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8" r:id="rId2"/>
    <p:sldId id="259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60" r:id="rId13"/>
    <p:sldId id="257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9B9B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5" autoAdjust="0"/>
    <p:restoredTop sz="86381" autoAdjust="0"/>
  </p:normalViewPr>
  <p:slideViewPr>
    <p:cSldViewPr>
      <p:cViewPr varScale="1">
        <p:scale>
          <a:sx n="139" d="100"/>
          <a:sy n="139" d="100"/>
        </p:scale>
        <p:origin x="114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jh54.tistory.com/m/207" TargetMode="External"/><Relationship Id="rId2" Type="http://schemas.openxmlformats.org/officeDocument/2006/relationships/hyperlink" Target="https://happycloud-lee.tistory.com/2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snow.com/%EC%BF%A0%EB%B2%84%EB%84%A4%ED%8B%B0%EC%8A%A4-%EC%9D%B4%ED%95%B4%ED%95%98%EA%B8%B0-3%EB%8B%A8%EA%B3%84/" TargetMode="External"/><Relationship Id="rId4" Type="http://schemas.openxmlformats.org/officeDocument/2006/relationships/hyperlink" Target="https://www.opsnow.com/%ec%9a%94%ec%a6%98-%eb%8c%80%ec%84%b8-msa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클라우드와 배포</a:t>
            </a:r>
            <a:r>
              <a:rPr lang="en-US" altLang="ko-KR" dirty="0"/>
              <a:t>, </a:t>
            </a:r>
            <a:r>
              <a:rPr lang="ko-KR" altLang="en-US" dirty="0"/>
              <a:t>컨테이너 등의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819400"/>
          </a:xfrm>
        </p:spPr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24/01/15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30F03-F663-42C0-EC5C-1F6E2916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클라우드의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D08DB-DDF7-18E0-375C-818E2150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736"/>
            <a:ext cx="8207822" cy="58052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분산</a:t>
            </a:r>
            <a:r>
              <a:rPr lang="en-US" altLang="ko-KR" sz="2400" dirty="0"/>
              <a:t>/</a:t>
            </a:r>
            <a:r>
              <a:rPr lang="ko-KR" altLang="en-US" sz="2400" dirty="0"/>
              <a:t>버전 구성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200" dirty="0"/>
              <a:t>Git</a:t>
            </a:r>
            <a:r>
              <a:rPr lang="ko-KR" altLang="en-US" sz="2200" dirty="0"/>
              <a:t>과 컴포넌트</a:t>
            </a:r>
            <a:r>
              <a:rPr lang="en-US" altLang="ko-KR" sz="2200" dirty="0"/>
              <a:t>, </a:t>
            </a:r>
            <a:r>
              <a:rPr lang="ko-KR" altLang="en-US" sz="2200" dirty="0"/>
              <a:t>라이브러리가 있어 분산과 버전을 변경 관리 가능</a:t>
            </a:r>
            <a:endParaRPr lang="en-US" altLang="ko-KR" sz="22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서비스 등록 및 검색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000" dirty="0"/>
              <a:t>중앙서비스 서버에 자동으로 시스템이 등록되어 쉽게 검색 확인 가능</a:t>
            </a:r>
            <a:endParaRPr lang="en-US" altLang="ko-KR" sz="22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서비스 간 호출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API</a:t>
            </a:r>
            <a:r>
              <a:rPr lang="ko-KR" altLang="en-US" sz="2000" dirty="0"/>
              <a:t>를 통한 호출보단 중앙 저장소</a:t>
            </a:r>
            <a:r>
              <a:rPr lang="en-US" altLang="ko-KR" sz="2000" dirty="0"/>
              <a:t>(server)</a:t>
            </a:r>
            <a:r>
              <a:rPr lang="ko-KR" altLang="en-US" sz="2000" dirty="0"/>
              <a:t>를 통한 내부 </a:t>
            </a:r>
            <a:r>
              <a:rPr lang="en-US" altLang="ko-KR" sz="2000" dirty="0"/>
              <a:t>HTTP</a:t>
            </a:r>
            <a:r>
              <a:rPr lang="ko-KR" altLang="en-US" sz="2000" dirty="0"/>
              <a:t>를 통해 통신</a:t>
            </a:r>
            <a:endParaRPr lang="en-US" altLang="ko-KR" sz="2200" dirty="0"/>
          </a:p>
          <a:p>
            <a:r>
              <a:rPr lang="en-US" altLang="ko-KR" sz="2400" dirty="0"/>
              <a:t>4.</a:t>
            </a:r>
            <a:r>
              <a:rPr lang="ko-KR" altLang="en-US" sz="2400" dirty="0"/>
              <a:t> 라우팅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특정 네트워크를 내부에서 목적지를 찾아가는 과정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로드 </a:t>
            </a:r>
            <a:r>
              <a:rPr lang="ko-KR" altLang="en-US" sz="2400" dirty="0" err="1"/>
              <a:t>밸런싱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서비스 관리를 위해 트래픽을 분산하는 기술 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서킷 </a:t>
            </a:r>
            <a:r>
              <a:rPr lang="ko-KR" altLang="en-US" sz="2400" dirty="0" err="1"/>
              <a:t>브레이커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분산 시스템에서 서비스가 연동되어 있어 하나의 서비스 장애 시 다른 서비스를 통해 문제에 대처</a:t>
            </a:r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글로벌 </a:t>
            </a:r>
            <a:r>
              <a:rPr lang="ko-KR" altLang="en-US" sz="2400" dirty="0" err="1"/>
              <a:t>락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여러 서버 중 하나의 서버가 리더를 맡아 여러 서비스의 제공자 역할을 하는 것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분산 메시징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일명 프로젝트 완성에 대한 메시지를 보낼 시 사용자와 중간역할의 위치에게 완료 메시지를 </a:t>
            </a:r>
            <a:r>
              <a:rPr lang="ko-KR" altLang="en-US" sz="2400" dirty="0" err="1"/>
              <a:t>보내야해</a:t>
            </a:r>
            <a:r>
              <a:rPr lang="ko-KR" altLang="en-US" sz="2400" dirty="0"/>
              <a:t> 이를 분산 메시징이 처리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7831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B6C44-E186-1D46-F84E-BC70BDCA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요번 공부 이후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BE808-130E-5ABB-3E5D-DFC0CA24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2400" dirty="0"/>
              <a:t>클라우드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쿠버네티스</a:t>
            </a:r>
            <a:r>
              <a:rPr lang="en-US" altLang="ko-KR" sz="2400" dirty="0"/>
              <a:t>, </a:t>
            </a:r>
            <a:r>
              <a:rPr lang="ko-KR" altLang="en-US" sz="2400" dirty="0"/>
              <a:t>컨테이너</a:t>
            </a:r>
            <a:r>
              <a:rPr lang="en-US" altLang="ko-KR" sz="2400" dirty="0"/>
              <a:t>, </a:t>
            </a:r>
            <a:r>
              <a:rPr lang="ko-KR" altLang="en-US" sz="2400" dirty="0"/>
              <a:t>배포 등의 개념에 대해 공부해 개념을 확실히 알고 어느정도 이해할 수 있었음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앞으로 공부와 개발을 할 때 위와 같은 개념들을 생각하고 최대한 적용하며 나아가고 더욱 더 공부해서 자세한 내용의 이해와 사용을 할 수 있어야 할 것 같음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이번 개념 정리와 공부를 통해 앞으로 이러한 부분이 필요 시 더 정확히 빠르게 좋은 결과에 접근할 수 있을 것 같음</a:t>
            </a:r>
          </a:p>
        </p:txBody>
      </p:sp>
    </p:spTree>
    <p:extLst>
      <p:ext uri="{BB962C8B-B14F-4D97-AF65-F5344CB8AC3E}">
        <p14:creationId xmlns:p14="http://schemas.microsoft.com/office/powerpoint/2010/main" val="342668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314B-C9A1-D54A-8EF6-91B22F86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참고한 자료들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541FC-CF46-5DBF-CB41-EA635C14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https://happycloud-lee.tistory.com/261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https://adjh54.tistory.com/m/207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https://www.opsnow.com/%ec%9a%94%ec%a6%98-%eb%8c%80%ec%84%b8-msa/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5"/>
              </a:rPr>
              <a:t>https://www.opsnow.com/%EC%BF%A0%EB%B2%84%EB%84%A4%ED%8B%B0%EC%8A%A4-%EC%9D%B4%ED%95%B4%ED%95%98%EA%B8%B0-3%EB%8B%A8%EA%B3%84/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각각의 가장 </a:t>
            </a:r>
            <a:r>
              <a:rPr lang="ko-KR" altLang="en-US" sz="2000" dirty="0" err="1"/>
              <a:t>많이쓰는</a:t>
            </a:r>
            <a:r>
              <a:rPr lang="ko-KR" altLang="en-US" sz="2000" dirty="0"/>
              <a:t> 개념의 툴들</a:t>
            </a:r>
          </a:p>
          <a:p>
            <a:pPr marL="0" indent="0">
              <a:buNone/>
            </a:pPr>
            <a:r>
              <a:rPr lang="en-US" altLang="ko-KR" sz="2000" dirty="0"/>
              <a:t>CI/CD </a:t>
            </a:r>
            <a:r>
              <a:rPr lang="ko-KR" altLang="en-US" sz="2000" dirty="0"/>
              <a:t>파이프라인 관리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젠킨스</a:t>
            </a:r>
            <a:r>
              <a:rPr lang="en-US" altLang="ko-KR" sz="2000" dirty="0"/>
              <a:t>Jenkins, </a:t>
            </a:r>
            <a:r>
              <a:rPr lang="ko-KR" altLang="en-US" sz="2000" dirty="0" err="1"/>
              <a:t>뱀부</a:t>
            </a:r>
            <a:r>
              <a:rPr lang="en-US" altLang="ko-KR" sz="2000" dirty="0"/>
              <a:t>Bamboo, </a:t>
            </a:r>
            <a:r>
              <a:rPr lang="ko-KR" altLang="en-US" sz="2000" dirty="0" err="1"/>
              <a:t>아르고</a:t>
            </a:r>
            <a:r>
              <a:rPr lang="en-US" altLang="ko-KR" sz="2000" dirty="0" err="1"/>
              <a:t>CDArgo</a:t>
            </a:r>
            <a:r>
              <a:rPr lang="en-US" altLang="ko-KR" sz="2000" dirty="0"/>
              <a:t> CD, </a:t>
            </a:r>
            <a:r>
              <a:rPr lang="ko-KR" altLang="en-US" sz="2000" dirty="0" err="1"/>
              <a:t>깃허브</a:t>
            </a:r>
            <a:r>
              <a:rPr lang="ko-KR" altLang="en-US" sz="2000" dirty="0"/>
              <a:t> 액션</a:t>
            </a:r>
            <a:r>
              <a:rPr lang="en-US" altLang="ko-KR" sz="2000" dirty="0"/>
              <a:t>GitHub Action, </a:t>
            </a:r>
            <a:r>
              <a:rPr lang="ko-KR" altLang="en-US" sz="2000" dirty="0" err="1"/>
              <a:t>텍톤</a:t>
            </a:r>
            <a:r>
              <a:rPr lang="en-US" altLang="ko-KR" sz="2000" dirty="0" err="1"/>
              <a:t>Tekton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소스형상관리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깃허브</a:t>
            </a:r>
            <a:r>
              <a:rPr lang="en-US" altLang="ko-KR" sz="2000" dirty="0"/>
              <a:t>GitHub, </a:t>
            </a:r>
            <a:r>
              <a:rPr lang="ko-KR" altLang="en-US" sz="2000" dirty="0" err="1"/>
              <a:t>깃랩</a:t>
            </a:r>
            <a:r>
              <a:rPr lang="en-US" altLang="ko-KR" sz="2000" dirty="0"/>
              <a:t>GitLab, </a:t>
            </a:r>
            <a:r>
              <a:rPr lang="ko-KR" altLang="en-US" sz="2000" dirty="0" err="1"/>
              <a:t>비트버켓</a:t>
            </a:r>
            <a:r>
              <a:rPr lang="en-US" altLang="ko-KR" sz="2000" dirty="0"/>
              <a:t>Bitbucket</a:t>
            </a:r>
          </a:p>
          <a:p>
            <a:pPr marL="0" indent="0">
              <a:buNone/>
            </a:pPr>
            <a:r>
              <a:rPr lang="ko-KR" altLang="en-US" sz="2000" dirty="0"/>
              <a:t>소스보안검사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소나큐브</a:t>
            </a:r>
            <a:r>
              <a:rPr lang="en-US" altLang="ko-KR" sz="2000" dirty="0"/>
              <a:t>SonarQube</a:t>
            </a:r>
          </a:p>
          <a:p>
            <a:pPr marL="0" indent="0">
              <a:buNone/>
            </a:pPr>
            <a:r>
              <a:rPr lang="ko-KR" altLang="en-US" sz="2000" dirty="0"/>
              <a:t>단위 테스트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스포크</a:t>
            </a:r>
            <a:r>
              <a:rPr lang="en-US" altLang="ko-KR" sz="2000" dirty="0"/>
              <a:t>Spock</a:t>
            </a:r>
          </a:p>
          <a:p>
            <a:pPr marL="0" indent="0">
              <a:buNone/>
            </a:pPr>
            <a:r>
              <a:rPr lang="ko-KR" altLang="en-US" sz="2000" dirty="0"/>
              <a:t>실행파일 빌드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메이븐</a:t>
            </a:r>
            <a:r>
              <a:rPr lang="en-US" altLang="ko-KR" sz="2000" dirty="0"/>
              <a:t>Maven, </a:t>
            </a:r>
            <a:r>
              <a:rPr lang="ko-KR" altLang="en-US" sz="2000" dirty="0" err="1"/>
              <a:t>그레들</a:t>
            </a:r>
            <a:r>
              <a:rPr lang="en-US" altLang="ko-KR" sz="2000" dirty="0"/>
              <a:t>Gradle, </a:t>
            </a:r>
            <a:r>
              <a:rPr lang="en-US" altLang="ko-KR" sz="2000" dirty="0" err="1"/>
              <a:t>npm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Artifact Library(</a:t>
            </a:r>
            <a:r>
              <a:rPr lang="ko-KR" altLang="en-US" sz="2000" dirty="0"/>
              <a:t>라이브러리 저장소</a:t>
            </a:r>
            <a:r>
              <a:rPr lang="en-US" altLang="ko-KR" sz="2000" dirty="0"/>
              <a:t>): </a:t>
            </a:r>
            <a:r>
              <a:rPr lang="ko-KR" altLang="en-US" sz="2000" dirty="0"/>
              <a:t>넥서스</a:t>
            </a:r>
            <a:r>
              <a:rPr lang="en-US" altLang="ko-KR" sz="2000" dirty="0"/>
              <a:t>Nexus, </a:t>
            </a:r>
            <a:r>
              <a:rPr lang="ko-KR" altLang="en-US" sz="2000" dirty="0" err="1"/>
              <a:t>제이프로그</a:t>
            </a:r>
            <a:r>
              <a:rPr lang="en-US" altLang="ko-KR" sz="2000" dirty="0" err="1"/>
              <a:t>jFrog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컨테이너이미지</a:t>
            </a:r>
            <a:r>
              <a:rPr lang="ko-KR" altLang="en-US" sz="2000" dirty="0"/>
              <a:t> 빌드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도커</a:t>
            </a:r>
            <a:r>
              <a:rPr lang="en-US" altLang="ko-KR" sz="2000" dirty="0"/>
              <a:t>Docker, </a:t>
            </a:r>
            <a:r>
              <a:rPr lang="ko-KR" altLang="en-US" sz="2000" dirty="0" err="1"/>
              <a:t>크라이오</a:t>
            </a:r>
            <a:r>
              <a:rPr lang="en-US" altLang="ko-KR" sz="2000" dirty="0"/>
              <a:t>CRI-O</a:t>
            </a:r>
          </a:p>
          <a:p>
            <a:pPr marL="0" indent="0">
              <a:buNone/>
            </a:pPr>
            <a:r>
              <a:rPr lang="ko-KR" altLang="en-US" sz="2000" dirty="0" err="1"/>
              <a:t>컨테이너이미지</a:t>
            </a:r>
            <a:r>
              <a:rPr lang="ko-KR" altLang="en-US" sz="2000" dirty="0"/>
              <a:t> 저장소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도커</a:t>
            </a:r>
            <a:r>
              <a:rPr lang="ko-KR" altLang="en-US" sz="2000" dirty="0"/>
              <a:t> 허브</a:t>
            </a:r>
            <a:r>
              <a:rPr lang="en-US" altLang="ko-KR" sz="2000" dirty="0"/>
              <a:t>Docker HUB, </a:t>
            </a:r>
            <a:r>
              <a:rPr lang="ko-KR" altLang="en-US" sz="2000" dirty="0" err="1"/>
              <a:t>하버</a:t>
            </a:r>
            <a:r>
              <a:rPr lang="en-US" altLang="ko-KR" sz="2000" dirty="0"/>
              <a:t>Harbor, </a:t>
            </a:r>
            <a:r>
              <a:rPr lang="ko-KR" altLang="en-US" sz="2000" dirty="0"/>
              <a:t>넥서스</a:t>
            </a:r>
            <a:r>
              <a:rPr lang="en-US" altLang="ko-KR" sz="2000" dirty="0"/>
              <a:t>Nexus</a:t>
            </a:r>
          </a:p>
          <a:p>
            <a:pPr marL="0" indent="0">
              <a:buNone/>
            </a:pPr>
            <a:r>
              <a:rPr lang="ko-KR" altLang="en-US" sz="2000" dirty="0" err="1"/>
              <a:t>배포이미지</a:t>
            </a:r>
            <a:r>
              <a:rPr lang="ko-KR" altLang="en-US" sz="2000" dirty="0"/>
              <a:t> 보안 취약성 검사</a:t>
            </a:r>
            <a:r>
              <a:rPr lang="en-US" altLang="ko-KR" sz="2000" dirty="0"/>
              <a:t>: </a:t>
            </a:r>
            <a:r>
              <a:rPr lang="ko-KR" altLang="en-US" sz="2000" dirty="0"/>
              <a:t>트라이비</a:t>
            </a:r>
            <a:r>
              <a:rPr lang="en-US" altLang="ko-KR" sz="2000" dirty="0" err="1"/>
              <a:t>Trivy</a:t>
            </a:r>
            <a:r>
              <a:rPr lang="en-US" altLang="ko-KR" sz="2000" dirty="0"/>
              <a:t> &amp; </a:t>
            </a:r>
            <a:r>
              <a:rPr lang="ko-KR" altLang="en-US" sz="2000" dirty="0" err="1"/>
              <a:t>클래어</a:t>
            </a:r>
            <a:r>
              <a:rPr lang="en-US" altLang="ko-KR" sz="2000" dirty="0"/>
              <a:t>Clair(Harbor</a:t>
            </a:r>
            <a:r>
              <a:rPr lang="ko-KR" altLang="en-US" sz="2000" dirty="0"/>
              <a:t>에 내장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배포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쿠베컨트롤</a:t>
            </a:r>
            <a:r>
              <a:rPr lang="ko-KR" altLang="en-US" sz="2000" dirty="0"/>
              <a:t> </a:t>
            </a:r>
            <a:r>
              <a:rPr lang="en-US" altLang="ko-KR" sz="2000" dirty="0" err="1"/>
              <a:t>kubectl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헬름</a:t>
            </a:r>
            <a:r>
              <a:rPr lang="en-US" altLang="ko-KR" sz="2000" dirty="0"/>
              <a:t>helm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938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7D8-097B-8919-52D8-0C30BA2C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96113-47CE-5832-39C2-554BDF50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1. </a:t>
            </a:r>
            <a:r>
              <a:rPr lang="ko-KR" altLang="en-US" sz="3000" dirty="0"/>
              <a:t>클라우드 </a:t>
            </a:r>
            <a:r>
              <a:rPr lang="ko-KR" altLang="en-US" sz="3000" dirty="0" err="1"/>
              <a:t>네이티브란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 2. </a:t>
            </a:r>
            <a:r>
              <a:rPr lang="ko-KR" altLang="en-US" sz="3000" dirty="0"/>
              <a:t>컨테이너</a:t>
            </a:r>
            <a:r>
              <a:rPr lang="en-US" altLang="ko-KR" sz="3000" dirty="0"/>
              <a:t>, MSA, </a:t>
            </a:r>
            <a:r>
              <a:rPr lang="ko-KR" altLang="en-US" sz="3000" dirty="0" err="1"/>
              <a:t>쿠버네티스</a:t>
            </a:r>
            <a:r>
              <a:rPr lang="ko-KR" altLang="en-US" sz="3000" dirty="0"/>
              <a:t> 등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 3. </a:t>
            </a:r>
            <a:r>
              <a:rPr lang="ko-KR" altLang="en-US" sz="3000" dirty="0"/>
              <a:t>스프링 클라우드의 이해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8B026D0-A684-98E1-A90F-CD472E562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t="3502" r="3174" b="4343"/>
          <a:stretch/>
        </p:blipFill>
        <p:spPr>
          <a:xfrm>
            <a:off x="1979712" y="3789040"/>
            <a:ext cx="4896544" cy="29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5529B-4121-9A1D-26E1-19DA3FC5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클라우드 네이티브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99A74-8428-F62B-ABC0-339118AD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클라우드 네이티브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애플리케이션 개발을 위해 여러 소프트웨어적 방식</a:t>
            </a:r>
            <a:r>
              <a:rPr lang="en-US" altLang="ko-KR" dirty="0"/>
              <a:t>, </a:t>
            </a:r>
            <a:r>
              <a:rPr lang="ko-KR" altLang="en-US" dirty="0"/>
              <a:t>특성들을 의미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컨테이너 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마이크로서비스</a:t>
            </a:r>
            <a:r>
              <a:rPr lang="en-US" altLang="ko-KR" dirty="0"/>
              <a:t>(MSA)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데브옵스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CI / CD(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클라우드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606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97C5-7F44-A40A-FC62-20EA849B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 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C993-C320-1D7A-4640-26ECD18E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환경과 상관없이 어플리케이션의 실행을 위해 필요한 모든 요소를 포함하는 소프트웨어 패키지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효율 향상</a:t>
            </a:r>
            <a:r>
              <a:rPr lang="en-US" altLang="ko-KR" dirty="0"/>
              <a:t>, </a:t>
            </a:r>
            <a:r>
              <a:rPr lang="ko-KR" altLang="en-US" dirty="0"/>
              <a:t>배포 용이</a:t>
            </a:r>
            <a:r>
              <a:rPr lang="en-US" altLang="ko-KR" dirty="0"/>
              <a:t>, </a:t>
            </a:r>
            <a:r>
              <a:rPr lang="ko-KR" altLang="en-US" dirty="0"/>
              <a:t>소비자 입장에서 원활한 사용 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Docker </a:t>
            </a:r>
            <a:endParaRPr lang="ko-KR" altLang="en-US" dirty="0"/>
          </a:p>
        </p:txBody>
      </p:sp>
      <p:pic>
        <p:nvPicPr>
          <p:cNvPr id="5" name="그림 4" descr="물고기, 클립아트, 해양 포유류, 지느러미이(가) 표시된 사진&#10;&#10;자동 생성된 설명">
            <a:extLst>
              <a:ext uri="{FF2B5EF4-FFF2-40B4-BE49-F238E27FC236}">
                <a16:creationId xmlns:a16="http://schemas.microsoft.com/office/drawing/2014/main" id="{D29CE7D6-FEBC-B2EA-E714-1553F0A3C9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645024"/>
            <a:ext cx="1789201" cy="1612652"/>
          </a:xfrm>
          <a:prstGeom prst="rect">
            <a:avLst/>
          </a:prstGeom>
        </p:spPr>
      </p:pic>
      <p:pic>
        <p:nvPicPr>
          <p:cNvPr id="7" name="그림 6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B57EA0C1-3EFF-C315-FD8B-443984764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90544"/>
            <a:ext cx="7052025" cy="16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52CA2-CD35-066B-11F4-0E17099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마이크로서비스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053FF-1EB1-97EE-D5E9-59A615BE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MSA(Micro</a:t>
            </a:r>
            <a:r>
              <a:rPr lang="ko-KR" altLang="en-US" dirty="0"/>
              <a:t> </a:t>
            </a:r>
            <a:r>
              <a:rPr lang="en-US" altLang="ko-KR" dirty="0"/>
              <a:t>Service Architecture)</a:t>
            </a:r>
          </a:p>
          <a:p>
            <a:pPr marL="0" indent="0">
              <a:buNone/>
            </a:pPr>
            <a:r>
              <a:rPr lang="ko-KR" altLang="en-US" sz="2400" dirty="0"/>
              <a:t>어플리케이션의 유지 보수 및 비용적 시간적 이득 그리고 소비자의 변화에 효율적으로 대응하기 위해 어플리케이션을 여러 작은 서비스로 나누어 각각이 독립적으로 개발되고 배포되는 구조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마이크로서비스</a:t>
            </a:r>
            <a:r>
              <a:rPr lang="ko-KR" altLang="en-US" sz="2400" dirty="0"/>
              <a:t> 형식의 아키텍처를 사용함으로써 여러 이득이 생길 수 있지만 굉장히 복잡하며 불확실성</a:t>
            </a:r>
            <a:r>
              <a:rPr lang="en-US" altLang="ko-KR" sz="2400" dirty="0"/>
              <a:t>, </a:t>
            </a:r>
            <a:r>
              <a:rPr lang="ko-KR" altLang="en-US" sz="2400" dirty="0"/>
              <a:t>어려움이 존재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CCOP</a:t>
            </a:r>
            <a:r>
              <a:rPr lang="ko-KR" altLang="en-US" sz="2400" dirty="0"/>
              <a:t>라는 문제 존재</a:t>
            </a:r>
            <a:r>
              <a:rPr lang="en-US" altLang="ko-KR" sz="2400" dirty="0"/>
              <a:t>(Complex, Consistency, Operational overhead, Performance) =&gt; </a:t>
            </a:r>
            <a:r>
              <a:rPr lang="ko-KR" altLang="en-US" sz="2400" dirty="0" err="1"/>
              <a:t>마이크로서비스</a:t>
            </a:r>
            <a:r>
              <a:rPr lang="ko-KR" altLang="en-US" sz="2400" dirty="0"/>
              <a:t> 패턴이란 여러 </a:t>
            </a:r>
            <a:r>
              <a:rPr lang="en-US" altLang="ko-KR" sz="2400" dirty="0"/>
              <a:t>MSA</a:t>
            </a:r>
            <a:r>
              <a:rPr lang="ko-KR" altLang="en-US" sz="2400" dirty="0"/>
              <a:t>기술로 해결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7162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4F88-C9DF-FC59-F621-657D8CBD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데브옵스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4FEFC-B541-3124-6F03-1C43C149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개발과 운영을 합쳤다는 뜻으로 경계를 없애 개발과 운영을 같이하는 방식</a:t>
            </a:r>
            <a:r>
              <a:rPr lang="en-US" altLang="ko-KR" sz="2400" dirty="0"/>
              <a:t>(</a:t>
            </a:r>
            <a:r>
              <a:rPr lang="ko-KR" altLang="en-US" sz="2400" dirty="0"/>
              <a:t>방법론</a:t>
            </a:r>
            <a:r>
              <a:rPr lang="en-US" altLang="ko-KR" sz="2400" dirty="0"/>
              <a:t>)</a:t>
            </a:r>
            <a:r>
              <a:rPr lang="ko-KR" altLang="en-US" sz="2400" dirty="0"/>
              <a:t> 이를 자동화 하는 것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이를 통해 속도가 빨라지며 확장에 용이함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쿠버네티스란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컨테이너화된</a:t>
            </a:r>
            <a:r>
              <a:rPr lang="ko-KR" altLang="en-US" sz="2400" dirty="0"/>
              <a:t> 어플리케이션을 자동으로 배포</a:t>
            </a:r>
            <a:r>
              <a:rPr lang="en-US" altLang="ko-KR" sz="2400" dirty="0"/>
              <a:t>, </a:t>
            </a:r>
            <a:r>
              <a:rPr lang="ko-KR" altLang="en-US" sz="2400" dirty="0"/>
              <a:t>확장</a:t>
            </a:r>
            <a:r>
              <a:rPr lang="en-US" altLang="ko-KR" sz="2400" dirty="0"/>
              <a:t>, </a:t>
            </a:r>
            <a:r>
              <a:rPr lang="ko-KR" altLang="en-US" sz="2400" dirty="0"/>
              <a:t>관리 하여 클러스터 환경에서 이를 제공하는 플랫폼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 descr="텍스트, 원, 스크린샷, 폰트이(가) 표시된 사진&#10;&#10;자동 생성된 설명">
            <a:extLst>
              <a:ext uri="{FF2B5EF4-FFF2-40B4-BE49-F238E27FC236}">
                <a16:creationId xmlns:a16="http://schemas.microsoft.com/office/drawing/2014/main" id="{A444E890-3DE3-DBCB-3940-584152F7D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3799" r="11716" b="2316"/>
          <a:stretch/>
        </p:blipFill>
        <p:spPr>
          <a:xfrm>
            <a:off x="5543312" y="3637913"/>
            <a:ext cx="3280793" cy="3061267"/>
          </a:xfrm>
          <a:prstGeom prst="rect">
            <a:avLst/>
          </a:prstGeom>
        </p:spPr>
      </p:pic>
      <p:pic>
        <p:nvPicPr>
          <p:cNvPr id="7" name="그림 6" descr="텍스트, 도표, 폰트, 번호이(가) 표시된 사진&#10;&#10;자동 생성된 설명">
            <a:extLst>
              <a:ext uri="{FF2B5EF4-FFF2-40B4-BE49-F238E27FC236}">
                <a16:creationId xmlns:a16="http://schemas.microsoft.com/office/drawing/2014/main" id="{9766531B-BFFE-EFC7-5D84-96B340C87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955095"/>
            <a:ext cx="5425936" cy="27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4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3E21-C016-C830-1034-5F625B4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/ CD (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C3002-B3A5-8BD3-0E0A-DC34E486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54483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통합과 배포의 의미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 err="1"/>
              <a:t>깃허브를</a:t>
            </a:r>
            <a:r>
              <a:rPr lang="ko-KR" altLang="en-US" sz="2400" dirty="0"/>
              <a:t> 통해 개발자들 끼리 원격코드 저장소에 </a:t>
            </a:r>
            <a:r>
              <a:rPr lang="en-US" altLang="ko-KR" sz="2400" dirty="0"/>
              <a:t>push, pull request, merge</a:t>
            </a:r>
            <a:r>
              <a:rPr lang="ko-KR" altLang="en-US" sz="2400" dirty="0"/>
              <a:t>등 의미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CD</a:t>
            </a:r>
            <a:r>
              <a:rPr lang="ko-KR" altLang="en-US" sz="2400" dirty="0"/>
              <a:t>는 </a:t>
            </a:r>
            <a:r>
              <a:rPr lang="en-US" altLang="ko-KR" sz="2400" dirty="0"/>
              <a:t>Release, Deploy, Operate</a:t>
            </a:r>
            <a:r>
              <a:rPr lang="ko-KR" altLang="en-US" sz="2400" dirty="0"/>
              <a:t>로 패키지 생성</a:t>
            </a:r>
            <a:r>
              <a:rPr lang="en-US" altLang="ko-KR" sz="2400" dirty="0"/>
              <a:t> /</a:t>
            </a:r>
            <a:r>
              <a:rPr lang="ko-KR" altLang="en-US" sz="2400" dirty="0"/>
              <a:t> 사용자에게 배포</a:t>
            </a:r>
            <a:r>
              <a:rPr lang="en-US" altLang="ko-KR" sz="2400" dirty="0"/>
              <a:t>, </a:t>
            </a:r>
            <a:r>
              <a:rPr lang="ko-KR" altLang="en-US" sz="2400" dirty="0"/>
              <a:t>노출 </a:t>
            </a:r>
            <a:r>
              <a:rPr lang="en-US" altLang="ko-KR" sz="2400" dirty="0"/>
              <a:t>/ </a:t>
            </a:r>
            <a:r>
              <a:rPr lang="ko-KR" altLang="en-US" sz="2400" dirty="0"/>
              <a:t>서비스의 문제확인</a:t>
            </a:r>
            <a:r>
              <a:rPr lang="en-US" altLang="ko-KR" sz="2400" dirty="0"/>
              <a:t>, </a:t>
            </a:r>
            <a:r>
              <a:rPr lang="ko-KR" altLang="en-US" sz="2400" dirty="0"/>
              <a:t>보수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깃허브</a:t>
            </a:r>
            <a:r>
              <a:rPr lang="ko-KR" altLang="en-US" sz="2400" dirty="0"/>
              <a:t> 액션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뱀부</a:t>
            </a:r>
            <a:r>
              <a:rPr lang="ko-KR" altLang="en-US" sz="2400" dirty="0"/>
              <a:t> 등을 통해 다양한 작업을 추가하여 여러 명령어 생성 또한 가능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클라우드 기반 서비스에서 스트리밍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소프트웨어 및 데이터를 원격으로 실시간 전송하는 방식 클라우드 기반에 여러 내용이 저장되고 이를 사용자가 서버를 통해 실시간으로 소비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3264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6375-C946-94EE-BDF5-F5FEFEAA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00CDB-3F9F-D9C3-7D1D-ED7D22ED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2600" dirty="0"/>
              <a:t>가상의 서버에 프로그램</a:t>
            </a:r>
            <a:r>
              <a:rPr lang="en-US" altLang="ko-KR" sz="2600" dirty="0"/>
              <a:t>, </a:t>
            </a:r>
            <a:r>
              <a:rPr lang="ko-KR" altLang="en-US" sz="2600" dirty="0"/>
              <a:t>어플리케이션을 생성</a:t>
            </a:r>
            <a:r>
              <a:rPr lang="en-US" altLang="ko-KR" sz="2600" dirty="0"/>
              <a:t>, </a:t>
            </a:r>
            <a:r>
              <a:rPr lang="ko-KR" altLang="en-US" sz="2600" dirty="0"/>
              <a:t>구축 이를 소비자가 쉽게 사용하게 제공하는 것</a:t>
            </a:r>
            <a:endParaRPr lang="en-US" altLang="ko-KR" sz="2600" dirty="0"/>
          </a:p>
          <a:p>
            <a:endParaRPr lang="en-US" altLang="ko-KR" sz="1000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Saas</a:t>
            </a:r>
            <a:r>
              <a:rPr lang="en-US" altLang="ko-KR" sz="2400" dirty="0"/>
              <a:t>: </a:t>
            </a:r>
            <a:r>
              <a:rPr lang="ko-KR" altLang="en-US" sz="2400" dirty="0"/>
              <a:t>고객이 사용하는 전체적인 소프트웨어 제공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어플리케이션의 관리</a:t>
            </a:r>
            <a:r>
              <a:rPr lang="en-US" altLang="ko-KR" sz="2400" dirty="0"/>
              <a:t>, </a:t>
            </a:r>
            <a:r>
              <a:rPr lang="ko-KR" altLang="en-US" sz="2400" dirty="0"/>
              <a:t>업데이트 등은 제공자가 관리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Paas</a:t>
            </a:r>
            <a:r>
              <a:rPr lang="en-US" altLang="ko-KR" sz="2400" dirty="0"/>
              <a:t>: </a:t>
            </a:r>
            <a:r>
              <a:rPr lang="ko-KR" altLang="en-US" sz="2400" dirty="0"/>
              <a:t>사용자가 원하는 개발을 위한 인프라</a:t>
            </a:r>
            <a:r>
              <a:rPr lang="en-US" altLang="ko-KR" sz="2400" dirty="0"/>
              <a:t>, OS,</a:t>
            </a:r>
            <a:r>
              <a:rPr lang="ko-KR" altLang="en-US" sz="2400" dirty="0"/>
              <a:t> 개발도구 등을 구축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Iaas</a:t>
            </a:r>
            <a:r>
              <a:rPr lang="en-US" altLang="ko-KR" sz="2400" dirty="0"/>
              <a:t>: </a:t>
            </a:r>
            <a:r>
              <a:rPr lang="ko-KR" altLang="en-US" sz="2400" dirty="0"/>
              <a:t>자동화된 컴퓨팅 리소스를 가상화 하여 제공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스토리지</a:t>
            </a:r>
            <a:r>
              <a:rPr lang="en-US" altLang="ko-KR" sz="2400" dirty="0"/>
              <a:t>, </a:t>
            </a:r>
            <a:r>
              <a:rPr lang="ko-KR" altLang="en-US" sz="2400" dirty="0"/>
              <a:t>서버와 같은 부분을 제공하여 제공자가 관리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638FE4D-9CF2-0731-BE18-BB58D1032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4659784"/>
            <a:ext cx="3384302" cy="21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D07C5-3F1F-4C7D-7A05-D895957F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클라우드 </a:t>
            </a:r>
          </a:p>
        </p:txBody>
      </p:sp>
      <p:pic>
        <p:nvPicPr>
          <p:cNvPr id="5" name="내용 개체 틀 4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2DDD1ACF-ABC1-9978-6554-ABC6EC6F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49" y="116632"/>
            <a:ext cx="4301125" cy="39543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70CD4-6FC7-88D4-729E-3D906E64B88B}"/>
              </a:ext>
            </a:extLst>
          </p:cNvPr>
          <p:cNvSpPr txBox="1"/>
          <p:nvPr/>
        </p:nvSpPr>
        <p:spPr>
          <a:xfrm>
            <a:off x="485450" y="866706"/>
            <a:ext cx="475252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MSA </a:t>
            </a:r>
            <a:r>
              <a:rPr lang="ko-KR" altLang="en-US" sz="2000" dirty="0">
                <a:latin typeface="+mn-ea"/>
                <a:ea typeface="+mn-ea"/>
              </a:rPr>
              <a:t>구성을 지원하는 </a:t>
            </a:r>
            <a:r>
              <a:rPr lang="ko-KR" altLang="en-US" sz="2000" dirty="0" err="1">
                <a:latin typeface="+mn-ea"/>
                <a:ea typeface="+mn-ea"/>
              </a:rPr>
              <a:t>스프링부트</a:t>
            </a:r>
            <a:r>
              <a:rPr lang="ko-KR" altLang="en-US" sz="2000" dirty="0">
                <a:latin typeface="+mn-ea"/>
                <a:ea typeface="+mn-ea"/>
              </a:rPr>
              <a:t> 기반 프레임워크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1300" dirty="0">
                <a:latin typeface="+mn-ea"/>
                <a:ea typeface="+mn-ea"/>
              </a:rPr>
              <a:t>기존 </a:t>
            </a:r>
            <a:r>
              <a:rPr lang="ko-KR" altLang="en-US" sz="1300" dirty="0" err="1">
                <a:latin typeface="+mn-ea"/>
                <a:ea typeface="+mn-ea"/>
              </a:rPr>
              <a:t>스프링부트</a:t>
            </a:r>
            <a:r>
              <a:rPr lang="en-US" altLang="ko-KR" sz="1300" dirty="0">
                <a:latin typeface="+mn-ea"/>
                <a:ea typeface="+mn-ea"/>
              </a:rPr>
              <a:t>(</a:t>
            </a:r>
            <a:r>
              <a:rPr lang="ko-KR" altLang="en-US" sz="1300" dirty="0">
                <a:latin typeface="+mn-ea"/>
                <a:ea typeface="+mn-ea"/>
              </a:rPr>
              <a:t>단일 프로그램 개발</a:t>
            </a:r>
            <a:r>
              <a:rPr lang="en-US" altLang="ko-KR" sz="1300" dirty="0">
                <a:latin typeface="+mn-ea"/>
                <a:ea typeface="+mn-ea"/>
              </a:rPr>
              <a:t>)</a:t>
            </a:r>
            <a:r>
              <a:rPr lang="ko-KR" altLang="en-US" sz="1300" dirty="0">
                <a:latin typeface="+mn-ea"/>
                <a:ea typeface="+mn-ea"/>
              </a:rPr>
              <a:t>과 다르게  </a:t>
            </a:r>
            <a:r>
              <a:rPr lang="en-US" altLang="ko-KR" sz="1300" dirty="0">
                <a:latin typeface="+mn-ea"/>
                <a:ea typeface="+mn-ea"/>
              </a:rPr>
              <a:t>MSA</a:t>
            </a:r>
            <a:r>
              <a:rPr lang="ko-KR" altLang="en-US" sz="1300" dirty="0">
                <a:latin typeface="+mn-ea"/>
                <a:ea typeface="+mn-ea"/>
              </a:rPr>
              <a:t>구성을 위한 </a:t>
            </a:r>
            <a:r>
              <a:rPr lang="ko-KR" altLang="en-US" sz="1300" dirty="0" err="1">
                <a:latin typeface="+mn-ea"/>
                <a:ea typeface="+mn-ea"/>
              </a:rPr>
              <a:t>프레임워크이며</a:t>
            </a:r>
            <a:r>
              <a:rPr lang="ko-KR" altLang="en-US" sz="1300" dirty="0">
                <a:latin typeface="+mn-ea"/>
                <a:ea typeface="+mn-ea"/>
              </a:rPr>
              <a:t> 여러 컴포넌트</a:t>
            </a:r>
            <a:r>
              <a:rPr lang="en-US" altLang="ko-KR" sz="1300" dirty="0">
                <a:latin typeface="+mn-ea"/>
                <a:ea typeface="+mn-ea"/>
              </a:rPr>
              <a:t>, </a:t>
            </a:r>
            <a:r>
              <a:rPr lang="ko-KR" altLang="en-US" sz="1300" dirty="0">
                <a:latin typeface="+mn-ea"/>
                <a:ea typeface="+mn-ea"/>
              </a:rPr>
              <a:t>라이브러리를 제공</a:t>
            </a:r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Api Gateway, </a:t>
            </a:r>
            <a:r>
              <a:rPr lang="en-US" altLang="ko-KR" sz="1300" dirty="0" err="1">
                <a:latin typeface="+mn-ea"/>
                <a:ea typeface="+mn-ea"/>
              </a:rPr>
              <a:t>Zuul</a:t>
            </a:r>
            <a:r>
              <a:rPr lang="ko-KR" altLang="en-US" sz="1300" dirty="0">
                <a:latin typeface="+mn-ea"/>
                <a:ea typeface="+mn-ea"/>
              </a:rPr>
              <a:t>를</a:t>
            </a:r>
            <a:r>
              <a:rPr lang="en-US" altLang="ko-KR" sz="1300" dirty="0"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통해 나뉘어진 모듈 </a:t>
            </a:r>
            <a:r>
              <a:rPr lang="en-US" altLang="ko-KR" sz="1300" dirty="0">
                <a:latin typeface="+mn-ea"/>
                <a:ea typeface="+mn-ea"/>
              </a:rPr>
              <a:t>URI</a:t>
            </a:r>
            <a:r>
              <a:rPr lang="ko-KR" altLang="en-US" sz="1300" dirty="0">
                <a:latin typeface="+mn-ea"/>
                <a:ea typeface="+mn-ea"/>
              </a:rPr>
              <a:t>에 접근</a:t>
            </a:r>
            <a:r>
              <a:rPr lang="en-US" altLang="ko-KR" sz="1300" dirty="0">
                <a:latin typeface="+mn-ea"/>
                <a:ea typeface="+mn-ea"/>
              </a:rPr>
              <a:t>, </a:t>
            </a:r>
            <a:r>
              <a:rPr lang="ko-KR" altLang="en-US" sz="1300" dirty="0">
                <a:latin typeface="+mn-ea"/>
                <a:ea typeface="+mn-ea"/>
              </a:rPr>
              <a:t>인터페이스 제공이 가능</a:t>
            </a:r>
            <a:endParaRPr lang="en-US" altLang="ko-KR" sz="1300" dirty="0">
              <a:latin typeface="+mn-ea"/>
              <a:ea typeface="+mn-ea"/>
            </a:endParaRP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Netflix Oss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 err="1">
                <a:latin typeface="+mn-ea"/>
                <a:ea typeface="+mn-ea"/>
              </a:rPr>
              <a:t>넷플릭스에서</a:t>
            </a:r>
            <a:r>
              <a:rPr lang="ko-KR" altLang="en-US" sz="1800" dirty="0">
                <a:latin typeface="+mn-ea"/>
                <a:ea typeface="+mn-ea"/>
              </a:rPr>
              <a:t> 개발한 라이브러리들의 집합으로 스프링 클라우드에서 클라우드 네이티브 어플리케이션을 만들기 위한 여러 라이브러리들을 가짐</a:t>
            </a:r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A781BEF-D22E-FDA2-BB9F-CDB2B5EE7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4468" r="731" b="7818"/>
          <a:stretch/>
        </p:blipFill>
        <p:spPr>
          <a:xfrm>
            <a:off x="683568" y="4365104"/>
            <a:ext cx="8627247" cy="20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049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12563</TotalTime>
  <Words>835</Words>
  <Application>Microsoft Office PowerPoint</Application>
  <PresentationFormat>화면 슬라이드 쇼(4:3)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스프링 클라우드와 배포, 컨테이너 등의 이해</vt:lpstr>
      <vt:lpstr>목차</vt:lpstr>
      <vt:lpstr>1. 클라우드 네이티브</vt:lpstr>
      <vt:lpstr>컨테이너 화</vt:lpstr>
      <vt:lpstr>마이크로서비스</vt:lpstr>
      <vt:lpstr>데브옵스</vt:lpstr>
      <vt:lpstr>CI / CD (통합, 배포)</vt:lpstr>
      <vt:lpstr>클라우드</vt:lpstr>
      <vt:lpstr>스프링 클라우드 </vt:lpstr>
      <vt:lpstr>스프링 클라우드의 특징</vt:lpstr>
      <vt:lpstr>요번 공부 이후 </vt:lpstr>
      <vt:lpstr>참고한 자료들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685</cp:revision>
  <cp:lastPrinted>2016-11-01T07:29:09Z</cp:lastPrinted>
  <dcterms:created xsi:type="dcterms:W3CDTF">2013-09-09T21:16:08Z</dcterms:created>
  <dcterms:modified xsi:type="dcterms:W3CDTF">2024-01-15T04:56:59Z</dcterms:modified>
</cp:coreProperties>
</file>