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CC0000"/>
    <a:srgbClr val="B9B9B9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2314" autoAdjust="0"/>
  </p:normalViewPr>
  <p:slideViewPr>
    <p:cSldViewPr>
      <p:cViewPr varScale="1">
        <p:scale>
          <a:sx n="95" d="100"/>
          <a:sy n="95" d="100"/>
        </p:scale>
        <p:origin x="147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운영체제의 분산시스템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24/06/23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9437F-40F9-6600-0D9E-213E55E7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D8505-74F6-1784-D1FB-A98728DB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54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DFS(</a:t>
            </a:r>
            <a:r>
              <a:rPr lang="ko-KR" altLang="en-US" sz="2400" dirty="0"/>
              <a:t>분산파일시스템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/>
              <a:t>여러 네트워크 노드에 걸쳐 저장하고 관리하는 시스템을 의미 클라이언트</a:t>
            </a:r>
            <a:r>
              <a:rPr lang="en-US" altLang="ko-KR" sz="2400" dirty="0"/>
              <a:t>-</a:t>
            </a:r>
            <a:r>
              <a:rPr lang="ko-KR" altLang="en-US" sz="2400" dirty="0"/>
              <a:t>서버 모델 기반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확장성</a:t>
            </a:r>
            <a:r>
              <a:rPr lang="en-US" altLang="ko-KR" sz="2400" dirty="0"/>
              <a:t>, </a:t>
            </a:r>
            <a:r>
              <a:rPr lang="ko-KR" altLang="en-US" sz="2400" dirty="0"/>
              <a:t>고가용성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 복제의 특징을 지님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네트워크에 따라 수행되며 시스템마다 다르고 자율성을 가진다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NFS(</a:t>
            </a:r>
            <a:r>
              <a:rPr lang="ko-KR" altLang="en-US" sz="2400" dirty="0"/>
              <a:t>네트워크 파일시스템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/>
              <a:t>네트워크를 통해 서버에 저장된 파일에 접근하게 해주는 프로토콜 방식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간단한 공유와 접근</a:t>
            </a:r>
            <a:r>
              <a:rPr lang="en-US" altLang="ko-KR" sz="2400" dirty="0"/>
              <a:t>, </a:t>
            </a:r>
            <a:r>
              <a:rPr lang="ko-KR" altLang="en-US" sz="2400" dirty="0"/>
              <a:t>플랫폼 독립성</a:t>
            </a:r>
            <a:r>
              <a:rPr lang="en-US" altLang="ko-KR" sz="2400" dirty="0"/>
              <a:t>, </a:t>
            </a:r>
            <a:r>
              <a:rPr lang="ko-KR" altLang="en-US" sz="2400" dirty="0"/>
              <a:t>투명한 파일접근의 특징을 지님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네트워크를 통해 리소스 마운트와 </a:t>
            </a:r>
            <a:r>
              <a:rPr lang="en-US" altLang="ko-KR" sz="2400" dirty="0"/>
              <a:t>RPC</a:t>
            </a:r>
            <a:r>
              <a:rPr lang="ko-KR" altLang="en-US" sz="2400" dirty="0"/>
              <a:t>로 접근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17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B9455-AC7F-7B9C-E136-5BC3D35C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FC9B4-6726-285D-19B2-CDCC58DD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83" y="980729"/>
            <a:ext cx="7991475" cy="5616624"/>
          </a:xfrm>
        </p:spPr>
        <p:txBody>
          <a:bodyPr/>
          <a:lstStyle/>
          <a:p>
            <a:r>
              <a:rPr lang="en-US" altLang="ko-KR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파일 시스템</a:t>
            </a:r>
            <a:r>
              <a:rPr lang="en-US" altLang="ko-KR" sz="2400" dirty="0"/>
              <a:t>: </a:t>
            </a:r>
            <a:r>
              <a:rPr lang="ko-KR" altLang="en-US" sz="2400" dirty="0"/>
              <a:t>운영체제 자료와 프로그램을 쉽게 찾고 접근할 수 있도록 정보를 저장하는 체계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보통 디스크 같은 보조기억장치에 저장 </a:t>
            </a:r>
            <a:r>
              <a:rPr lang="en-US" altLang="ko-KR" sz="2400" dirty="0"/>
              <a:t>=&gt; </a:t>
            </a:r>
            <a:r>
              <a:rPr lang="ko-KR" altLang="en-US" sz="2400" dirty="0"/>
              <a:t>이는 </a:t>
            </a:r>
            <a:r>
              <a:rPr lang="ko-KR" altLang="en-US" sz="2400" dirty="0" err="1">
                <a:solidFill>
                  <a:srgbClr val="FF0000"/>
                </a:solidFill>
              </a:rPr>
              <a:t>비휘발적</a:t>
            </a:r>
            <a:r>
              <a:rPr lang="ko-KR" altLang="en-US" sz="2400" dirty="0" err="1"/>
              <a:t>이기</a:t>
            </a:r>
            <a:r>
              <a:rPr lang="ko-KR" altLang="en-US" sz="2400" dirty="0"/>
              <a:t> 때문에 영구 보존</a:t>
            </a:r>
            <a:endParaRPr lang="en-US" altLang="ko-KR" sz="2400" dirty="0"/>
          </a:p>
          <a:p>
            <a:r>
              <a:rPr lang="ko-KR" altLang="en-US" sz="2400" dirty="0"/>
              <a:t>속성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=&gt;</a:t>
            </a:r>
            <a:r>
              <a:rPr lang="ko-KR" altLang="en-US" sz="2400" dirty="0"/>
              <a:t> 이름</a:t>
            </a:r>
            <a:r>
              <a:rPr lang="en-US" altLang="ko-KR" sz="2400" dirty="0"/>
              <a:t>, </a:t>
            </a:r>
            <a:r>
              <a:rPr lang="ko-KR" altLang="en-US" sz="2400" dirty="0"/>
              <a:t>위치</a:t>
            </a:r>
            <a:r>
              <a:rPr lang="en-US" altLang="ko-KR" sz="2400" dirty="0"/>
              <a:t>, </a:t>
            </a:r>
            <a:r>
              <a:rPr lang="ko-KR" altLang="en-US" sz="2400" dirty="0"/>
              <a:t>크기</a:t>
            </a:r>
            <a:r>
              <a:rPr lang="en-US" altLang="ko-KR" sz="2400" dirty="0"/>
              <a:t>, </a:t>
            </a:r>
            <a:r>
              <a:rPr lang="ko-KR" altLang="en-US" sz="2400" dirty="0"/>
              <a:t>보호</a:t>
            </a:r>
            <a:r>
              <a:rPr lang="en-US" altLang="ko-KR" sz="2400" dirty="0"/>
              <a:t>(</a:t>
            </a:r>
            <a:r>
              <a:rPr lang="ko-KR" altLang="en-US" sz="2400" dirty="0"/>
              <a:t>접근 제어 정보를 누가 읽고</a:t>
            </a:r>
            <a:r>
              <a:rPr lang="en-US" altLang="ko-KR" sz="2400" dirty="0"/>
              <a:t>, </a:t>
            </a:r>
            <a:r>
              <a:rPr lang="ko-KR" altLang="en-US" sz="2400" dirty="0"/>
              <a:t>쓰고 실행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할당방법</a:t>
            </a:r>
            <a:endParaRPr lang="en-US" altLang="ko-KR" sz="2400" dirty="0"/>
          </a:p>
          <a:p>
            <a:r>
              <a:rPr lang="ko-KR" altLang="en-US" sz="2400" u="sng" dirty="0"/>
              <a:t>연속할당</a:t>
            </a:r>
            <a:endParaRPr lang="en-US" altLang="ko-KR" sz="2400" u="sng" dirty="0"/>
          </a:p>
          <a:p>
            <a:r>
              <a:rPr lang="ko-KR" altLang="en-US" sz="2400" u="sng" dirty="0"/>
              <a:t>연결할당</a:t>
            </a:r>
            <a:endParaRPr lang="en-US" altLang="ko-KR" sz="2400" u="sng" dirty="0"/>
          </a:p>
          <a:p>
            <a:r>
              <a:rPr lang="ko-KR" altLang="en-US" sz="2400" u="sng" dirty="0"/>
              <a:t>색인할당</a:t>
            </a:r>
            <a:endParaRPr lang="en-US" altLang="ko-KR" sz="2400" u="sng" dirty="0"/>
          </a:p>
        </p:txBody>
      </p:sp>
    </p:spTree>
    <p:extLst>
      <p:ext uri="{BB962C8B-B14F-4D97-AF65-F5344CB8AC3E}">
        <p14:creationId xmlns:p14="http://schemas.microsoft.com/office/powerpoint/2010/main" val="102329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273E9-5474-C177-C1B3-2B23E406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5689F-6C9B-94E3-F391-82551D453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760863"/>
          </a:xfrm>
        </p:spPr>
        <p:txBody>
          <a:bodyPr/>
          <a:lstStyle/>
          <a:p>
            <a:r>
              <a:rPr lang="ko-KR" altLang="en-US" sz="2400" dirty="0">
                <a:solidFill>
                  <a:srgbClr val="0000FF"/>
                </a:solidFill>
              </a:rPr>
              <a:t>연속할당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ko-KR" altLang="en-US" sz="2400" dirty="0"/>
              <a:t>물리적인 디스크의 연속적인 주소의 집합</a:t>
            </a:r>
            <a:r>
              <a:rPr lang="en-US" altLang="ko-KR" sz="2400" dirty="0"/>
              <a:t>. </a:t>
            </a:r>
            <a:r>
              <a:rPr lang="ko-KR" altLang="en-US" sz="2400" dirty="0"/>
              <a:t>디스크는 선형적인 순서 </a:t>
            </a:r>
            <a:r>
              <a:rPr lang="en-US" altLang="ko-KR" sz="2400" dirty="0"/>
              <a:t>=&gt; </a:t>
            </a:r>
            <a:r>
              <a:rPr lang="ko-KR" altLang="en-US" sz="2400" dirty="0">
                <a:solidFill>
                  <a:srgbClr val="FF0000"/>
                </a:solidFill>
              </a:rPr>
              <a:t>외부 단편화</a:t>
            </a:r>
            <a:r>
              <a:rPr lang="ko-KR" altLang="en-US" sz="2400" dirty="0"/>
              <a:t>의 문제를 야기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디스크 헤드가 한 번만 이동해 많은 데이터를 받음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I/O </a:t>
            </a:r>
            <a:r>
              <a:rPr lang="ko-KR" altLang="en-US" sz="2400" dirty="0"/>
              <a:t>작업이 빠름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파일이 점점 커지고 </a:t>
            </a:r>
            <a:r>
              <a:rPr lang="ko-KR" altLang="en-US" sz="2400" dirty="0">
                <a:solidFill>
                  <a:srgbClr val="FF0000"/>
                </a:solidFill>
              </a:rPr>
              <a:t>외부 단편화 </a:t>
            </a:r>
            <a:r>
              <a:rPr lang="ko-KR" altLang="en-US" sz="2400" dirty="0"/>
              <a:t>발생</a:t>
            </a:r>
            <a:endParaRPr lang="en-US" altLang="ko-KR" sz="2400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F8E43DF-7E41-DBD6-AF72-ECFA85F6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48" y="2348880"/>
            <a:ext cx="424150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8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83A80-A603-3561-078A-9B95ECB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C3DEA-618C-9BBB-B633-CBC441A3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80728"/>
            <a:ext cx="7991475" cy="5718452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연속할당 </a:t>
            </a:r>
            <a:r>
              <a:rPr lang="ko-KR" altLang="en-US" sz="2400" dirty="0">
                <a:solidFill>
                  <a:srgbClr val="FF0000"/>
                </a:solidFill>
              </a:rPr>
              <a:t>메모리에서 연속 메모리의 할당 </a:t>
            </a:r>
            <a:r>
              <a:rPr lang="en-US" altLang="ko-KR" sz="2400" dirty="0"/>
              <a:t>=&gt; </a:t>
            </a:r>
            <a:r>
              <a:rPr lang="ko-KR" altLang="en-US" sz="2400" dirty="0">
                <a:solidFill>
                  <a:srgbClr val="FF0000"/>
                </a:solidFill>
              </a:rPr>
              <a:t>고정분할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가변분할</a:t>
            </a:r>
            <a:r>
              <a:rPr lang="ko-KR" altLang="en-US" sz="2400" dirty="0"/>
              <a:t>로 나눔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가변분할은 </a:t>
            </a:r>
            <a:r>
              <a:rPr lang="en-US" altLang="ko-KR" sz="2400" dirty="0"/>
              <a:t>hole</a:t>
            </a:r>
            <a:r>
              <a:rPr lang="ko-KR" altLang="en-US" sz="2400" dirty="0"/>
              <a:t>이 다양함 그리고 </a:t>
            </a:r>
            <a:r>
              <a:rPr lang="en-US" altLang="ko-KR" sz="2400" dirty="0"/>
              <a:t>hole</a:t>
            </a:r>
            <a:r>
              <a:rPr lang="ko-KR" altLang="en-US" sz="2400" dirty="0"/>
              <a:t>의 정보를 </a:t>
            </a:r>
            <a:r>
              <a:rPr lang="ko-KR" altLang="en-US" sz="2400" dirty="0" err="1"/>
              <a:t>유지해야함</a:t>
            </a:r>
            <a:endParaRPr lang="ko-KR" altLang="en-US" sz="2400" dirty="0"/>
          </a:p>
          <a:p>
            <a:r>
              <a:rPr lang="ko-KR" altLang="en-US" sz="2400" dirty="0"/>
              <a:t>고정분할 </a:t>
            </a:r>
            <a:r>
              <a:rPr lang="en-US" altLang="ko-KR" sz="2400" dirty="0"/>
              <a:t>=&gt; </a:t>
            </a:r>
            <a:r>
              <a:rPr lang="ko-KR" altLang="en-US" sz="2400" dirty="0"/>
              <a:t>내부</a:t>
            </a:r>
            <a:r>
              <a:rPr lang="en-US" altLang="ko-KR" sz="2400" dirty="0"/>
              <a:t>, </a:t>
            </a:r>
            <a:r>
              <a:rPr lang="ko-KR" altLang="en-US" sz="2400" dirty="0"/>
              <a:t>외부 단편화가 발생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>
                <a:solidFill>
                  <a:srgbClr val="FF0000"/>
                </a:solidFill>
              </a:rPr>
              <a:t>외부 단편화 </a:t>
            </a:r>
            <a:r>
              <a:rPr lang="en-US" altLang="ko-KR" sz="2400" dirty="0"/>
              <a:t>=&gt; </a:t>
            </a:r>
            <a:r>
              <a:rPr lang="ko-KR" altLang="en-US" sz="2400" dirty="0"/>
              <a:t>공간이 너무 작은 조각으로 분산되어 </a:t>
            </a:r>
            <a:r>
              <a:rPr lang="ko-KR" altLang="en-US" sz="2400" dirty="0" err="1"/>
              <a:t>비어있어도</a:t>
            </a:r>
            <a:r>
              <a:rPr lang="ko-KR" altLang="en-US" sz="2400" dirty="0"/>
              <a:t> 프로그램을 적재 못하는 문제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>
                <a:solidFill>
                  <a:srgbClr val="FF0000"/>
                </a:solidFill>
              </a:rPr>
              <a:t>내부 단편화 </a:t>
            </a:r>
            <a:r>
              <a:rPr lang="en-US" altLang="ko-KR" sz="2400" dirty="0"/>
              <a:t>=&gt; </a:t>
            </a:r>
            <a:r>
              <a:rPr lang="ko-KR" altLang="en-US" sz="2400" dirty="0"/>
              <a:t>고정된 정수배로 할당되어 프로그램이 적재되어도 공간이 남는 문제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가변분할 </a:t>
            </a:r>
            <a:r>
              <a:rPr lang="en-US" altLang="ko-KR" sz="2400" dirty="0"/>
              <a:t>=&gt; </a:t>
            </a:r>
            <a:r>
              <a:rPr lang="ko-KR" altLang="en-US" sz="2400" dirty="0"/>
              <a:t>동적 메모리 할당 문제 발생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동적 메모리 할당에는 최초</a:t>
            </a:r>
            <a:r>
              <a:rPr lang="en-US" altLang="ko-KR" sz="2400" dirty="0"/>
              <a:t>, </a:t>
            </a:r>
            <a:r>
              <a:rPr lang="ko-KR" altLang="en-US" sz="2400" dirty="0"/>
              <a:t>최적</a:t>
            </a:r>
            <a:r>
              <a:rPr lang="en-US" altLang="ko-KR" sz="2400" dirty="0"/>
              <a:t>,</a:t>
            </a:r>
            <a:r>
              <a:rPr lang="ko-KR" altLang="en-US" sz="2400" dirty="0"/>
              <a:t> 최악 적합 </a:t>
            </a:r>
            <a:r>
              <a:rPr lang="en-US" altLang="ko-KR" sz="2400" dirty="0"/>
              <a:t>3</a:t>
            </a:r>
            <a:r>
              <a:rPr lang="ko-KR" altLang="en-US" sz="2400" dirty="0"/>
              <a:t>가지가 존재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0181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D5EAC-3DD4-39D4-3BA4-CDBB4030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92C8-522E-0FA0-1FE0-FF2C34E8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40749"/>
            <a:ext cx="7991475" cy="5383852"/>
          </a:xfrm>
        </p:spPr>
        <p:txBody>
          <a:bodyPr/>
          <a:lstStyle/>
          <a:p>
            <a:r>
              <a:rPr lang="ko-KR" altLang="en-US" sz="2400" dirty="0">
                <a:solidFill>
                  <a:srgbClr val="0000FF"/>
                </a:solidFill>
              </a:rPr>
              <a:t>연결할당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ko-KR" altLang="en-US" sz="2400" dirty="0"/>
              <a:t>파일을 블록단위로 저장 그리고 각각 블록을 리스트에 연결하여 관리하는 방법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ko-KR" altLang="en-US" sz="2400" dirty="0"/>
              <a:t>즉 각각의 블록이 포인터를 가짐 이는 외부 단편화를 해결 하지만 읽기 속도가 느릴 수 있고 오류가 발생할 수 있음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텍스트, 스크린샷, 도표, 스케치이(가) 표시된 사진&#10;&#10;자동 생성된 설명">
            <a:extLst>
              <a:ext uri="{FF2B5EF4-FFF2-40B4-BE49-F238E27FC236}">
                <a16:creationId xmlns:a16="http://schemas.microsoft.com/office/drawing/2014/main" id="{2FCA06AB-E855-60E3-B771-AF4F77A17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585977"/>
            <a:ext cx="442100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0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BF28F-B4B4-E2C3-8D6B-784E5212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색인할당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34A2E-AB2C-6BE3-C791-83608E0B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>
                <a:solidFill>
                  <a:srgbClr val="0000FF"/>
                </a:solidFill>
              </a:rPr>
              <a:t>색인할당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ko-KR" altLang="en-US" sz="2400" dirty="0"/>
              <a:t>색인할당은 </a:t>
            </a:r>
            <a:r>
              <a:rPr lang="ko-KR" altLang="en-US" sz="2400" dirty="0">
                <a:solidFill>
                  <a:srgbClr val="FF0000"/>
                </a:solidFill>
              </a:rPr>
              <a:t>색인블록</a:t>
            </a:r>
            <a:r>
              <a:rPr lang="en-US" altLang="ko-KR" sz="2400" dirty="0"/>
              <a:t>(index</a:t>
            </a:r>
            <a:r>
              <a:rPr lang="ko-KR" altLang="en-US" sz="2400" dirty="0"/>
              <a:t> </a:t>
            </a:r>
            <a:r>
              <a:rPr lang="en-US" altLang="ko-KR" sz="2400" dirty="0"/>
              <a:t>block)</a:t>
            </a:r>
            <a:r>
              <a:rPr lang="ko-KR" altLang="en-US" sz="2400" dirty="0"/>
              <a:t>에 모든 포인트의 정보를 넣고 관리해 포인트가 </a:t>
            </a:r>
            <a:r>
              <a:rPr lang="ko-KR" altLang="en-US" sz="2400" dirty="0" err="1"/>
              <a:t>퍼져있고</a:t>
            </a:r>
            <a:r>
              <a:rPr lang="ko-KR" altLang="en-US" sz="2400" dirty="0"/>
              <a:t> 직접접근이 어려운 문제를 해결</a:t>
            </a: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외부단편화 발생이 없고 주소를 제공함 </a:t>
            </a: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/>
              <a:t>연결할당보다 공간의 낭비가 큼</a:t>
            </a:r>
            <a:endParaRPr lang="en-US" altLang="ko-KR" sz="2400" dirty="0"/>
          </a:p>
        </p:txBody>
      </p:sp>
      <p:pic>
        <p:nvPicPr>
          <p:cNvPr id="5" name="그림 4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97DB84CE-9453-8AA0-FD53-BA03B5E32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573016"/>
            <a:ext cx="4610681" cy="29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1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C022A-EBC4-3915-28F9-53A10D54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F2B8B-76CF-1ADB-2937-BA8ECB95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953121"/>
            <a:ext cx="7991475" cy="590487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분산시스템은 통신 네트워크에 의해 상호 연결된 느슨하게 결합한 노드들의 집합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노드들은 자신의 </a:t>
            </a:r>
            <a:r>
              <a:rPr lang="ko-KR" altLang="en-US" sz="2400" dirty="0">
                <a:solidFill>
                  <a:srgbClr val="FF0000"/>
                </a:solidFill>
              </a:rPr>
              <a:t>로컬</a:t>
            </a:r>
            <a:r>
              <a:rPr lang="ko-KR" altLang="en-US" sz="2400" dirty="0"/>
              <a:t> 메모리를 가지며 </a:t>
            </a:r>
            <a:r>
              <a:rPr lang="en-US" altLang="ko-KR" sz="2400" dirty="0"/>
              <a:t>LAN, WAN </a:t>
            </a:r>
            <a:r>
              <a:rPr lang="ko-KR" altLang="en-US" sz="2400" dirty="0"/>
              <a:t>같은 네트워크로 통신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자원 공유</a:t>
            </a:r>
            <a:r>
              <a:rPr lang="en-US" altLang="ko-KR" sz="2400" dirty="0"/>
              <a:t>: </a:t>
            </a:r>
            <a:r>
              <a:rPr lang="ko-KR" altLang="en-US" sz="2400" dirty="0"/>
              <a:t>분산시스템에서 다른 노드</a:t>
            </a:r>
            <a:r>
              <a:rPr lang="en-US" altLang="ko-KR" sz="2400" dirty="0"/>
              <a:t>, </a:t>
            </a:r>
            <a:r>
              <a:rPr lang="ko-KR" altLang="en-US" sz="2400" dirty="0"/>
              <a:t>프로세스의 자원을 사이트를 접근하여 자원을 사용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계산속도 향상</a:t>
            </a:r>
            <a:r>
              <a:rPr lang="en-US" altLang="ko-KR" sz="2400" dirty="0"/>
              <a:t>: </a:t>
            </a:r>
            <a:r>
              <a:rPr lang="ko-KR" altLang="en-US" sz="2400" dirty="0"/>
              <a:t>계산에 있어 하위로 분산시스템을 이용해 속도를 향상시킴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신뢰성</a:t>
            </a:r>
            <a:r>
              <a:rPr lang="en-US" altLang="ko-KR" sz="2400" dirty="0"/>
              <a:t>: </a:t>
            </a:r>
            <a:r>
              <a:rPr lang="ko-KR" altLang="en-US" sz="2400" dirty="0"/>
              <a:t>하나의 사이트에 장애 발생 시 나머지의 사이트가 작동하며 신뢰성이 향상 </a:t>
            </a:r>
            <a:r>
              <a:rPr lang="en-US" altLang="ko-KR" sz="2400" dirty="0"/>
              <a:t>(</a:t>
            </a:r>
            <a:r>
              <a:rPr lang="ko-KR" altLang="en-US" sz="2400" dirty="0"/>
              <a:t>장애대처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각 노드의 위치를 강조하는 것을 </a:t>
            </a:r>
            <a:r>
              <a:rPr lang="ko-KR" altLang="en-US" sz="2400" dirty="0">
                <a:solidFill>
                  <a:srgbClr val="FF0000"/>
                </a:solidFill>
              </a:rPr>
              <a:t>사이트</a:t>
            </a:r>
            <a:r>
              <a:rPr lang="ko-KR" altLang="en-US" sz="2400" dirty="0"/>
              <a:t>라고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각 노드가 가지는 자원을 </a:t>
            </a:r>
            <a:r>
              <a:rPr lang="ko-KR" altLang="en-US" sz="2400" dirty="0">
                <a:solidFill>
                  <a:srgbClr val="FF0000"/>
                </a:solidFill>
              </a:rPr>
              <a:t>로컬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120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8ED98-A6B2-7566-9D6A-2F7EA58B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A18E7-400D-0C6D-8F55-B2ABFC7B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544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노드들이 통신하기 위해 </a:t>
            </a:r>
            <a:r>
              <a:rPr lang="en-US" altLang="ko-KR" sz="2400" dirty="0"/>
              <a:t>LAN</a:t>
            </a:r>
            <a:r>
              <a:rPr lang="ko-KR" altLang="en-US" sz="2400" dirty="0"/>
              <a:t>과 </a:t>
            </a:r>
            <a:r>
              <a:rPr lang="en-US" altLang="ko-KR" sz="2400" dirty="0"/>
              <a:t>WAN</a:t>
            </a:r>
            <a:r>
              <a:rPr lang="ko-KR" altLang="en-US" sz="2400" dirty="0"/>
              <a:t>을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>
                <a:solidFill>
                  <a:srgbClr val="0000FF"/>
                </a:solidFill>
              </a:rPr>
              <a:t>네트워크 운영체제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ko-KR" altLang="en-US" sz="2400" dirty="0"/>
              <a:t>원격 로그인</a:t>
            </a:r>
            <a:r>
              <a:rPr lang="en-US" altLang="ko-KR" sz="2400" dirty="0"/>
              <a:t>(ssh), </a:t>
            </a:r>
            <a:r>
              <a:rPr lang="ko-KR" altLang="en-US" sz="2400" dirty="0"/>
              <a:t>원격 파일 전송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분산 운영체제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데이터 마이그레이션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계산 마이그레이션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프로세스 마이그레이션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마이그레이션</a:t>
            </a:r>
            <a:r>
              <a:rPr lang="en-US" altLang="ko-KR" sz="2400" dirty="0"/>
              <a:t>: </a:t>
            </a:r>
            <a:r>
              <a:rPr lang="ko-KR" altLang="en-US" sz="2400" dirty="0"/>
              <a:t>애플리케이션</a:t>
            </a:r>
            <a:r>
              <a:rPr lang="en-US" altLang="ko-KR" sz="2400" dirty="0"/>
              <a:t>, </a:t>
            </a:r>
            <a:r>
              <a:rPr lang="ko-KR" altLang="en-US" sz="2400" dirty="0"/>
              <a:t>프로세스를 </a:t>
            </a:r>
            <a:r>
              <a:rPr lang="ko-KR" altLang="en-US" sz="2400" dirty="0" err="1"/>
              <a:t>다른환경으로</a:t>
            </a:r>
            <a:r>
              <a:rPr lang="ko-KR" altLang="en-US" sz="2400" dirty="0"/>
              <a:t> 이동시키는 과정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0354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C0381-7FB5-1C69-EE44-7C96CBA9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4D6E6-433F-2447-57FF-A7A2B811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08721"/>
            <a:ext cx="7991475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분산 시스템의 설계 시 문제가 생길 수 있기에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>
                <a:solidFill>
                  <a:srgbClr val="FF0000"/>
                </a:solidFill>
              </a:rPr>
              <a:t>견고성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400" dirty="0"/>
              <a:t>어느 조건에도 안정적으로 성능을 유지하고 오류에 따라 적절한 조치를 취하는 것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장애 감지 시 적절한 조치와 재구성이 필요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>
                <a:solidFill>
                  <a:srgbClr val="FF0000"/>
                </a:solidFill>
              </a:rPr>
              <a:t>투명성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400" dirty="0"/>
              <a:t>사용자가 복잡한 내부 구조를 이해할 필요 없이 시스템을 사용할 수 있게 하는 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>
                <a:solidFill>
                  <a:srgbClr val="FF0000"/>
                </a:solidFill>
              </a:rPr>
              <a:t>확장성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400" dirty="0"/>
              <a:t>시스템이 증가하는 작업 부하를 처리할 수 있도록 하는 능력</a:t>
            </a:r>
            <a:r>
              <a:rPr lang="en-US" altLang="ko-KR" sz="2400" dirty="0"/>
              <a:t> (</a:t>
            </a:r>
            <a:r>
              <a:rPr lang="ko-KR" altLang="en-US" sz="2400" dirty="0"/>
              <a:t>유연성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3034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14564</TotalTime>
  <Words>460</Words>
  <Application>Microsoft Office PowerPoint</Application>
  <PresentationFormat>화면 슬라이드 쇼(4:3)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운영체제의 분산시스템</vt:lpstr>
      <vt:lpstr>파일 시스템</vt:lpstr>
      <vt:lpstr>연속할당</vt:lpstr>
      <vt:lpstr>연속할당</vt:lpstr>
      <vt:lpstr>연결할당</vt:lpstr>
      <vt:lpstr>색인할당</vt:lpstr>
      <vt:lpstr>분산 시스템</vt:lpstr>
      <vt:lpstr>분산 시스템</vt:lpstr>
      <vt:lpstr>분산 시스템</vt:lpstr>
      <vt:lpstr>분산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동균 유</cp:lastModifiedBy>
  <cp:revision>691</cp:revision>
  <cp:lastPrinted>2016-11-01T07:29:09Z</cp:lastPrinted>
  <dcterms:created xsi:type="dcterms:W3CDTF">2013-09-09T21:16:08Z</dcterms:created>
  <dcterms:modified xsi:type="dcterms:W3CDTF">2024-06-24T05:29:00Z</dcterms:modified>
</cp:coreProperties>
</file>