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8" r:id="rId2"/>
    <p:sldId id="262" r:id="rId3"/>
    <p:sldId id="259" r:id="rId4"/>
    <p:sldId id="263" r:id="rId5"/>
    <p:sldId id="261" r:id="rId6"/>
    <p:sldId id="260" r:id="rId7"/>
    <p:sldId id="264" r:id="rId8"/>
    <p:sldId id="265" r:id="rId9"/>
    <p:sldId id="257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9B9B9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2314" autoAdjust="0"/>
  </p:normalViewPr>
  <p:slideViewPr>
    <p:cSldViewPr>
      <p:cViewPr varScale="1">
        <p:scale>
          <a:sx n="122" d="100"/>
          <a:sy n="122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이해</a:t>
            </a:r>
            <a:r>
              <a:rPr lang="en-US" altLang="ko-KR" dirty="0"/>
              <a:t>, </a:t>
            </a:r>
            <a:r>
              <a:rPr lang="ko-KR" altLang="en-US" dirty="0"/>
              <a:t>공부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24/08/05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DE2A-4458-99A6-1449-DE645D2E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pic>
        <p:nvPicPr>
          <p:cNvPr id="5" name="내용 개체 틀 4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1A45AFC9-EF24-A544-07A1-C8D642007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655683" cy="4176464"/>
          </a:xfrm>
        </p:spPr>
      </p:pic>
    </p:spTree>
    <p:extLst>
      <p:ext uri="{BB962C8B-B14F-4D97-AF65-F5344CB8AC3E}">
        <p14:creationId xmlns:p14="http://schemas.microsoft.com/office/powerpoint/2010/main" val="206813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DFD1D-C297-E205-A63B-1ECB9DF0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67985-DBCD-1FEF-0193-6E25982C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844064"/>
            <a:ext cx="7991475" cy="604867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Control Plane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ko-KR" altLang="en-US" sz="2400" dirty="0"/>
              <a:t>마스터 노드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다른 노드들을 관리하고 할당하는 마스터 노드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en-US" altLang="ko-KR" sz="2400" dirty="0" err="1">
                <a:solidFill>
                  <a:srgbClr val="FF0000"/>
                </a:solidFill>
              </a:rPr>
              <a:t>Kubectl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큐브커틀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400" dirty="0" err="1"/>
              <a:t>쿠버네티스</a:t>
            </a:r>
            <a:r>
              <a:rPr lang="ko-KR" altLang="en-US" sz="2400" dirty="0"/>
              <a:t> 클러스터에 명령을 내리는 역할을 함</a:t>
            </a:r>
            <a:r>
              <a:rPr lang="en-US" altLang="ko-KR" sz="2400" dirty="0"/>
              <a:t>.</a:t>
            </a:r>
            <a:r>
              <a:rPr lang="ko-KR" altLang="en-US" sz="2400" dirty="0"/>
              <a:t> 마스터 노드에서 </a:t>
            </a:r>
            <a:r>
              <a:rPr lang="en-US" altLang="ko-KR" sz="2400" dirty="0"/>
              <a:t>CLI</a:t>
            </a:r>
            <a:r>
              <a:rPr lang="ko-KR" altLang="en-US" sz="2400" dirty="0"/>
              <a:t>형식으로 클러스터 조작을 하게하는 도구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en-US" altLang="ko-KR" sz="2400" dirty="0" err="1">
                <a:solidFill>
                  <a:srgbClr val="FF0000"/>
                </a:solidFill>
              </a:rPr>
              <a:t>etcd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400" dirty="0"/>
              <a:t>고가용성을 위해 </a:t>
            </a:r>
            <a:r>
              <a:rPr lang="en-US" altLang="ko-KR" sz="2400" dirty="0"/>
              <a:t>(Key-Value) </a:t>
            </a:r>
            <a:r>
              <a:rPr lang="ko-KR" altLang="en-US" sz="2400" dirty="0"/>
              <a:t>형태로 모든 데이터를 저장하는 </a:t>
            </a:r>
            <a:r>
              <a:rPr lang="en-US" altLang="ko-KR" sz="2400" dirty="0"/>
              <a:t>DB </a:t>
            </a:r>
            <a:r>
              <a:rPr lang="ko-KR" altLang="en-US" sz="2400" dirty="0"/>
              <a:t>역할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en-US" altLang="ko-KR" sz="2400" dirty="0" err="1"/>
              <a:t>kube-api</a:t>
            </a:r>
            <a:r>
              <a:rPr lang="en-US" altLang="ko-KR" sz="2400" dirty="0"/>
              <a:t> server</a:t>
            </a:r>
          </a:p>
          <a:p>
            <a:pPr marL="0" indent="0">
              <a:buNone/>
            </a:pPr>
            <a:r>
              <a:rPr lang="en-US" altLang="ko-KR" sz="2400" dirty="0"/>
              <a:t>K8s </a:t>
            </a:r>
            <a:r>
              <a:rPr lang="ko-KR" altLang="en-US" sz="2400" dirty="0"/>
              <a:t>클러스터의 </a:t>
            </a:r>
            <a:r>
              <a:rPr lang="en-US" altLang="ko-KR" sz="2400" dirty="0"/>
              <a:t>REST API</a:t>
            </a:r>
            <a:r>
              <a:rPr lang="ko-KR" altLang="en-US" sz="2400" dirty="0"/>
              <a:t>를 제공하는 역할 </a:t>
            </a:r>
            <a:r>
              <a:rPr lang="en-US" altLang="ko-KR" sz="2400" dirty="0" err="1"/>
              <a:t>kubectl</a:t>
            </a:r>
            <a:r>
              <a:rPr lang="ko-KR" altLang="en-US" sz="2400" dirty="0"/>
              <a:t> </a:t>
            </a:r>
            <a:r>
              <a:rPr lang="en-US" altLang="ko-KR" sz="2400" dirty="0"/>
              <a:t>CLI</a:t>
            </a:r>
            <a:r>
              <a:rPr lang="ko-KR" altLang="en-US" sz="2400" dirty="0"/>
              <a:t>로 입력한 내용을 수행함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4696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C870-E181-10D0-9CC2-13E6D914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74C4D-D2CC-E6E2-480A-7AB81F7E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908720"/>
            <a:ext cx="7991475" cy="5415881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Control Plane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en-US" altLang="ko-KR" sz="2400" dirty="0" err="1"/>
              <a:t>Kube</a:t>
            </a:r>
            <a:r>
              <a:rPr lang="en-US" altLang="ko-KR" sz="2400" dirty="0"/>
              <a:t>-scheduler</a:t>
            </a:r>
          </a:p>
          <a:p>
            <a:pPr marL="0" indent="0">
              <a:buNone/>
            </a:pPr>
            <a:r>
              <a:rPr lang="ko-KR" altLang="en-US" sz="2400" dirty="0"/>
              <a:t>노드가 할당되지 않은 새로운 </a:t>
            </a:r>
            <a:r>
              <a:rPr lang="en-US" altLang="ko-KR" sz="2400" dirty="0"/>
              <a:t>pod</a:t>
            </a:r>
            <a:r>
              <a:rPr lang="ko-KR" altLang="en-US" sz="2400" dirty="0"/>
              <a:t>를 체크하며 자원상태를 확인</a:t>
            </a:r>
            <a:r>
              <a:rPr lang="en-US" altLang="ko-KR" sz="2400" dirty="0"/>
              <a:t>, </a:t>
            </a:r>
            <a:r>
              <a:rPr lang="ko-KR" altLang="en-US" sz="2400" dirty="0"/>
              <a:t>최적의 노드를 선택해줌 즉 스케줄링의 역할해줌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en-US" altLang="ko-KR" sz="2400" dirty="0" err="1"/>
              <a:t>kube</a:t>
            </a:r>
            <a:r>
              <a:rPr lang="en-US" altLang="ko-KR" sz="2400" dirty="0"/>
              <a:t>-controller-manager</a:t>
            </a:r>
          </a:p>
          <a:p>
            <a:pPr marL="0" indent="0">
              <a:buNone/>
            </a:pPr>
            <a:r>
              <a:rPr lang="ko-KR" altLang="en-US" sz="2400" dirty="0"/>
              <a:t>노드가 다운되었는지 </a:t>
            </a:r>
            <a:r>
              <a:rPr lang="ko-KR" altLang="en-US" sz="2400" dirty="0" err="1"/>
              <a:t>파드가</a:t>
            </a:r>
            <a:r>
              <a:rPr lang="ko-KR" altLang="en-US" sz="2400" dirty="0"/>
              <a:t> 복제 숫자를 유지하는지 </a:t>
            </a:r>
            <a:r>
              <a:rPr lang="en-US" altLang="ko-KR" sz="2400" dirty="0"/>
              <a:t>pod</a:t>
            </a:r>
            <a:r>
              <a:rPr lang="ko-KR" altLang="en-US" sz="2400" dirty="0"/>
              <a:t>의 개수를 관리하는 </a:t>
            </a:r>
            <a:r>
              <a:rPr lang="en-US" altLang="ko-KR" sz="2400" dirty="0"/>
              <a:t>Replication Controller </a:t>
            </a:r>
            <a:r>
              <a:rPr lang="ko-KR" altLang="en-US" sz="2400" dirty="0"/>
              <a:t>조절과 유지 역할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41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9E3DA-A15F-6455-0998-A9D7AB18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5ED1D-A711-46BD-4A0E-6D2C5AC0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1944439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pods (</a:t>
            </a:r>
            <a:r>
              <a:rPr lang="ko-KR" altLang="en-US" dirty="0" err="1">
                <a:solidFill>
                  <a:srgbClr val="FF0000"/>
                </a:solidFill>
              </a:rPr>
              <a:t>파드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1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400" dirty="0" err="1"/>
              <a:t>쿠버네티스에서</a:t>
            </a:r>
            <a:r>
              <a:rPr lang="ko-KR" altLang="en-US" sz="2400" dirty="0"/>
              <a:t> 기본적인 배포의 단위로 한 개 이상의 컨테이너를 포함하는 단위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단일 목적을 위한 단위이며 </a:t>
            </a:r>
            <a:r>
              <a:rPr lang="en-US" altLang="ko-KR" sz="2400" dirty="0">
                <a:solidFill>
                  <a:srgbClr val="FF0000"/>
                </a:solidFill>
              </a:rPr>
              <a:t>pods</a:t>
            </a:r>
            <a:r>
              <a:rPr lang="ko-KR" altLang="en-US" sz="2400" dirty="0">
                <a:solidFill>
                  <a:srgbClr val="FF0000"/>
                </a:solidFill>
              </a:rPr>
              <a:t> 언제든지 죽을 수 있다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374F3BB-C311-1215-3F29-795306D1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068960"/>
            <a:ext cx="2489423" cy="2390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B750DA-4980-96C3-708D-351ACF1A1E87}"/>
              </a:ext>
            </a:extLst>
          </p:cNvPr>
          <p:cNvSpPr txBox="1"/>
          <p:nvPr/>
        </p:nvSpPr>
        <p:spPr>
          <a:xfrm>
            <a:off x="3327216" y="2996952"/>
            <a:ext cx="55659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  <a:ea typeface="+mn-ea"/>
              </a:rPr>
              <a:t>apiVersion</a:t>
            </a:r>
            <a:r>
              <a:rPr lang="ko-KR" altLang="en-US" dirty="0">
                <a:latin typeface="+mn-ea"/>
                <a:ea typeface="+mn-ea"/>
              </a:rPr>
              <a:t>은 이 스크립트를 실행하는 </a:t>
            </a:r>
            <a:r>
              <a:rPr lang="en-US" altLang="ko-KR" dirty="0">
                <a:latin typeface="+mn-ea"/>
                <a:ea typeface="+mn-ea"/>
              </a:rPr>
              <a:t>API</a:t>
            </a:r>
            <a:r>
              <a:rPr lang="ko-KR" altLang="en-US" dirty="0">
                <a:latin typeface="+mn-ea"/>
                <a:ea typeface="+mn-ea"/>
              </a:rPr>
              <a:t>버전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Kind</a:t>
            </a:r>
            <a:r>
              <a:rPr lang="ko-KR" altLang="en-US" dirty="0">
                <a:latin typeface="+mn-ea"/>
                <a:ea typeface="+mn-ea"/>
              </a:rPr>
              <a:t>는 리소스의 종류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Metadata</a:t>
            </a:r>
            <a:r>
              <a:rPr lang="ko-KR" altLang="en-US" dirty="0">
                <a:latin typeface="+mn-ea"/>
                <a:ea typeface="+mn-ea"/>
              </a:rPr>
              <a:t>는 리소스의 메타데이터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Spec</a:t>
            </a:r>
            <a:r>
              <a:rPr lang="ko-KR" altLang="en-US" dirty="0">
                <a:latin typeface="+mn-ea"/>
                <a:ea typeface="+mn-ea"/>
              </a:rPr>
              <a:t>는 리소스의 상세 스펙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Pod</a:t>
            </a:r>
            <a:r>
              <a:rPr lang="ko-KR" altLang="en-US" dirty="0">
                <a:latin typeface="+mn-ea"/>
                <a:ea typeface="+mn-ea"/>
              </a:rPr>
              <a:t>의 특징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pod</a:t>
            </a:r>
            <a:r>
              <a:rPr lang="ko-KR" altLang="en-US" dirty="0">
                <a:latin typeface="+mn-ea"/>
                <a:ea typeface="+mn-ea"/>
              </a:rPr>
              <a:t>내의 컨테이너와 </a:t>
            </a:r>
            <a:r>
              <a:rPr lang="en-US" altLang="ko-KR" dirty="0">
                <a:latin typeface="+mn-ea"/>
                <a:ea typeface="+mn-ea"/>
              </a:rPr>
              <a:t>IP, Port</a:t>
            </a:r>
            <a:r>
              <a:rPr lang="ko-KR" altLang="en-US" dirty="0">
                <a:latin typeface="+mn-ea"/>
                <a:ea typeface="+mn-ea"/>
              </a:rPr>
              <a:t>를 공유할 수 있다</a:t>
            </a:r>
            <a:r>
              <a:rPr lang="en-US" altLang="ko-KR" dirty="0">
                <a:latin typeface="+mn-ea"/>
                <a:ea typeface="+mn-ea"/>
              </a:rPr>
              <a:t>. </a:t>
            </a:r>
          </a:p>
          <a:p>
            <a:r>
              <a:rPr lang="ko-KR" altLang="en-US" dirty="0">
                <a:latin typeface="+mn-ea"/>
                <a:ea typeface="+mn-ea"/>
              </a:rPr>
              <a:t>디스크 볼륨을 공유할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38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E6CAA-4D0E-74B1-6074-42DA5EF0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D390-5D4F-514E-BB6E-B0B2CE92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54483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노드 컴포넌트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ko-KR" altLang="en-US" sz="2400" dirty="0" err="1"/>
              <a:t>워커노드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컨테이너들이 배치되는 노드로 나뉘어 마스터 노드에 따라 작동하는 노드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2400" dirty="0"/>
              <a:t>=&gt;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</a:rPr>
              <a:t>kubelet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쿠블릿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400" dirty="0"/>
              <a:t>노드에서 컨테이너가 동작해주도록 관리해주는 요소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클러스터 내 각 노드에서 </a:t>
            </a:r>
            <a:r>
              <a:rPr lang="en-US" altLang="ko-KR" sz="2400" dirty="0"/>
              <a:t>pod</a:t>
            </a:r>
            <a:r>
              <a:rPr lang="ko-KR" altLang="en-US" sz="2400" dirty="0"/>
              <a:t>의 생명주기를 관리 </a:t>
            </a:r>
            <a:r>
              <a:rPr lang="en-US" altLang="ko-KR" sz="2400" dirty="0"/>
              <a:t>server</a:t>
            </a:r>
            <a:r>
              <a:rPr lang="ko-KR" altLang="en-US" sz="2400" dirty="0"/>
              <a:t>로부터 </a:t>
            </a:r>
            <a:r>
              <a:rPr lang="ko-KR" altLang="en-US" sz="2400" dirty="0" err="1"/>
              <a:t>요청받고</a:t>
            </a:r>
            <a:r>
              <a:rPr lang="ko-KR" altLang="en-US" sz="2400" dirty="0"/>
              <a:t> </a:t>
            </a:r>
            <a:r>
              <a:rPr lang="en-US" altLang="ko-KR" sz="2400" dirty="0"/>
              <a:t>pod</a:t>
            </a:r>
            <a:r>
              <a:rPr lang="ko-KR" altLang="en-US" sz="2400" dirty="0"/>
              <a:t>를 생성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en-US" altLang="ko-KR" sz="2400" dirty="0" err="1"/>
              <a:t>kube</a:t>
            </a:r>
            <a:r>
              <a:rPr lang="en-US" altLang="ko-KR" sz="2400" dirty="0"/>
              <a:t>-proxy</a:t>
            </a:r>
          </a:p>
          <a:p>
            <a:pPr marL="0" indent="0">
              <a:buNone/>
            </a:pPr>
            <a:r>
              <a:rPr lang="ko-KR" altLang="en-US" sz="2400" dirty="0" err="1"/>
              <a:t>쿠버네티스</a:t>
            </a:r>
            <a:r>
              <a:rPr lang="ko-KR" altLang="en-US" sz="2400" dirty="0"/>
              <a:t> 클러스터 내부에서 네트워크 요청을 전달하고 받는 역할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6757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F0360-FCD3-6E51-6021-9B86EBCB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15F9C-5D22-7181-337A-9AAC17F4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노드 컴포넌트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en-US" altLang="ko-KR" sz="2400" dirty="0" err="1"/>
              <a:t>ReplicaSet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특정 개수의 애플리케이션 복사본</a:t>
            </a:r>
            <a:r>
              <a:rPr lang="en-US" altLang="ko-KR" sz="2400" dirty="0"/>
              <a:t>(pod)</a:t>
            </a:r>
            <a:r>
              <a:rPr lang="ko-KR" altLang="en-US" sz="2400" dirty="0"/>
              <a:t>를 실행</a:t>
            </a:r>
            <a:r>
              <a:rPr lang="en-US" altLang="ko-KR" sz="2400" dirty="0"/>
              <a:t>, </a:t>
            </a:r>
            <a:r>
              <a:rPr lang="ko-KR" altLang="en-US" sz="2400" dirty="0"/>
              <a:t>관리해주는 도구</a:t>
            </a:r>
            <a:r>
              <a:rPr lang="en-US" altLang="ko-KR" sz="2400" dirty="0"/>
              <a:t>. </a:t>
            </a:r>
            <a:r>
              <a:rPr lang="ko-KR" altLang="en-US" sz="2400" dirty="0"/>
              <a:t>애플리케이션이 안정적으로 동작하게 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2400" dirty="0"/>
              <a:t>=&gt; Deployment</a:t>
            </a:r>
          </a:p>
          <a:p>
            <a:pPr marL="0" indent="0">
              <a:buNone/>
            </a:pPr>
            <a:r>
              <a:rPr lang="ko-KR" altLang="en-US" sz="2400" dirty="0"/>
              <a:t>애플리케이션을 배포</a:t>
            </a:r>
            <a:r>
              <a:rPr lang="en-US" altLang="ko-KR" sz="2400" dirty="0"/>
              <a:t>, </a:t>
            </a:r>
            <a:r>
              <a:rPr lang="ko-KR" altLang="en-US" sz="2400" dirty="0"/>
              <a:t>업데이트하는 역할</a:t>
            </a:r>
            <a:r>
              <a:rPr lang="en-US" altLang="ko-KR" sz="2400" dirty="0"/>
              <a:t>. </a:t>
            </a:r>
            <a:r>
              <a:rPr lang="ko-KR" altLang="en-US" sz="2400" dirty="0"/>
              <a:t>복제된 애플리케이션을 관리하는 </a:t>
            </a:r>
            <a:r>
              <a:rPr lang="en-US" altLang="ko-KR" sz="2400" dirty="0"/>
              <a:t>API</a:t>
            </a:r>
            <a:r>
              <a:rPr lang="ko-KR" altLang="en-US" sz="2400" dirty="0"/>
              <a:t>객체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2400" dirty="0"/>
              <a:t>=&gt; Namespace</a:t>
            </a:r>
          </a:p>
          <a:p>
            <a:pPr marL="0" indent="0">
              <a:buNone/>
            </a:pPr>
            <a:r>
              <a:rPr lang="ko-KR" altLang="en-US" sz="2400" dirty="0"/>
              <a:t>클러스터 상에서 지원을 위한 추상화 방법 객체들을 묶을 때 사용</a:t>
            </a:r>
          </a:p>
        </p:txBody>
      </p:sp>
    </p:spTree>
    <p:extLst>
      <p:ext uri="{BB962C8B-B14F-4D97-AF65-F5344CB8AC3E}">
        <p14:creationId xmlns:p14="http://schemas.microsoft.com/office/powerpoint/2010/main" val="194319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2F101-13CA-83F7-7039-972D99CB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 진행할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869FC-B94E-4D7C-2820-D2288BFF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ko-KR" altLang="en-US" dirty="0"/>
              <a:t>제작한 애플리케이션을 각각 다른 컴퓨터 서버에 컨테이너화 해서 넣음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마스터 노드에서 </a:t>
            </a:r>
            <a:r>
              <a:rPr lang="ko-KR" altLang="en-US" dirty="0" err="1"/>
              <a:t>쿠버네티스로</a:t>
            </a:r>
            <a:r>
              <a:rPr lang="ko-KR" altLang="en-US" dirty="0"/>
              <a:t> 관리 및 조작하는 내용을 해볼 것</a:t>
            </a:r>
          </a:p>
        </p:txBody>
      </p:sp>
    </p:spTree>
    <p:extLst>
      <p:ext uri="{BB962C8B-B14F-4D97-AF65-F5344CB8AC3E}">
        <p14:creationId xmlns:p14="http://schemas.microsoft.com/office/powerpoint/2010/main" val="139264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13047</TotalTime>
  <Words>291</Words>
  <Application>Microsoft Office PowerPoint</Application>
  <PresentationFormat>화면 슬라이드 쇼(4:3)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쿠버네티스 이해, 공부</vt:lpstr>
      <vt:lpstr>구조</vt:lpstr>
      <vt:lpstr>용어</vt:lpstr>
      <vt:lpstr>용어</vt:lpstr>
      <vt:lpstr>pods</vt:lpstr>
      <vt:lpstr>용어</vt:lpstr>
      <vt:lpstr>용어</vt:lpstr>
      <vt:lpstr>앞으로 진행할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유동균</cp:lastModifiedBy>
  <cp:revision>689</cp:revision>
  <cp:lastPrinted>2016-11-01T07:29:09Z</cp:lastPrinted>
  <dcterms:created xsi:type="dcterms:W3CDTF">2013-09-09T21:16:08Z</dcterms:created>
  <dcterms:modified xsi:type="dcterms:W3CDTF">2024-08-05T03:44:34Z</dcterms:modified>
</cp:coreProperties>
</file>