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8" r:id="rId2"/>
    <p:sldId id="259" r:id="rId3"/>
    <p:sldId id="260" r:id="rId4"/>
    <p:sldId id="262" r:id="rId5"/>
    <p:sldId id="264" r:id="rId6"/>
    <p:sldId id="263" r:id="rId7"/>
    <p:sldId id="27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0" r:id="rId17"/>
    <p:sldId id="275" r:id="rId18"/>
    <p:sldId id="276" r:id="rId19"/>
    <p:sldId id="257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B9B9B9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3657" autoAdjust="0"/>
  </p:normalViewPr>
  <p:slideViewPr>
    <p:cSldViewPr>
      <p:cViewPr varScale="1">
        <p:scale>
          <a:sx n="102" d="100"/>
          <a:sy n="102" d="100"/>
        </p:scale>
        <p:origin x="211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4E92-2A2D-E2D4-E1EF-8A796DFA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08DAB5-5C66-CB9E-842E-A3CFB6AFD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18C16-488C-9D79-7315-BE67901E2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작성한 </a:t>
            </a:r>
            <a:r>
              <a:rPr lang="ko-KR" altLang="en-US" dirty="0" err="1"/>
              <a:t>기술스택</a:t>
            </a:r>
            <a:r>
              <a:rPr lang="en-US" altLang="ko-KR" dirty="0"/>
              <a:t>, </a:t>
            </a:r>
            <a:r>
              <a:rPr lang="ko-KR" altLang="en-US" dirty="0"/>
              <a:t>내용들이 </a:t>
            </a:r>
            <a:r>
              <a:rPr lang="ko-KR" altLang="en-US" dirty="0" err="1"/>
              <a:t>백엔드에서</a:t>
            </a:r>
            <a:r>
              <a:rPr lang="ko-KR" altLang="en-US" dirty="0"/>
              <a:t> 사용 </a:t>
            </a:r>
            <a:br>
              <a:rPr lang="en-US" altLang="ko-KR" dirty="0"/>
            </a:br>
            <a:r>
              <a:rPr lang="ko-KR" altLang="en-US" dirty="0"/>
              <a:t>프로그램의 프론트와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ko-KR" altLang="en-US" dirty="0" err="1"/>
              <a:t>리액트</a:t>
            </a:r>
            <a:r>
              <a:rPr lang="ko-KR" altLang="en-US" dirty="0"/>
              <a:t> 예상하고 있고 아직은 미정 </a:t>
            </a:r>
            <a:r>
              <a:rPr lang="en-US" altLang="ko-KR" dirty="0"/>
              <a:t>/ </a:t>
            </a:r>
            <a:r>
              <a:rPr lang="ko-KR" altLang="en-US" dirty="0"/>
              <a:t>간단하게 구현할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블로킹과 </a:t>
            </a:r>
            <a:r>
              <a:rPr lang="ko-KR" altLang="en-US" dirty="0" err="1"/>
              <a:t>넌블로킹</a:t>
            </a:r>
            <a:endParaRPr lang="en-US" altLang="ko-KR" dirty="0"/>
          </a:p>
          <a:p>
            <a:r>
              <a:rPr lang="ko-KR" altLang="en-US" dirty="0"/>
              <a:t>블로킹 즉 동기적은 요청을 대기하고 대기 동안 다른 작업이 안됨</a:t>
            </a:r>
            <a:endParaRPr lang="en-US" altLang="ko-KR" dirty="0"/>
          </a:p>
          <a:p>
            <a:r>
              <a:rPr lang="ko-KR" altLang="en-US" dirty="0" err="1"/>
              <a:t>넌블로킹은</a:t>
            </a:r>
            <a:r>
              <a:rPr lang="ko-KR" altLang="en-US" dirty="0"/>
              <a:t> 비동기적 즉 다른 작업을 비동기로 뒤에서 실행시킬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리액터</a:t>
            </a:r>
            <a:r>
              <a:rPr lang="ko-KR" altLang="en-US" dirty="0"/>
              <a:t> 프로젝트</a:t>
            </a:r>
            <a:r>
              <a:rPr lang="en-US" altLang="ko-KR" dirty="0"/>
              <a:t>: </a:t>
            </a:r>
            <a:r>
              <a:rPr lang="ko-KR" altLang="en-US" dirty="0"/>
              <a:t>비동기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</a:t>
            </a:r>
            <a:r>
              <a:rPr lang="en-US" altLang="ko-KR" dirty="0"/>
              <a:t>,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: </a:t>
            </a:r>
            <a:r>
              <a:rPr lang="ko-KR" altLang="en-US" dirty="0" err="1"/>
              <a:t>리액티브</a:t>
            </a:r>
            <a:r>
              <a:rPr lang="ko-KR" altLang="en-US" dirty="0"/>
              <a:t> 웹 프레임워크로 </a:t>
            </a:r>
            <a:r>
              <a:rPr lang="en-US" altLang="ko-KR" dirty="0"/>
              <a:t>Reactor</a:t>
            </a:r>
            <a:r>
              <a:rPr lang="ko-KR" altLang="en-US" dirty="0"/>
              <a:t>기반 비동기식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R2DBC: </a:t>
            </a:r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/>
              <a:t>논블로킹의</a:t>
            </a:r>
            <a:r>
              <a:rPr lang="ko-KR" altLang="en-US" dirty="0"/>
              <a:t> 데이터베이스 접근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Flyway: </a:t>
            </a: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버전관리 및 </a:t>
            </a:r>
            <a:r>
              <a:rPr lang="en-US" altLang="ko-KR" dirty="0" err="1"/>
              <a:t>db</a:t>
            </a:r>
            <a:r>
              <a:rPr lang="ko-KR" altLang="en-US" dirty="0"/>
              <a:t> 마이그레이션 도구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FE1FB-9D97-142F-5DF2-268E8BAD5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DA75-D6DB-84FD-6FC3-14835C955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325535-7C84-CDD1-E279-741670E16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17496B-BE98-DFED-A61E-924909403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01EF1-EFBC-520F-93E8-70F5551FD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F7AE-93E9-1699-85AD-89D197782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7AC90D-A65C-3084-BE12-B72EA241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1CF177-DBA5-0498-975C-4A4DB3E3F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A6BD3-404E-2244-0D5C-7229C3818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4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E66D9-24A5-3BC0-6D2F-E2EE3BBC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091985-728F-571A-4725-79F7BBF73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628A17-ED71-5E19-6AF0-2D018F52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0E243-83BE-C5A8-2948-717426FE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4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19F4-B9BC-668F-D34B-D6465BEA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155604-3D65-DC02-9506-86836EB4E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46CF0D-3F9A-F1CB-FA84-C168537F8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E61B0-C0D9-37FD-FA5F-69FA42E69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7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03FD-61B0-824F-E5A6-E0A92365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022F3-3182-A47B-00CA-06F003716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222A9-F3DF-CC72-85B2-860CBCCD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E039D-5911-B485-FF78-8D15F218D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6392-1DB4-CD60-D98E-AF1EAD043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FAC201-2F30-AD5E-A6E0-96F81A706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BED4A5-0025-8423-916C-806EDEF64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761A5-61A3-2CBB-07CC-15899BFDF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14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323A3-4DE0-3E60-25B5-AF3425C1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D0A267-A51D-310D-ECFF-3E3D399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F75500-A311-29CD-2E47-24699A61A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작성한 </a:t>
            </a:r>
            <a:r>
              <a:rPr lang="ko-KR" altLang="en-US" dirty="0" err="1"/>
              <a:t>기술스택</a:t>
            </a:r>
            <a:r>
              <a:rPr lang="en-US" altLang="ko-KR" dirty="0"/>
              <a:t>, </a:t>
            </a:r>
            <a:r>
              <a:rPr lang="ko-KR" altLang="en-US" dirty="0"/>
              <a:t>내용들이 </a:t>
            </a:r>
            <a:r>
              <a:rPr lang="ko-KR" altLang="en-US" dirty="0" err="1"/>
              <a:t>백엔드에서</a:t>
            </a:r>
            <a:r>
              <a:rPr lang="ko-KR" altLang="en-US" dirty="0"/>
              <a:t> 사용 </a:t>
            </a:r>
            <a:br>
              <a:rPr lang="en-US" altLang="ko-KR" dirty="0"/>
            </a:br>
            <a:r>
              <a:rPr lang="ko-KR" altLang="en-US" dirty="0"/>
              <a:t>프로그램의 프론트와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ko-KR" altLang="en-US" dirty="0" err="1"/>
              <a:t>리액트</a:t>
            </a:r>
            <a:r>
              <a:rPr lang="ko-KR" altLang="en-US" dirty="0"/>
              <a:t> 예상하고 있고 아직은 미정 </a:t>
            </a:r>
            <a:r>
              <a:rPr lang="en-US" altLang="ko-KR" dirty="0"/>
              <a:t>/ </a:t>
            </a:r>
            <a:r>
              <a:rPr lang="ko-KR" altLang="en-US" dirty="0"/>
              <a:t>간단하게 구현할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7A70F-8F29-7B7A-404A-AAC475DAE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온디맨드</a:t>
            </a:r>
            <a:r>
              <a:rPr lang="en-US" altLang="ko-KR" dirty="0"/>
              <a:t>: </a:t>
            </a:r>
            <a:r>
              <a:rPr lang="ko-KR" altLang="en-US" dirty="0"/>
              <a:t>필요할 때 자원을 더 요구해서 동적으로 받는 그런 내용</a:t>
            </a:r>
            <a:endParaRPr lang="en-US" altLang="ko-KR" dirty="0"/>
          </a:p>
          <a:p>
            <a:r>
              <a:rPr lang="ko-KR" altLang="en-US" dirty="0"/>
              <a:t>유비쿼터스</a:t>
            </a:r>
            <a:r>
              <a:rPr lang="en-US" altLang="ko-KR" dirty="0"/>
              <a:t>: </a:t>
            </a:r>
            <a:r>
              <a:rPr lang="ko-KR" altLang="en-US" dirty="0"/>
              <a:t>어느때나 어디에서나 서비스에 접근해서 사용할 수 있음</a:t>
            </a:r>
            <a:endParaRPr lang="en-US" altLang="ko-KR" dirty="0"/>
          </a:p>
          <a:p>
            <a:r>
              <a:rPr lang="ko-KR" altLang="en-US" dirty="0" err="1"/>
              <a:t>멀티테넌시</a:t>
            </a:r>
            <a:r>
              <a:rPr lang="en-US" altLang="ko-KR" dirty="0"/>
              <a:t>: </a:t>
            </a:r>
            <a:r>
              <a:rPr lang="ko-KR" altLang="en-US" dirty="0"/>
              <a:t>같은 서비스</a:t>
            </a:r>
            <a:r>
              <a:rPr lang="en-US" altLang="ko-KR" dirty="0"/>
              <a:t>, </a:t>
            </a:r>
            <a:r>
              <a:rPr lang="ko-KR" altLang="en-US" dirty="0"/>
              <a:t>소프트웨어 자원에 대해서 여러 사람이 접근해서 사용하는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9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D70C-0774-9320-50F8-2CD96E0FA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B37C33-6974-AB43-5FB9-9CB0432D6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475844-DCAE-611D-71FB-96930A7B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2F188-44DE-7D85-33D3-188D18423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59E5-E556-F5F3-D315-5E924CA8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D792EE-DC78-01FA-B2AA-B2246015B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D43393-FC73-A819-1E70-DBB312C81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자동화</a:t>
            </a:r>
            <a:r>
              <a:rPr lang="en-US" altLang="ko-KR" dirty="0"/>
              <a:t>: </a:t>
            </a:r>
            <a:r>
              <a:rPr lang="en-US" altLang="ko-KR" dirty="0" err="1"/>
              <a:t>Iac</a:t>
            </a:r>
            <a:r>
              <a:rPr lang="en-US" altLang="ko-KR" dirty="0"/>
              <a:t>(infrastructure as code)</a:t>
            </a:r>
            <a:r>
              <a:rPr lang="ko-KR" altLang="en-US" dirty="0"/>
              <a:t>로 </a:t>
            </a:r>
            <a:r>
              <a:rPr lang="en-US" altLang="ko-KR" dirty="0" err="1"/>
              <a:t>yaml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ko-KR" altLang="en-US" dirty="0"/>
              <a:t>이 예시이며 이를 통해 여러 설정</a:t>
            </a:r>
            <a:r>
              <a:rPr lang="en-US" altLang="ko-KR" dirty="0"/>
              <a:t>, </a:t>
            </a:r>
            <a:r>
              <a:rPr lang="ko-KR" altLang="en-US" dirty="0"/>
              <a:t>관리를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지속적 전달</a:t>
            </a:r>
            <a:r>
              <a:rPr lang="en-US" altLang="ko-KR" dirty="0"/>
              <a:t>: </a:t>
            </a:r>
            <a:r>
              <a:rPr lang="ko-KR" altLang="en-US" dirty="0"/>
              <a:t>지속적통합 </a:t>
            </a:r>
            <a:r>
              <a:rPr lang="en-US" altLang="ko-KR" dirty="0"/>
              <a:t>CI(Continuous integration) / </a:t>
            </a:r>
            <a:r>
              <a:rPr lang="ko-KR" altLang="en-US" dirty="0"/>
              <a:t>지속적전달 </a:t>
            </a:r>
            <a:r>
              <a:rPr lang="en-US" altLang="ko-KR" dirty="0"/>
              <a:t>CD(Continuous delivery)</a:t>
            </a:r>
          </a:p>
          <a:p>
            <a:endParaRPr lang="en-US" altLang="ko-KR" dirty="0"/>
          </a:p>
          <a:p>
            <a:r>
              <a:rPr lang="ko-KR" altLang="en-US" dirty="0" err="1"/>
              <a:t>데브옵스</a:t>
            </a:r>
            <a:r>
              <a:rPr lang="en-US" altLang="ko-KR" dirty="0"/>
              <a:t>: </a:t>
            </a:r>
            <a:r>
              <a:rPr lang="ko-KR" altLang="en-US" dirty="0"/>
              <a:t>시스템의 구상</a:t>
            </a:r>
            <a:r>
              <a:rPr lang="en-US" altLang="ko-KR" dirty="0"/>
              <a:t>, </a:t>
            </a:r>
            <a:r>
              <a:rPr lang="ko-KR" altLang="en-US" dirty="0"/>
              <a:t>설계를 다양하게 함께 동시에 진행하는 것을 의미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Symbol" panose="05050102010706020507" pitchFamily="18" charset="2"/>
              <a:buNone/>
            </a:pPr>
            <a:r>
              <a:rPr lang="ko-KR" altLang="en-US" dirty="0"/>
              <a:t>오케스트레이션</a:t>
            </a:r>
            <a:r>
              <a:rPr lang="en-US" altLang="ko-KR" dirty="0"/>
              <a:t>: </a:t>
            </a:r>
            <a:r>
              <a:rPr lang="ko-KR" altLang="en-US" sz="1200" dirty="0"/>
              <a:t>분산 환경 내에서 컨테이너의 수명</a:t>
            </a:r>
            <a:r>
              <a:rPr lang="en-US" altLang="ko-KR" sz="1200" dirty="0"/>
              <a:t> / </a:t>
            </a:r>
            <a:r>
              <a:rPr lang="ko-KR" altLang="en-US" sz="1200" dirty="0"/>
              <a:t>주기를 관리하는 프로세스</a:t>
            </a:r>
            <a:r>
              <a:rPr lang="en-US" altLang="ko-KR" sz="1200" dirty="0"/>
              <a:t> /</a:t>
            </a:r>
            <a:r>
              <a:rPr lang="ko-KR" altLang="en-US" sz="1200" dirty="0"/>
              <a:t>배포</a:t>
            </a:r>
            <a:r>
              <a:rPr lang="en-US" altLang="ko-KR" sz="1200" dirty="0"/>
              <a:t>, </a:t>
            </a:r>
            <a:r>
              <a:rPr lang="ko-KR" altLang="en-US" sz="1200" dirty="0"/>
              <a:t>확장</a:t>
            </a:r>
            <a:r>
              <a:rPr lang="en-US" altLang="ko-KR" sz="1200" dirty="0"/>
              <a:t>, </a:t>
            </a:r>
            <a:r>
              <a:rPr lang="ko-KR" altLang="en-US" sz="1200" dirty="0"/>
              <a:t>자동화를 위한 하나의 장치</a:t>
            </a:r>
            <a:endParaRPr lang="en-US" altLang="ko-KR" sz="1200" dirty="0"/>
          </a:p>
          <a:p>
            <a:pPr>
              <a:buFont typeface="Symbol" panose="05050102010706020507" pitchFamily="18" charset="2"/>
              <a:buNone/>
            </a:pPr>
            <a:endParaRPr lang="en-US" altLang="ko-KR" dirty="0"/>
          </a:p>
          <a:p>
            <a:r>
              <a:rPr lang="ko-KR" altLang="en-US" dirty="0"/>
              <a:t>서버리스</a:t>
            </a:r>
            <a:r>
              <a:rPr lang="en-US" altLang="ko-KR" dirty="0"/>
              <a:t>: </a:t>
            </a:r>
            <a:r>
              <a:rPr lang="ko-KR" altLang="en-US" dirty="0"/>
              <a:t>가상머신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en-US" altLang="ko-KR" dirty="0"/>
              <a:t>BaaS, </a:t>
            </a:r>
            <a:r>
              <a:rPr lang="en-US" altLang="ko-KR" dirty="0" err="1"/>
              <a:t>FaaS</a:t>
            </a:r>
            <a:r>
              <a:rPr lang="ko-KR" altLang="en-US" dirty="0"/>
              <a:t>가 있으며 제로 스케일링기능을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3C7F6-5F3A-3B84-234C-BABC46F19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05BD6-324A-B2A2-7245-533352E0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F0681E-6E7A-79AA-A40F-775BA3E3E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99B631-673A-2EE1-7C83-00D1BFFA1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82E5E-0854-F5C4-7805-A4E16746C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6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88078-A097-74D4-3D18-9CB357193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BD9AE7-F4E9-37CB-D4FA-45A2080BC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E5212F-DB2C-581C-360C-4C5856A7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Eureka: </a:t>
            </a:r>
            <a:r>
              <a:rPr lang="ko-KR" altLang="en-US" dirty="0"/>
              <a:t>애플리케이션의 </a:t>
            </a:r>
            <a:r>
              <a:rPr lang="ko-KR" altLang="en-US" dirty="0" err="1"/>
              <a:t>인스턴의</a:t>
            </a:r>
            <a:r>
              <a:rPr lang="ko-KR" altLang="en-US" dirty="0"/>
              <a:t> 등록 및 검색 담당</a:t>
            </a:r>
            <a:r>
              <a:rPr lang="en-US" altLang="ko-KR" dirty="0"/>
              <a:t>./ </a:t>
            </a:r>
            <a:r>
              <a:rPr lang="ko-KR" altLang="en-US" dirty="0"/>
              <a:t>애플리케이션 간에 통신 담당</a:t>
            </a:r>
            <a:endParaRPr lang="en-US" altLang="ko-KR" dirty="0"/>
          </a:p>
          <a:p>
            <a:r>
              <a:rPr lang="en-US" altLang="ko-KR" dirty="0"/>
              <a:t>Gateway: </a:t>
            </a:r>
            <a:r>
              <a:rPr lang="ko-KR" altLang="en-US" dirty="0"/>
              <a:t>애플리케이션 간의 </a:t>
            </a:r>
            <a:r>
              <a:rPr lang="en-US" altLang="ko-KR" dirty="0"/>
              <a:t>API gateway</a:t>
            </a:r>
            <a:r>
              <a:rPr lang="ko-KR" altLang="en-US" dirty="0"/>
              <a:t>역할 수행 라우팅</a:t>
            </a:r>
            <a:endParaRPr lang="en-US" altLang="ko-KR" dirty="0"/>
          </a:p>
          <a:p>
            <a:r>
              <a:rPr lang="en-US" altLang="ko-KR" dirty="0"/>
              <a:t>Config: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같은 설정 정보제공</a:t>
            </a:r>
            <a:r>
              <a:rPr lang="en-US" altLang="ko-KR" dirty="0"/>
              <a:t>, </a:t>
            </a:r>
            <a:r>
              <a:rPr lang="ko-KR" altLang="en-US" dirty="0"/>
              <a:t>중앙관리</a:t>
            </a:r>
            <a:endParaRPr lang="en-US" altLang="ko-KR" dirty="0"/>
          </a:p>
          <a:p>
            <a:r>
              <a:rPr lang="en-US" altLang="ko-KR" dirty="0" err="1"/>
              <a:t>Monoitoring</a:t>
            </a:r>
            <a:r>
              <a:rPr lang="en-US" altLang="ko-KR" dirty="0"/>
              <a:t>: </a:t>
            </a:r>
            <a:r>
              <a:rPr lang="ko-KR" altLang="en-US" dirty="0"/>
              <a:t>모니터링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en-US" altLang="ko-KR" dirty="0" err="1"/>
              <a:t>LoadBalancer</a:t>
            </a:r>
            <a:r>
              <a:rPr lang="en-US" altLang="ko-KR" dirty="0"/>
              <a:t>: Ribbon</a:t>
            </a:r>
            <a:r>
              <a:rPr lang="ko-KR" altLang="en-US" dirty="0"/>
              <a:t>을 통해 </a:t>
            </a:r>
            <a:r>
              <a:rPr lang="en-US" altLang="ko-KR" dirty="0"/>
              <a:t>HTTP</a:t>
            </a:r>
            <a:r>
              <a:rPr lang="ko-KR" altLang="en-US" dirty="0"/>
              <a:t> 요청분배와 </a:t>
            </a:r>
            <a:r>
              <a:rPr lang="ko-KR" altLang="en-US" dirty="0" err="1"/>
              <a:t>로드밸런싱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EEB24-29A1-3CAB-2B10-85131991C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8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1" dirty="0"/>
              <a:t>도서 대출 서비스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사용자가 원하는 책을 검색 후 대출을 신청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대출 서비스는 데이터베이스</a:t>
            </a:r>
            <a:r>
              <a:rPr lang="en-US" altLang="ko-KR" dirty="0"/>
              <a:t>(PostgreSQL)</a:t>
            </a:r>
            <a:r>
              <a:rPr lang="ko-KR" altLang="en-US" dirty="0"/>
              <a:t>를 참조하여 대출 가능 여부를 확인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대출 승인 후 이벤트 브로커</a:t>
            </a:r>
            <a:r>
              <a:rPr lang="en-US" altLang="ko-KR" dirty="0"/>
              <a:t>(RabbitMQ)</a:t>
            </a:r>
            <a:r>
              <a:rPr lang="ko-KR" altLang="en-US" dirty="0"/>
              <a:t>가 알림을 생성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도서 판매 서비스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사용자가 도서를 장바구니에 추가하고 결제를 완료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결제 서비스가 독립적으로 결제를 처리한 후</a:t>
            </a:r>
            <a:r>
              <a:rPr lang="en-US" altLang="ko-KR" dirty="0"/>
              <a:t>, </a:t>
            </a:r>
            <a:r>
              <a:rPr lang="ko-KR" altLang="en-US" dirty="0"/>
              <a:t>주문 서비스에 이벤트를 전달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관리자 모드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도서관 직원은 판매</a:t>
            </a:r>
            <a:r>
              <a:rPr lang="en-US" altLang="ko-KR" dirty="0"/>
              <a:t>/</a:t>
            </a:r>
            <a:r>
              <a:rPr lang="ko-KR" altLang="en-US" dirty="0"/>
              <a:t>대출 기록을 조회하고 실시간으로 데이터를 확인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중앙 설정 서비스</a:t>
            </a:r>
            <a:r>
              <a:rPr lang="en-US" altLang="ko-KR" dirty="0"/>
              <a:t>(Spring Cloud Config)</a:t>
            </a:r>
            <a:r>
              <a:rPr lang="ko-KR" altLang="en-US" dirty="0"/>
              <a:t>를 통해 </a:t>
            </a:r>
            <a:r>
              <a:rPr lang="en-US" altLang="ko-KR" dirty="0"/>
              <a:t>UI </a:t>
            </a:r>
            <a:r>
              <a:rPr lang="ko-KR" altLang="en-US" dirty="0"/>
              <a:t>텍스트 변경 등의 설정을 즉시 반영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1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작성한 </a:t>
            </a:r>
            <a:r>
              <a:rPr lang="ko-KR" altLang="en-US" dirty="0" err="1"/>
              <a:t>기술스택</a:t>
            </a:r>
            <a:r>
              <a:rPr lang="en-US" altLang="ko-KR" dirty="0"/>
              <a:t>, </a:t>
            </a:r>
            <a:r>
              <a:rPr lang="ko-KR" altLang="en-US" dirty="0"/>
              <a:t>내용들이 </a:t>
            </a:r>
            <a:r>
              <a:rPr lang="ko-KR" altLang="en-US" dirty="0" err="1"/>
              <a:t>백엔드에서</a:t>
            </a:r>
            <a:r>
              <a:rPr lang="ko-KR" altLang="en-US" dirty="0"/>
              <a:t> 사용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2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DA6C-5F01-B57F-3B06-95B0F902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6C3424-C075-1F03-54BF-C6EF28AC6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725DBA-875E-BC4F-B38F-A4B1A0B1D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API </a:t>
            </a:r>
            <a:r>
              <a:rPr lang="ko-KR" altLang="en-US" dirty="0"/>
              <a:t>게이트웨이 </a:t>
            </a:r>
            <a:r>
              <a:rPr lang="en-US" altLang="ko-KR" dirty="0"/>
              <a:t>/ Config Server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API Gateway</a:t>
            </a:r>
            <a:r>
              <a:rPr lang="ko-KR" altLang="en-US" dirty="0"/>
              <a:t>의 역할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클라이언트 요청의 </a:t>
            </a:r>
            <a:r>
              <a:rPr lang="ko-KR" altLang="en-US" dirty="0" err="1"/>
              <a:t>진입점</a:t>
            </a:r>
            <a:r>
              <a:rPr lang="en-US" altLang="ko-KR" dirty="0"/>
              <a:t>. / </a:t>
            </a:r>
            <a:r>
              <a:rPr lang="ko-KR" altLang="en-US" dirty="0"/>
              <a:t>요청을 각 내부 서비스로 라우팅</a:t>
            </a:r>
            <a:r>
              <a:rPr lang="en-US" altLang="ko-KR" dirty="0"/>
              <a:t>. /</a:t>
            </a:r>
            <a:r>
              <a:rPr lang="ko-KR" altLang="en-US" dirty="0"/>
              <a:t>인증 및 권한 검증 수행</a:t>
            </a:r>
            <a:r>
              <a:rPr lang="en-US" altLang="ko-KR" dirty="0"/>
              <a:t>.  /</a:t>
            </a:r>
            <a:r>
              <a:rPr lang="ko-KR" altLang="en-US" dirty="0"/>
              <a:t>로드 </a:t>
            </a:r>
            <a:r>
              <a:rPr lang="ko-KR" altLang="en-US" dirty="0" err="1"/>
              <a:t>밸런싱</a:t>
            </a:r>
            <a:r>
              <a:rPr lang="ko-KR" altLang="en-US" dirty="0"/>
              <a:t> 및 실패 대응</a:t>
            </a:r>
            <a:r>
              <a:rPr lang="en-US" altLang="ko-KR" dirty="0"/>
              <a:t>(</a:t>
            </a:r>
            <a:r>
              <a:rPr lang="ko-KR" altLang="en-US" dirty="0"/>
              <a:t>서킷 </a:t>
            </a:r>
            <a:r>
              <a:rPr lang="ko-KR" altLang="en-US" dirty="0" err="1"/>
              <a:t>브레이커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Config Server</a:t>
            </a:r>
            <a:r>
              <a:rPr lang="ko-KR" altLang="en-US" dirty="0"/>
              <a:t>의 역할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마이크로서비스의</a:t>
            </a:r>
            <a:r>
              <a:rPr lang="ko-KR" altLang="en-US" dirty="0"/>
              <a:t> 설정 파일을 중앙에서 관리</a:t>
            </a:r>
            <a:r>
              <a:rPr lang="en-US" altLang="ko-KR" dirty="0"/>
              <a:t>. /</a:t>
            </a:r>
            <a:r>
              <a:rPr lang="ko-KR" altLang="en-US" dirty="0"/>
              <a:t>환경별 설정 파일 제공</a:t>
            </a:r>
            <a:r>
              <a:rPr lang="en-US" altLang="ko-KR" dirty="0"/>
              <a:t>(Dev, Test, Prod). /</a:t>
            </a:r>
            <a:r>
              <a:rPr lang="ko-KR" altLang="en-US" dirty="0"/>
              <a:t>설정 변경을 실시간으로 동기화</a:t>
            </a:r>
            <a:r>
              <a:rPr lang="en-US" altLang="ko-KR" dirty="0"/>
              <a:t>. /</a:t>
            </a:r>
            <a:r>
              <a:rPr lang="ko-KR" altLang="en-US" dirty="0"/>
              <a:t>설정 이력 추적 및 롤백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API Gateway</a:t>
            </a:r>
            <a:r>
              <a:rPr lang="ko-KR" altLang="en-US" dirty="0"/>
              <a:t>의 주요 기능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: JWT </a:t>
            </a:r>
            <a:r>
              <a:rPr lang="ko-KR" altLang="en-US" dirty="0"/>
              <a:t>또는 </a:t>
            </a:r>
            <a:r>
              <a:rPr lang="en-US" altLang="ko-KR" dirty="0"/>
              <a:t>OAuth2 </a:t>
            </a:r>
            <a:r>
              <a:rPr lang="ko-KR" altLang="en-US" dirty="0"/>
              <a:t>토큰 검증</a:t>
            </a:r>
            <a:r>
              <a:rPr lang="en-US" altLang="ko-KR" dirty="0"/>
              <a:t>. </a:t>
            </a:r>
            <a:r>
              <a:rPr lang="ko-KR" altLang="en-US" dirty="0"/>
              <a:t>요청 라우팅</a:t>
            </a:r>
            <a:r>
              <a:rPr lang="en-US" altLang="ko-KR" dirty="0"/>
              <a:t>: /users, /admin, /books, /orders </a:t>
            </a:r>
            <a:r>
              <a:rPr lang="ko-KR" altLang="en-US" dirty="0"/>
              <a:t>등으로 요청을 전달</a:t>
            </a:r>
            <a:r>
              <a:rPr lang="en-US" altLang="ko-KR" dirty="0"/>
              <a:t>. CORS </a:t>
            </a:r>
            <a:r>
              <a:rPr lang="ko-KR" altLang="en-US" dirty="0"/>
              <a:t>설정 및 보안 관리</a:t>
            </a:r>
            <a:r>
              <a:rPr lang="en-US" altLang="ko-KR" dirty="0"/>
              <a:t>. </a:t>
            </a:r>
            <a:r>
              <a:rPr lang="ko-KR" altLang="en-US" dirty="0"/>
              <a:t>필터링</a:t>
            </a:r>
            <a:r>
              <a:rPr lang="en-US" altLang="ko-KR" dirty="0"/>
              <a:t>: </a:t>
            </a:r>
            <a:r>
              <a:rPr lang="ko-KR" altLang="en-US" dirty="0"/>
              <a:t>요청 헤더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URL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로깅 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Config Server</a:t>
            </a:r>
            <a:r>
              <a:rPr lang="ko-KR" altLang="en-US" dirty="0"/>
              <a:t>의 주요 기능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설정 파일 중앙화</a:t>
            </a:r>
            <a:r>
              <a:rPr lang="en-US" altLang="ko-KR" dirty="0"/>
              <a:t>: </a:t>
            </a:r>
            <a:r>
              <a:rPr lang="ko-KR" altLang="en-US" dirty="0"/>
              <a:t>모든 서비스의 설정 파일을 </a:t>
            </a:r>
            <a:r>
              <a:rPr lang="en-US" altLang="ko-KR" dirty="0"/>
              <a:t>Git </a:t>
            </a:r>
            <a:r>
              <a:rPr lang="ko-KR" altLang="en-US" dirty="0"/>
              <a:t>저장소 등에서 관리</a:t>
            </a:r>
            <a:r>
              <a:rPr lang="en-US" altLang="ko-KR" dirty="0"/>
              <a:t>. </a:t>
            </a:r>
            <a:r>
              <a:rPr lang="ko-KR" altLang="en-US" dirty="0"/>
              <a:t>환경별 설정 관리</a:t>
            </a:r>
            <a:r>
              <a:rPr lang="en-US" altLang="ko-KR" dirty="0"/>
              <a:t>: </a:t>
            </a:r>
            <a:r>
              <a:rPr lang="ko-KR" altLang="en-US" dirty="0"/>
              <a:t>환경</a:t>
            </a:r>
            <a:r>
              <a:rPr lang="en-US" altLang="ko-KR" dirty="0"/>
              <a:t>(dev, prod, test)</a:t>
            </a:r>
            <a:r>
              <a:rPr lang="ko-KR" altLang="en-US" dirty="0"/>
              <a:t>에 따라 다른 설정 값 제공</a:t>
            </a:r>
            <a:r>
              <a:rPr lang="en-US" altLang="ko-KR" dirty="0"/>
              <a:t>. </a:t>
            </a:r>
            <a:r>
              <a:rPr lang="ko-KR" altLang="en-US" dirty="0"/>
              <a:t>실시간 설정 반영</a:t>
            </a:r>
            <a:r>
              <a:rPr lang="en-US" altLang="ko-KR" dirty="0"/>
              <a:t>: @RefreshScope</a:t>
            </a:r>
            <a:r>
              <a:rPr lang="ko-KR" altLang="en-US" dirty="0"/>
              <a:t>를 활용해 서비스 재시작 없이 설정 값 변경 반영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관리</a:t>
            </a:r>
            <a:r>
              <a:rPr lang="en-US" altLang="ko-KR" dirty="0"/>
              <a:t>: </a:t>
            </a:r>
            <a:r>
              <a:rPr lang="ko-KR" altLang="en-US" dirty="0"/>
              <a:t>설정 파일의 변경 이력을 추적하고</a:t>
            </a:r>
            <a:r>
              <a:rPr lang="en-US" altLang="ko-KR" dirty="0"/>
              <a:t>, </a:t>
            </a:r>
            <a:r>
              <a:rPr lang="ko-KR" altLang="en-US" dirty="0"/>
              <a:t>필요 시 이전 상태로 롤백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API Gateway </a:t>
            </a:r>
            <a:r>
              <a:rPr lang="ko-KR" altLang="en-US" dirty="0"/>
              <a:t>관련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Spring Cloud Gateway: </a:t>
            </a:r>
            <a:r>
              <a:rPr lang="ko-KR" altLang="en-US" dirty="0"/>
              <a:t>요청 라우팅 및 필터링</a:t>
            </a:r>
            <a:r>
              <a:rPr lang="en-US" altLang="ko-KR" dirty="0"/>
              <a:t>. Spring Security: </a:t>
            </a:r>
            <a:r>
              <a:rPr lang="ko-KR" altLang="en-US" dirty="0"/>
              <a:t>인증 및 인가</a:t>
            </a:r>
            <a:r>
              <a:rPr lang="en-US" altLang="ko-KR" dirty="0"/>
              <a:t>. Spring Cloud Netflix </a:t>
            </a:r>
            <a:r>
              <a:rPr lang="ko-KR" altLang="en-US" dirty="0"/>
              <a:t>또는 </a:t>
            </a:r>
            <a:r>
              <a:rPr lang="en-US" altLang="ko-KR" dirty="0"/>
              <a:t>Resilience4j: </a:t>
            </a:r>
            <a:r>
              <a:rPr lang="ko-KR" altLang="en-US" dirty="0"/>
              <a:t>서킷 </a:t>
            </a:r>
            <a:r>
              <a:rPr lang="ko-KR" altLang="en-US" dirty="0" err="1"/>
              <a:t>브레이커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Config Server </a:t>
            </a:r>
            <a:r>
              <a:rPr lang="ko-KR" altLang="en-US" dirty="0"/>
              <a:t>관련 기술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Spring Cloud Config Server: </a:t>
            </a:r>
            <a:r>
              <a:rPr lang="ko-KR" altLang="en-US" dirty="0"/>
              <a:t>중앙 설정 관리 및 제공</a:t>
            </a:r>
            <a:r>
              <a:rPr lang="en-US" altLang="ko-KR" dirty="0"/>
              <a:t>. Spring Boot Actuator: </a:t>
            </a:r>
            <a:r>
              <a:rPr lang="ko-KR" altLang="en-US" dirty="0"/>
              <a:t>설정 변경을 실시간으로 감지</a:t>
            </a:r>
            <a:r>
              <a:rPr lang="en-US" altLang="ko-KR" dirty="0"/>
              <a:t>. Git: </a:t>
            </a:r>
            <a:r>
              <a:rPr lang="ko-KR" altLang="en-US" dirty="0"/>
              <a:t>설정 파일의 저장소로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Gateway</a:t>
            </a:r>
            <a:r>
              <a:rPr lang="ko-KR" altLang="en-US" dirty="0"/>
              <a:t>의 통신 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클라이언트와의 </a:t>
            </a:r>
            <a:r>
              <a:rPr lang="en-US" altLang="ko-KR" dirty="0"/>
              <a:t>HTTP/HTTPS </a:t>
            </a:r>
            <a:r>
              <a:rPr lang="ko-KR" altLang="en-US" dirty="0"/>
              <a:t>통신</a:t>
            </a:r>
            <a:r>
              <a:rPr lang="en-US" altLang="ko-KR" dirty="0"/>
              <a:t>. </a:t>
            </a:r>
            <a:r>
              <a:rPr lang="ko-KR" altLang="en-US" dirty="0"/>
              <a:t>내부 서비스로 요청을 </a:t>
            </a:r>
            <a:r>
              <a:rPr lang="en-US" altLang="ko-KR" dirty="0"/>
              <a:t>HTTP REST </a:t>
            </a:r>
            <a:r>
              <a:rPr lang="ko-KR" altLang="en-US" dirty="0"/>
              <a:t>기반으로 전달</a:t>
            </a:r>
            <a:r>
              <a:rPr lang="en-US" altLang="ko-KR" dirty="0"/>
              <a:t>. Eureka</a:t>
            </a:r>
            <a:r>
              <a:rPr lang="ko-KR" altLang="en-US" dirty="0"/>
              <a:t>와 같은 서비스 </a:t>
            </a:r>
            <a:r>
              <a:rPr lang="ko-KR" altLang="en-US" dirty="0" err="1"/>
              <a:t>디스커버리를</a:t>
            </a:r>
            <a:r>
              <a:rPr lang="ko-KR" altLang="en-US" dirty="0"/>
              <a:t> 활용한 서비스 간 통신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Config Server</a:t>
            </a:r>
            <a:r>
              <a:rPr lang="ko-KR" altLang="en-US" dirty="0"/>
              <a:t>의 통신 방식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Config Server</a:t>
            </a:r>
            <a:r>
              <a:rPr lang="ko-KR" altLang="en-US" dirty="0"/>
              <a:t>는 </a:t>
            </a:r>
            <a:r>
              <a:rPr lang="en-US" altLang="ko-KR" dirty="0"/>
              <a:t>Git </a:t>
            </a:r>
            <a:r>
              <a:rPr lang="ko-KR" altLang="en-US" dirty="0"/>
              <a:t>저장소와 통신하여 설정 파일을 로드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마이크로서비스는</a:t>
            </a:r>
            <a:r>
              <a:rPr lang="ko-KR" altLang="en-US" dirty="0"/>
              <a:t> </a:t>
            </a:r>
            <a:r>
              <a:rPr lang="en-US" altLang="ko-KR" dirty="0"/>
              <a:t>Config Server</a:t>
            </a:r>
            <a:r>
              <a:rPr lang="ko-KR" altLang="en-US" dirty="0"/>
              <a:t>와 통신하여 설정 값을 가져옴</a:t>
            </a:r>
            <a:r>
              <a:rPr lang="en-US" altLang="ko-KR" dirty="0"/>
              <a:t>. Spring Boot Actuator</a:t>
            </a:r>
            <a:r>
              <a:rPr lang="ko-KR" altLang="en-US" dirty="0"/>
              <a:t>를 활용해 변경된 설정을 동기화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사용자 서비스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사용자 정보 관리 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프로필 업데이트 등</a:t>
            </a:r>
            <a:r>
              <a:rPr lang="en-US" altLang="ko-KR" dirty="0"/>
              <a:t>). / OAuth2/JWT </a:t>
            </a:r>
            <a:r>
              <a:rPr lang="ko-KR" altLang="en-US" dirty="0"/>
              <a:t>인증을 통한 사용자 인증 토큰 발급</a:t>
            </a:r>
            <a:r>
              <a:rPr lang="en-US" altLang="ko-KR" dirty="0"/>
              <a:t>. / </a:t>
            </a:r>
            <a:r>
              <a:rPr lang="ko-KR" altLang="en-US" dirty="0"/>
              <a:t>사용자 관련 데이터 저장 및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사용자 </a:t>
            </a:r>
            <a:r>
              <a:rPr lang="en-US" altLang="ko-KR" dirty="0"/>
              <a:t>CRUD (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). / </a:t>
            </a:r>
            <a:r>
              <a:rPr lang="ko-KR" altLang="en-US" dirty="0"/>
              <a:t>인증</a:t>
            </a:r>
            <a:r>
              <a:rPr lang="en-US" altLang="ko-KR" dirty="0"/>
              <a:t>: </a:t>
            </a:r>
            <a:r>
              <a:rPr lang="ko-KR" altLang="en-US" dirty="0"/>
              <a:t>로그인 및 토큰 발급</a:t>
            </a:r>
            <a:r>
              <a:rPr lang="en-US" altLang="ko-KR" dirty="0"/>
              <a:t>. /</a:t>
            </a:r>
            <a:r>
              <a:rPr lang="ko-KR" altLang="en-US" dirty="0"/>
              <a:t>사용자 대여</a:t>
            </a:r>
            <a:r>
              <a:rPr lang="en-US" altLang="ko-KR" dirty="0"/>
              <a:t>/</a:t>
            </a:r>
            <a:r>
              <a:rPr lang="ko-KR" altLang="en-US" dirty="0"/>
              <a:t>구매 기록 조회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클라우드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Spring Security OAuth2: </a:t>
            </a:r>
            <a:r>
              <a:rPr lang="ko-KR" altLang="en-US" dirty="0"/>
              <a:t>인증 서비스 구현</a:t>
            </a:r>
            <a:r>
              <a:rPr lang="en-US" altLang="ko-KR" dirty="0"/>
              <a:t>. / Spring Data JPA: </a:t>
            </a:r>
            <a:r>
              <a:rPr lang="ko-KR" altLang="en-US" dirty="0"/>
              <a:t>사용자 데이터베이스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PostgreSQL: </a:t>
            </a:r>
            <a:r>
              <a:rPr lang="ko-KR" altLang="en-US" dirty="0"/>
              <a:t>사용자 정보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 방식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API </a:t>
            </a:r>
            <a:r>
              <a:rPr lang="ko-KR" altLang="en-US" dirty="0"/>
              <a:t>게이트웨이를 통해 클라이언트와 통신 </a:t>
            </a:r>
            <a:r>
              <a:rPr lang="en-US" altLang="ko-KR" dirty="0"/>
              <a:t>(HTTP REST). / </a:t>
            </a:r>
            <a:r>
              <a:rPr lang="ko-KR" altLang="en-US" dirty="0"/>
              <a:t>다른 서비스와는 이벤트 기반 통신 가능 </a:t>
            </a:r>
            <a:r>
              <a:rPr lang="en-US" altLang="ko-KR" dirty="0"/>
              <a:t>(RabbitMQ/Kafka).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관리자 서비스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도서</a:t>
            </a:r>
            <a:r>
              <a:rPr lang="en-US" altLang="ko-KR" dirty="0"/>
              <a:t>, </a:t>
            </a:r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주문 상태 관리</a:t>
            </a:r>
            <a:r>
              <a:rPr lang="en-US" altLang="ko-KR" dirty="0"/>
              <a:t>. /</a:t>
            </a:r>
            <a:r>
              <a:rPr lang="ko-KR" altLang="en-US" dirty="0"/>
              <a:t>통계 및 데이터 분석 제공 </a:t>
            </a:r>
            <a:r>
              <a:rPr lang="en-US" altLang="ko-KR" dirty="0"/>
              <a:t>(</a:t>
            </a:r>
            <a:r>
              <a:rPr lang="ko-KR" altLang="en-US" dirty="0"/>
              <a:t>판매</a:t>
            </a:r>
            <a:r>
              <a:rPr lang="en-US" altLang="ko-KR" dirty="0"/>
              <a:t>/</a:t>
            </a:r>
            <a:r>
              <a:rPr lang="ko-KR" altLang="en-US" dirty="0"/>
              <a:t>대여 기록 분석</a:t>
            </a:r>
            <a:r>
              <a:rPr lang="en-US" altLang="ko-KR" dirty="0"/>
              <a:t>). / </a:t>
            </a:r>
            <a:r>
              <a:rPr lang="ko-KR" altLang="en-US" dirty="0"/>
              <a:t>직원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  <a:r>
              <a:rPr lang="ko-KR" altLang="en-US" dirty="0"/>
              <a:t>계정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도서 재고 관리</a:t>
            </a:r>
            <a:r>
              <a:rPr lang="en-US" altLang="ko-KR" dirty="0"/>
              <a:t>. /</a:t>
            </a:r>
            <a:r>
              <a:rPr lang="ko-KR" altLang="en-US" dirty="0"/>
              <a:t>주문 상태 확인 및 업데이트</a:t>
            </a:r>
            <a:r>
              <a:rPr lang="en-US" altLang="ko-KR" dirty="0"/>
              <a:t>. /</a:t>
            </a:r>
            <a:r>
              <a:rPr lang="ko-KR" altLang="en-US" dirty="0"/>
              <a:t>시스템 통계 제공 </a:t>
            </a:r>
            <a:r>
              <a:rPr lang="en-US" altLang="ko-KR" dirty="0"/>
              <a:t>(</a:t>
            </a:r>
            <a:r>
              <a:rPr lang="ko-KR" altLang="en-US" dirty="0"/>
              <a:t>대출</a:t>
            </a:r>
            <a:r>
              <a:rPr lang="en-US" altLang="ko-KR" dirty="0"/>
              <a:t>/</a:t>
            </a:r>
            <a:r>
              <a:rPr lang="ko-KR" altLang="en-US" dirty="0"/>
              <a:t>구매 데이터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스프링 클라우드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Spring Data JPA: </a:t>
            </a:r>
            <a:r>
              <a:rPr lang="ko-KR" altLang="en-US" dirty="0"/>
              <a:t>관리자 계정과 재고 데이터 관리</a:t>
            </a:r>
            <a:r>
              <a:rPr lang="en-US" altLang="ko-KR" dirty="0"/>
              <a:t>. / Spring Cloud Config: </a:t>
            </a:r>
            <a:r>
              <a:rPr lang="ko-KR" altLang="en-US" dirty="0"/>
              <a:t>재고 관련 설정 중앙화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PostgreSQL: </a:t>
            </a:r>
            <a:r>
              <a:rPr lang="ko-KR" altLang="en-US" dirty="0"/>
              <a:t>관리자 데이터 및 도서 재고 상태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 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관리자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API </a:t>
            </a:r>
            <a:r>
              <a:rPr lang="ko-KR" altLang="en-US" dirty="0"/>
              <a:t>게이트웨이를 통해 통신 </a:t>
            </a:r>
            <a:r>
              <a:rPr lang="en-US" altLang="ko-KR" dirty="0"/>
              <a:t>(HTTP REST). /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 서비스와는 </a:t>
            </a:r>
            <a:r>
              <a:rPr lang="en-US" altLang="ko-KR" dirty="0"/>
              <a:t>RabbitMQ </a:t>
            </a:r>
            <a:r>
              <a:rPr lang="ko-KR" altLang="en-US" dirty="0"/>
              <a:t>또는 </a:t>
            </a:r>
            <a:r>
              <a:rPr lang="en-US" altLang="ko-KR" dirty="0"/>
              <a:t>Kafka</a:t>
            </a:r>
            <a:r>
              <a:rPr lang="ko-KR" altLang="en-US" dirty="0"/>
              <a:t>를 통해 비동기 메시지로 연동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도서 서비스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도서 데이터 관리</a:t>
            </a:r>
            <a:r>
              <a:rPr lang="en-US" altLang="ko-KR" dirty="0"/>
              <a:t>(</a:t>
            </a:r>
            <a:r>
              <a:rPr lang="ko-KR" altLang="en-US" dirty="0"/>
              <a:t>책 검색</a:t>
            </a:r>
            <a:r>
              <a:rPr lang="en-US" altLang="ko-KR" dirty="0"/>
              <a:t>, </a:t>
            </a:r>
            <a:r>
              <a:rPr lang="ko-KR" altLang="en-US" dirty="0"/>
              <a:t>카테고리 관리</a:t>
            </a:r>
            <a:r>
              <a:rPr lang="en-US" altLang="ko-KR" dirty="0"/>
              <a:t>). /</a:t>
            </a:r>
            <a:r>
              <a:rPr lang="ko-KR" altLang="en-US" dirty="0"/>
              <a:t>대여 가능 여부 확인</a:t>
            </a:r>
            <a:r>
              <a:rPr lang="en-US" altLang="ko-KR" dirty="0"/>
              <a:t>. /</a:t>
            </a:r>
            <a:r>
              <a:rPr lang="ko-KR" altLang="en-US" dirty="0"/>
              <a:t>재고와의 연계로 판매 가능 여부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책 검색 및 상세 보기</a:t>
            </a:r>
            <a:r>
              <a:rPr lang="en-US" altLang="ko-KR" dirty="0"/>
              <a:t>. /</a:t>
            </a:r>
            <a:r>
              <a:rPr lang="ko-KR" altLang="en-US" dirty="0"/>
              <a:t>도서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  <a:r>
              <a:rPr lang="en-US" altLang="ko-KR" dirty="0"/>
              <a:t>(</a:t>
            </a:r>
            <a:r>
              <a:rPr lang="ko-KR" altLang="en-US" dirty="0"/>
              <a:t>관리자 전용</a:t>
            </a:r>
            <a:r>
              <a:rPr lang="en-US" altLang="ko-KR" dirty="0"/>
              <a:t>). /</a:t>
            </a:r>
            <a:r>
              <a:rPr lang="ko-KR" altLang="en-US" dirty="0"/>
              <a:t>도서 대출</a:t>
            </a:r>
            <a:r>
              <a:rPr lang="en-US" altLang="ko-KR" dirty="0"/>
              <a:t>/</a:t>
            </a:r>
            <a:r>
              <a:rPr lang="ko-KR" altLang="en-US" dirty="0"/>
              <a:t>구매 가능 여부 확인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클라우드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Spring Data JPA: </a:t>
            </a:r>
            <a:r>
              <a:rPr lang="ko-KR" altLang="en-US" dirty="0"/>
              <a:t>도서 정보 저장 및 관리</a:t>
            </a:r>
            <a:r>
              <a:rPr lang="en-US" altLang="ko-KR" dirty="0"/>
              <a:t>. /Spring Cloud Config: </a:t>
            </a:r>
            <a:r>
              <a:rPr lang="ko-KR" altLang="en-US" dirty="0"/>
              <a:t>검색 및 재고 관련 설정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PostgreSQL: </a:t>
            </a:r>
            <a:r>
              <a:rPr lang="ko-KR" altLang="en-US" dirty="0"/>
              <a:t>도서 목록 및 상태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 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클라이언트 요청은 </a:t>
            </a:r>
            <a:r>
              <a:rPr lang="en-US" altLang="ko-KR" dirty="0"/>
              <a:t>API </a:t>
            </a:r>
            <a:r>
              <a:rPr lang="ko-KR" altLang="en-US" dirty="0"/>
              <a:t>게이트웨이를 통해 처리</a:t>
            </a:r>
            <a:r>
              <a:rPr lang="en-US" altLang="ko-KR" dirty="0"/>
              <a:t>. /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 서비스와 통신해 대여</a:t>
            </a:r>
            <a:r>
              <a:rPr lang="en-US" altLang="ko-KR" dirty="0"/>
              <a:t>/</a:t>
            </a:r>
            <a:r>
              <a:rPr lang="ko-KR" altLang="en-US" dirty="0"/>
              <a:t>구매 상태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도서의 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대여 서비스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주문 생성 및 결제 처리</a:t>
            </a:r>
            <a:r>
              <a:rPr lang="en-US" altLang="ko-KR" dirty="0"/>
              <a:t>. / </a:t>
            </a:r>
            <a:r>
              <a:rPr lang="ko-KR" altLang="en-US" dirty="0"/>
              <a:t>대여 요청 처리 및 반납 관리</a:t>
            </a:r>
            <a:r>
              <a:rPr lang="en-US" altLang="ko-KR" dirty="0"/>
              <a:t>. /</a:t>
            </a:r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/>
              <a:t>대여에 따른 도서 재고 감소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주문 생성 및 관리</a:t>
            </a:r>
            <a:r>
              <a:rPr lang="en-US" altLang="ko-KR" dirty="0"/>
              <a:t>. /</a:t>
            </a:r>
            <a:r>
              <a:rPr lang="ko-KR" altLang="en-US" dirty="0"/>
              <a:t>결제 처리 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계좌이체 등</a:t>
            </a:r>
            <a:r>
              <a:rPr lang="en-US" altLang="ko-KR" dirty="0"/>
              <a:t>). /</a:t>
            </a:r>
            <a:r>
              <a:rPr lang="ko-KR" altLang="en-US" dirty="0"/>
              <a:t>대여 및 반납 요청 처리</a:t>
            </a:r>
            <a:r>
              <a:rPr lang="en-US" altLang="ko-KR" dirty="0"/>
              <a:t>. /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 상태 알림 발송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클라우드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Spring Cloud Stream: RabbitMQ/Kafka</a:t>
            </a:r>
            <a:r>
              <a:rPr lang="ko-KR" altLang="en-US" dirty="0"/>
              <a:t>로 비동기 메시징</a:t>
            </a:r>
            <a:r>
              <a:rPr lang="en-US" altLang="ko-KR" dirty="0"/>
              <a:t>. / Spring Data JPA: </a:t>
            </a:r>
            <a:r>
              <a:rPr lang="ko-KR" altLang="en-US" dirty="0"/>
              <a:t>주문 및 결제 데이터 관리</a:t>
            </a:r>
            <a:r>
              <a:rPr lang="en-US" altLang="ko-KR" dirty="0"/>
              <a:t>. / Spring Security: </a:t>
            </a:r>
            <a:r>
              <a:rPr lang="ko-KR" altLang="en-US" dirty="0"/>
              <a:t>민감한 결제 </a:t>
            </a:r>
            <a:r>
              <a:rPr lang="en-US" altLang="ko-KR" dirty="0"/>
              <a:t>API </a:t>
            </a:r>
            <a:r>
              <a:rPr lang="ko-KR" altLang="en-US" dirty="0"/>
              <a:t>보호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PostgreSQL: </a:t>
            </a:r>
            <a:r>
              <a:rPr lang="ko-KR" altLang="en-US" dirty="0"/>
              <a:t>주문 및 결제 데이터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 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클라이언트 요청은 </a:t>
            </a:r>
            <a:r>
              <a:rPr lang="en-US" altLang="ko-KR" dirty="0"/>
              <a:t>API </a:t>
            </a:r>
            <a:r>
              <a:rPr lang="ko-KR" altLang="en-US" dirty="0"/>
              <a:t>게이트웨이를 통해 처리</a:t>
            </a:r>
            <a:r>
              <a:rPr lang="en-US" altLang="ko-KR" dirty="0"/>
              <a:t>. / </a:t>
            </a:r>
            <a:r>
              <a:rPr lang="ko-KR" altLang="en-US" dirty="0"/>
              <a:t>도서 서비스와 비동기 메시지로 재고 확인 및 업데이트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부가적인 서비스</a:t>
            </a:r>
            <a:r>
              <a:rPr lang="en-US" altLang="ko-KR" dirty="0"/>
              <a:t>: </a:t>
            </a:r>
            <a:r>
              <a:rPr lang="ko-KR" altLang="en-US" dirty="0"/>
              <a:t>알림 기능</a:t>
            </a:r>
          </a:p>
          <a:p>
            <a:r>
              <a:rPr lang="ko-KR" altLang="en-US" dirty="0"/>
              <a:t>알림 기능은 독립된 서비스로 구현할 필요 없이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 서비스에 통합할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푸시 알림 발송</a:t>
            </a:r>
            <a:r>
              <a:rPr lang="en-US" altLang="ko-KR" dirty="0"/>
              <a:t>. / </a:t>
            </a:r>
            <a:r>
              <a:rPr lang="ko-KR" altLang="en-US" dirty="0"/>
              <a:t>주문 상태</a:t>
            </a:r>
            <a:r>
              <a:rPr lang="en-US" altLang="ko-KR" dirty="0"/>
              <a:t>, </a:t>
            </a:r>
            <a:r>
              <a:rPr lang="ko-KR" altLang="en-US" dirty="0"/>
              <a:t>결제 성공 여부 등을 사용자에게 알림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 스택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RabbitMQ </a:t>
            </a:r>
            <a:r>
              <a:rPr lang="ko-KR" altLang="en-US" dirty="0"/>
              <a:t>메시지 구독 </a:t>
            </a:r>
            <a:r>
              <a:rPr lang="en-US" altLang="ko-KR" dirty="0"/>
              <a:t>(</a:t>
            </a:r>
            <a:r>
              <a:rPr lang="ko-KR" altLang="en-US" dirty="0"/>
              <a:t>주문 상태 이벤트 수신</a:t>
            </a:r>
            <a:r>
              <a:rPr lang="en-US" altLang="ko-KR" dirty="0"/>
              <a:t>). / Java Mail API </a:t>
            </a:r>
            <a:r>
              <a:rPr lang="ko-KR" altLang="en-US" dirty="0"/>
              <a:t>또는 </a:t>
            </a:r>
            <a:r>
              <a:rPr lang="en-US" altLang="ko-KR" dirty="0"/>
              <a:t>3rd-party </a:t>
            </a:r>
            <a:r>
              <a:rPr lang="ko-KR" altLang="en-US" dirty="0"/>
              <a:t>서비스 </a:t>
            </a:r>
            <a:r>
              <a:rPr lang="en-US" altLang="ko-KR" dirty="0"/>
              <a:t>(Twilio, Firebase)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C32D8-3B14-0BD5-6D3B-083A7A864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Cloud Native with Spring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24/11/26</a:t>
            </a:r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B17A9-D293-7E45-A747-A0FDA3BB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F07C2-CBF6-3770-23D2-4BFEB46A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A034B-033D-AC72-10CD-89D206A7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9"/>
            <a:ext cx="8676456" cy="59766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 </a:t>
            </a:r>
            <a:r>
              <a:rPr lang="en-US" altLang="ko-KR" sz="2000" dirty="0"/>
              <a:t>Application Service 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책을 빌리거나 사는 등의 관리 행위 기능 및 함수들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서비스의 상태를 가지지 않음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r>
              <a:rPr lang="en-US" altLang="ko-KR" sz="2000" dirty="0"/>
              <a:t> Data Service 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상태의 저장이 </a:t>
            </a:r>
            <a:r>
              <a:rPr lang="ko-KR" altLang="en-US" sz="2000" dirty="0"/>
              <a:t>가능한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인스턴스가 생성 되는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서비스와 기능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API Gateway </a:t>
            </a:r>
            <a:r>
              <a:rPr lang="ko-KR" altLang="en-US" sz="2000" dirty="0"/>
              <a:t>각 사용의</a:t>
            </a:r>
            <a:r>
              <a:rPr lang="en-US" altLang="ko-KR" sz="2000" dirty="0"/>
              <a:t> </a:t>
            </a:r>
            <a:r>
              <a:rPr lang="ko-KR" altLang="en-US" sz="2000" dirty="0"/>
              <a:t>요청을 각 내부 서비스로 </a:t>
            </a:r>
            <a:r>
              <a:rPr lang="ko-KR" altLang="en-US" sz="2000" dirty="0">
                <a:solidFill>
                  <a:srgbClr val="FF0000"/>
                </a:solidFill>
              </a:rPr>
              <a:t>라우팅함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=&gt;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/>
              <a:t>로드밸런싱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/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Config Server</a:t>
            </a:r>
            <a:r>
              <a:rPr lang="en-US" altLang="ko-KR" sz="2000" dirty="0"/>
              <a:t> MSA</a:t>
            </a:r>
            <a:r>
              <a:rPr lang="ko-KR" altLang="en-US" sz="2000" dirty="0"/>
              <a:t>의 설정파일을 </a:t>
            </a:r>
            <a:r>
              <a:rPr lang="ko-KR" altLang="en-US" sz="2000" dirty="0">
                <a:solidFill>
                  <a:srgbClr val="FF0000"/>
                </a:solidFill>
              </a:rPr>
              <a:t>중앙 관리 </a:t>
            </a:r>
            <a:r>
              <a:rPr lang="en-US" altLang="ko-KR" sz="2000" dirty="0"/>
              <a:t>=&gt;</a:t>
            </a:r>
            <a:r>
              <a:rPr lang="ko-KR" altLang="en-US" sz="2000" dirty="0"/>
              <a:t> 자동화</a:t>
            </a:r>
            <a:r>
              <a:rPr lang="en-US" altLang="ko-KR" sz="2000" dirty="0"/>
              <a:t>, </a:t>
            </a:r>
            <a:r>
              <a:rPr lang="ko-KR" altLang="en-US" sz="2000" dirty="0"/>
              <a:t>동적반영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User</a:t>
            </a:r>
            <a:r>
              <a:rPr lang="en-US" altLang="ko-KR" sz="2000" dirty="0"/>
              <a:t> / </a:t>
            </a:r>
            <a:r>
              <a:rPr lang="ko-KR" altLang="en-US" sz="2000" dirty="0"/>
              <a:t>사용자 서비스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사용자의 정보 관리 및 </a:t>
            </a:r>
            <a:r>
              <a:rPr lang="en-US" altLang="ko-KR" sz="2000" dirty="0"/>
              <a:t>CRUD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Admin</a:t>
            </a:r>
            <a:r>
              <a:rPr lang="en-US" altLang="ko-KR" sz="2000" dirty="0"/>
              <a:t> / </a:t>
            </a:r>
            <a:r>
              <a:rPr lang="ko-KR" altLang="en-US" sz="2000" dirty="0"/>
              <a:t>관리자 서비스</a:t>
            </a:r>
            <a:r>
              <a:rPr lang="en-US" altLang="ko-KR" sz="2000" dirty="0"/>
              <a:t>.  </a:t>
            </a:r>
            <a:r>
              <a:rPr lang="ko-KR" altLang="en-US" sz="2000" dirty="0"/>
              <a:t>도서의 관리</a:t>
            </a:r>
            <a:r>
              <a:rPr lang="en-US" altLang="ko-KR" sz="2000" dirty="0"/>
              <a:t> </a:t>
            </a:r>
            <a:r>
              <a:rPr lang="ko-KR" altLang="en-US" sz="2000" dirty="0"/>
              <a:t>및 주문</a:t>
            </a:r>
            <a:r>
              <a:rPr lang="en-US" altLang="ko-KR" sz="2000" dirty="0"/>
              <a:t>, </a:t>
            </a:r>
            <a:r>
              <a:rPr lang="ko-KR" altLang="en-US" sz="2000" dirty="0"/>
              <a:t>결제 등에 </a:t>
            </a:r>
            <a:r>
              <a:rPr lang="en-US" altLang="ko-KR" sz="2000" dirty="0">
                <a:solidFill>
                  <a:srgbClr val="FF0000"/>
                </a:solidFill>
              </a:rPr>
              <a:t>RabbitMQ</a:t>
            </a:r>
            <a:r>
              <a:rPr lang="en-US" altLang="ko-KR" sz="2000" dirty="0"/>
              <a:t> </a:t>
            </a:r>
            <a:r>
              <a:rPr lang="ko-KR" altLang="en-US" sz="2000" dirty="0"/>
              <a:t>를 통해 </a:t>
            </a:r>
            <a:r>
              <a:rPr lang="ko-KR" altLang="en-US" sz="2000" dirty="0">
                <a:solidFill>
                  <a:srgbClr val="FF0000"/>
                </a:solidFill>
              </a:rPr>
              <a:t>비동기 메시지로 </a:t>
            </a:r>
            <a:r>
              <a:rPr lang="ko-KR" altLang="en-US" sz="2000" dirty="0"/>
              <a:t>연동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도서 서비스</a:t>
            </a:r>
            <a:r>
              <a:rPr lang="en-US" altLang="ko-KR" sz="2000" dirty="0"/>
              <a:t>. </a:t>
            </a:r>
            <a:r>
              <a:rPr lang="ko-KR" altLang="en-US" sz="2000" dirty="0"/>
              <a:t>책의 정보의 저장과 관리 </a:t>
            </a:r>
            <a:r>
              <a:rPr lang="en-US" altLang="ko-KR" sz="2000" dirty="0"/>
              <a:t>PostgreSQL: </a:t>
            </a:r>
            <a:r>
              <a:rPr lang="ko-KR" altLang="en-US" sz="2000" dirty="0"/>
              <a:t>도서 상태저장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도서의 주문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결제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대여 서비스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Spring Cloud Stream:  </a:t>
            </a:r>
            <a:r>
              <a:rPr lang="en-US" altLang="ko-KR" sz="2000" dirty="0">
                <a:solidFill>
                  <a:srgbClr val="FF0000"/>
                </a:solidFill>
              </a:rPr>
              <a:t>RabbitMQ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비동기 메시징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2191A-E718-CE01-456A-A20DF9D9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7AB8-D44D-7256-9088-AB636CD9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4E70A-4A3B-F7B6-356D-CEAAC191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43" y="1052736"/>
            <a:ext cx="8676456" cy="58052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개발한 각각의 </a:t>
            </a:r>
            <a:r>
              <a:rPr lang="ko-KR" altLang="en-US" sz="2000" dirty="0">
                <a:solidFill>
                  <a:srgbClr val="0000FF"/>
                </a:solidFill>
              </a:rPr>
              <a:t>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서버 그리고 </a:t>
            </a:r>
            <a:r>
              <a:rPr lang="en-US" altLang="ko-KR" sz="2000" dirty="0">
                <a:solidFill>
                  <a:srgbClr val="0000FF"/>
                </a:solidFill>
              </a:rPr>
              <a:t>DB</a:t>
            </a:r>
            <a:r>
              <a:rPr lang="ko-KR" altLang="en-US" sz="2000" dirty="0"/>
              <a:t>와 </a:t>
            </a:r>
            <a:r>
              <a:rPr lang="en-US" altLang="ko-KR" sz="2000" dirty="0">
                <a:solidFill>
                  <a:srgbClr val="0000FF"/>
                </a:solidFill>
              </a:rPr>
              <a:t>Message Queue</a:t>
            </a:r>
            <a:r>
              <a:rPr lang="en-US" altLang="ko-KR" sz="2000" dirty="0"/>
              <a:t> </a:t>
            </a:r>
            <a:r>
              <a:rPr lang="ko-KR" altLang="en-US" sz="2000" dirty="0"/>
              <a:t>등을 </a:t>
            </a:r>
            <a:r>
              <a:rPr lang="en-US" altLang="ko-KR" sz="2000" dirty="0">
                <a:solidFill>
                  <a:srgbClr val="FF0000"/>
                </a:solidFill>
              </a:rPr>
              <a:t>Docker</a:t>
            </a:r>
            <a:r>
              <a:rPr lang="ko-KR" altLang="en-US" sz="2000" dirty="0"/>
              <a:t>로</a:t>
            </a:r>
            <a:r>
              <a:rPr lang="ko-KR" altLang="en-US" sz="2000" dirty="0">
                <a:solidFill>
                  <a:srgbClr val="FF0000"/>
                </a:solidFill>
              </a:rPr>
              <a:t> 컨테이너 </a:t>
            </a:r>
            <a:r>
              <a:rPr lang="ko-KR" altLang="en-US" sz="2000" dirty="0"/>
              <a:t>화하여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각각의 서비스들은 서로 통신해야 함으로 </a:t>
            </a:r>
            <a:r>
              <a:rPr lang="en-US" altLang="ko-KR" sz="2000" dirty="0"/>
              <a:t>HTTP</a:t>
            </a:r>
            <a:r>
              <a:rPr lang="ko-KR" altLang="en-US" sz="2000" dirty="0"/>
              <a:t>의 </a:t>
            </a:r>
            <a:r>
              <a:rPr lang="en-US" altLang="ko-KR" sz="2000" dirty="0"/>
              <a:t>RESTful </a:t>
            </a:r>
            <a:r>
              <a:rPr lang="ko-KR" altLang="en-US" sz="2000" dirty="0"/>
              <a:t>서비스의 블로킹</a:t>
            </a:r>
            <a:r>
              <a:rPr lang="en-US" altLang="ko-KR" sz="2000" dirty="0"/>
              <a:t>(</a:t>
            </a:r>
            <a:r>
              <a:rPr lang="ko-KR" altLang="en-US" sz="2000" dirty="0"/>
              <a:t>동기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넌블로킹</a:t>
            </a:r>
            <a:r>
              <a:rPr lang="en-US" altLang="ko-KR" sz="2000" dirty="0"/>
              <a:t>(</a:t>
            </a:r>
            <a:r>
              <a:rPr lang="ko-KR" altLang="en-US" sz="2000" dirty="0"/>
              <a:t>비동기</a:t>
            </a:r>
            <a:r>
              <a:rPr lang="en-US" altLang="ko-KR" sz="2000" dirty="0"/>
              <a:t>)</a:t>
            </a:r>
            <a:r>
              <a:rPr lang="ko-KR" altLang="en-US" sz="2000" dirty="0"/>
              <a:t> 방식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=&gt; </a:t>
            </a:r>
            <a:r>
              <a:rPr lang="ko-KR" altLang="en-US" sz="2000" dirty="0"/>
              <a:t>스프링 </a:t>
            </a:r>
            <a:r>
              <a:rPr lang="en-US" altLang="ko-KR" sz="2000" dirty="0"/>
              <a:t>MVC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리액터</a:t>
            </a:r>
            <a:r>
              <a:rPr lang="ko-KR" altLang="en-US" sz="2000" dirty="0"/>
              <a:t> 프로젝트</a:t>
            </a:r>
            <a:r>
              <a:rPr lang="en-US" altLang="ko-KR" sz="2000" dirty="0"/>
              <a:t>, </a:t>
            </a:r>
            <a:r>
              <a:rPr lang="ko-KR" altLang="en-US" sz="2000" dirty="0"/>
              <a:t>스프링 </a:t>
            </a:r>
            <a:r>
              <a:rPr lang="ko-KR" altLang="en-US" sz="2000" dirty="0" err="1"/>
              <a:t>웹플럭스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Spring cloud stream</a:t>
            </a:r>
            <a:r>
              <a:rPr lang="ko-KR" altLang="en-US" sz="2000" dirty="0"/>
              <a:t>을 사용한 데이터의 흐름 및 </a:t>
            </a:r>
            <a:r>
              <a:rPr lang="ko-KR" altLang="en-US" sz="2000" dirty="0" err="1"/>
              <a:t>메세징</a:t>
            </a:r>
            <a:r>
              <a:rPr lang="ko-KR" altLang="en-US" sz="2000" dirty="0"/>
              <a:t> 시스템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데이터베이스의 접근으로는 </a:t>
            </a:r>
            <a:r>
              <a:rPr lang="en-US" altLang="ko-KR" sz="2000" dirty="0">
                <a:solidFill>
                  <a:srgbClr val="FF0000"/>
                </a:solidFill>
              </a:rPr>
              <a:t>JDBC</a:t>
            </a:r>
            <a:r>
              <a:rPr lang="ko-KR" altLang="en-US" sz="2000" dirty="0"/>
              <a:t>와 </a:t>
            </a:r>
            <a:r>
              <a:rPr lang="en-US" altLang="ko-KR" sz="2000" dirty="0">
                <a:solidFill>
                  <a:srgbClr val="FF0000"/>
                </a:solidFill>
              </a:rPr>
              <a:t>R2DBC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Spring cloud </a:t>
            </a:r>
            <a:r>
              <a:rPr lang="en-US" altLang="ko-KR" sz="2000" dirty="0">
                <a:solidFill>
                  <a:srgbClr val="FF0000"/>
                </a:solidFill>
              </a:rPr>
              <a:t>config</a:t>
            </a:r>
            <a:r>
              <a:rPr lang="ko-KR" altLang="en-US" sz="2000" dirty="0"/>
              <a:t>를 통해 중앙제어 및 관리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Spring cloud </a:t>
            </a:r>
            <a:r>
              <a:rPr lang="en-US" altLang="ko-KR" sz="2000" dirty="0">
                <a:solidFill>
                  <a:srgbClr val="FF0000"/>
                </a:solidFill>
              </a:rPr>
              <a:t>gateway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MSA</a:t>
            </a:r>
            <a:r>
              <a:rPr lang="ko-KR" altLang="en-US" sz="2000" dirty="0"/>
              <a:t>를 라우팅하여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각각의 컨테이너들을 </a:t>
            </a:r>
            <a:r>
              <a:rPr lang="ko-KR" altLang="en-US" sz="2000" dirty="0" err="1">
                <a:solidFill>
                  <a:srgbClr val="FF0000"/>
                </a:solidFill>
              </a:rPr>
              <a:t>쿠버네티스</a:t>
            </a:r>
            <a:r>
              <a:rPr lang="ko-KR" altLang="en-US" sz="2000" dirty="0" err="1"/>
              <a:t>로</a:t>
            </a:r>
            <a:r>
              <a:rPr lang="ko-KR" altLang="en-US" sz="2000" dirty="0"/>
              <a:t> 관리 그리고 모니터링 진행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6343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F2A93-674F-8582-0131-DA64BD75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08D35-7620-AB1C-04E1-B8E67C0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주의 사항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6C8B46-4E3A-A7F6-AF91-976A72A9E545}"/>
              </a:ext>
            </a:extLst>
          </p:cNvPr>
          <p:cNvGrpSpPr/>
          <p:nvPr/>
        </p:nvGrpSpPr>
        <p:grpSpPr>
          <a:xfrm>
            <a:off x="467544" y="1124743"/>
            <a:ext cx="4464497" cy="830997"/>
            <a:chOff x="991032" y="1004264"/>
            <a:chExt cx="4616696" cy="1110396"/>
          </a:xfrm>
        </p:grpSpPr>
        <p:sp>
          <p:nvSpPr>
            <p:cNvPr id="5" name="순서도: 지연 4">
              <a:extLst>
                <a:ext uri="{FF2B5EF4-FFF2-40B4-BE49-F238E27FC236}">
                  <a16:creationId xmlns:a16="http://schemas.microsoft.com/office/drawing/2014/main" id="{0E7C3528-C7AA-888E-605B-EFCF0FCC7092}"/>
                </a:ext>
              </a:extLst>
            </p:cNvPr>
            <p:cNvSpPr/>
            <p:nvPr/>
          </p:nvSpPr>
          <p:spPr>
            <a:xfrm rot="10800000">
              <a:off x="991032" y="1004264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EE25BE-2F30-F735-573F-048FA0EFD2BB}"/>
                </a:ext>
              </a:extLst>
            </p:cNvPr>
            <p:cNvSpPr txBox="1"/>
            <p:nvPr/>
          </p:nvSpPr>
          <p:spPr>
            <a:xfrm>
              <a:off x="1730545" y="1004264"/>
              <a:ext cx="3877183" cy="11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하나의 코드 베이스</a:t>
              </a:r>
              <a:r>
                <a:rPr lang="en-US" altLang="ko-KR" b="1" dirty="0">
                  <a:latin typeface="+mn-ea"/>
                  <a:ea typeface="+mn-ea"/>
                </a:rPr>
                <a:t>, </a:t>
              </a:r>
              <a:r>
                <a:rPr lang="ko-KR" altLang="en-US" b="1" dirty="0">
                  <a:latin typeface="+mn-ea"/>
                  <a:ea typeface="+mn-ea"/>
                </a:rPr>
                <a:t>하나</a:t>
              </a:r>
              <a:endParaRPr lang="en-US" altLang="ko-KR" b="1" dirty="0">
                <a:latin typeface="+mn-ea"/>
                <a:ea typeface="+mn-ea"/>
              </a:endParaRPr>
            </a:p>
            <a:p>
              <a:r>
                <a:rPr lang="ko-KR" altLang="en-US" b="1" dirty="0">
                  <a:latin typeface="+mn-ea"/>
                  <a:ea typeface="+mn-ea"/>
                </a:rPr>
                <a:t>의 애플리케이션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8DFE4B-10FF-7046-4AB8-B7B50FF4425F}"/>
              </a:ext>
            </a:extLst>
          </p:cNvPr>
          <p:cNvGrpSpPr/>
          <p:nvPr/>
        </p:nvGrpSpPr>
        <p:grpSpPr>
          <a:xfrm>
            <a:off x="467543" y="1961454"/>
            <a:ext cx="2808314" cy="529767"/>
            <a:chOff x="1011648" y="2037754"/>
            <a:chExt cx="2904052" cy="707886"/>
          </a:xfrm>
        </p:grpSpPr>
        <p:sp>
          <p:nvSpPr>
            <p:cNvPr id="7" name="순서도: 지연 6">
              <a:extLst>
                <a:ext uri="{FF2B5EF4-FFF2-40B4-BE49-F238E27FC236}">
                  <a16:creationId xmlns:a16="http://schemas.microsoft.com/office/drawing/2014/main" id="{08813ACA-5E1B-E5D1-B4D0-95B664E33DA2}"/>
                </a:ext>
              </a:extLst>
            </p:cNvPr>
            <p:cNvSpPr/>
            <p:nvPr/>
          </p:nvSpPr>
          <p:spPr>
            <a:xfrm rot="10800000">
              <a:off x="1011648" y="2037754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1435C-0590-373B-3635-B58FAC0A0D83}"/>
                </a:ext>
              </a:extLst>
            </p:cNvPr>
            <p:cNvSpPr txBox="1"/>
            <p:nvPr/>
          </p:nvSpPr>
          <p:spPr>
            <a:xfrm>
              <a:off x="1751160" y="2037754"/>
              <a:ext cx="2164540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API </a:t>
              </a:r>
              <a:r>
                <a:rPr lang="ko-KR" altLang="en-US" b="1" dirty="0">
                  <a:latin typeface="+mn-ea"/>
                  <a:ea typeface="+mn-ea"/>
                </a:rPr>
                <a:t>우선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2AAB06-6564-B8E8-C11D-AE826D760029}"/>
              </a:ext>
            </a:extLst>
          </p:cNvPr>
          <p:cNvGrpSpPr/>
          <p:nvPr/>
        </p:nvGrpSpPr>
        <p:grpSpPr>
          <a:xfrm>
            <a:off x="464057" y="2660607"/>
            <a:ext cx="3315857" cy="529767"/>
            <a:chOff x="971600" y="3429000"/>
            <a:chExt cx="3428898" cy="707886"/>
          </a:xfrm>
        </p:grpSpPr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FD7F48CA-1694-6CBD-18BC-649E88F72D17}"/>
                </a:ext>
              </a:extLst>
            </p:cNvPr>
            <p:cNvSpPr/>
            <p:nvPr/>
          </p:nvSpPr>
          <p:spPr>
            <a:xfrm rot="10800000">
              <a:off x="971600" y="3429000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47188B-54BD-27FF-2F20-D937B9117315}"/>
                </a:ext>
              </a:extLst>
            </p:cNvPr>
            <p:cNvSpPr txBox="1"/>
            <p:nvPr/>
          </p:nvSpPr>
          <p:spPr>
            <a:xfrm>
              <a:off x="1711113" y="3429000"/>
              <a:ext cx="2689385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의존성 관리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FD77C3-B872-7DC7-85C0-DBB5341B41AE}"/>
              </a:ext>
            </a:extLst>
          </p:cNvPr>
          <p:cNvGrpSpPr/>
          <p:nvPr/>
        </p:nvGrpSpPr>
        <p:grpSpPr>
          <a:xfrm>
            <a:off x="464057" y="3369887"/>
            <a:ext cx="4107943" cy="529768"/>
            <a:chOff x="971600" y="4419689"/>
            <a:chExt cx="4247987" cy="707887"/>
          </a:xfrm>
        </p:grpSpPr>
        <p:sp>
          <p:nvSpPr>
            <p:cNvPr id="11" name="순서도: 지연 10">
              <a:extLst>
                <a:ext uri="{FF2B5EF4-FFF2-40B4-BE49-F238E27FC236}">
                  <a16:creationId xmlns:a16="http://schemas.microsoft.com/office/drawing/2014/main" id="{C08A08D4-2B66-AE35-D42F-D910EE12F85A}"/>
                </a:ext>
              </a:extLst>
            </p:cNvPr>
            <p:cNvSpPr/>
            <p:nvPr/>
          </p:nvSpPr>
          <p:spPr>
            <a:xfrm rot="10800000">
              <a:off x="971600" y="4419690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58EB2C-FA07-D9EC-6969-D09963FA36E5}"/>
                </a:ext>
              </a:extLst>
            </p:cNvPr>
            <p:cNvSpPr txBox="1"/>
            <p:nvPr/>
          </p:nvSpPr>
          <p:spPr>
            <a:xfrm>
              <a:off x="1711112" y="4419689"/>
              <a:ext cx="3508475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설계</a:t>
              </a:r>
              <a:r>
                <a:rPr lang="en-US" altLang="ko-KR" b="1" dirty="0">
                  <a:latin typeface="+mn-ea"/>
                  <a:ea typeface="+mn-ea"/>
                </a:rPr>
                <a:t>, </a:t>
              </a:r>
              <a:r>
                <a:rPr lang="ko-KR" altLang="en-US" b="1" dirty="0">
                  <a:latin typeface="+mn-ea"/>
                  <a:ea typeface="+mn-ea"/>
                </a:rPr>
                <a:t>빌드</a:t>
              </a:r>
              <a:r>
                <a:rPr lang="en-US" altLang="ko-KR" b="1" dirty="0">
                  <a:latin typeface="+mn-ea"/>
                  <a:ea typeface="+mn-ea"/>
                </a:rPr>
                <a:t>, </a:t>
              </a:r>
              <a:r>
                <a:rPr lang="ko-KR" altLang="en-US" b="1" dirty="0">
                  <a:latin typeface="+mn-ea"/>
                  <a:ea typeface="+mn-ea"/>
                </a:rPr>
                <a:t>릴리스</a:t>
              </a:r>
              <a:r>
                <a:rPr lang="en-US" altLang="ko-KR" b="1" dirty="0">
                  <a:latin typeface="+mn-ea"/>
                  <a:ea typeface="+mn-ea"/>
                </a:rPr>
                <a:t>, </a:t>
              </a:r>
              <a:r>
                <a:rPr lang="ko-KR" altLang="en-US" b="1" dirty="0">
                  <a:latin typeface="+mn-ea"/>
                  <a:ea typeface="+mn-ea"/>
                </a:rPr>
                <a:t>실행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AF8DC2-D1AD-5F83-E55A-75956ECCD575}"/>
              </a:ext>
            </a:extLst>
          </p:cNvPr>
          <p:cNvGrpSpPr/>
          <p:nvPr/>
        </p:nvGrpSpPr>
        <p:grpSpPr>
          <a:xfrm>
            <a:off x="464057" y="4062971"/>
            <a:ext cx="4107943" cy="529768"/>
            <a:chOff x="971600" y="5409218"/>
            <a:chExt cx="4247987" cy="707887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992FC5C2-C13C-82D2-C3E3-FB01BED8D7BE}"/>
                </a:ext>
              </a:extLst>
            </p:cNvPr>
            <p:cNvSpPr/>
            <p:nvPr/>
          </p:nvSpPr>
          <p:spPr>
            <a:xfrm rot="10800000">
              <a:off x="971600" y="5409219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55679E-C8E3-33B4-710C-153399C87976}"/>
                </a:ext>
              </a:extLst>
            </p:cNvPr>
            <p:cNvSpPr txBox="1"/>
            <p:nvPr/>
          </p:nvSpPr>
          <p:spPr>
            <a:xfrm>
              <a:off x="1711112" y="5409218"/>
              <a:ext cx="3508475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설정</a:t>
              </a:r>
              <a:r>
                <a:rPr lang="en-US" altLang="ko-KR" b="1" dirty="0">
                  <a:latin typeface="+mn-ea"/>
                  <a:ea typeface="+mn-ea"/>
                </a:rPr>
                <a:t>, </a:t>
              </a:r>
              <a:r>
                <a:rPr lang="ko-KR" altLang="en-US" b="1" dirty="0" err="1">
                  <a:latin typeface="+mn-ea"/>
                  <a:ea typeface="+mn-ea"/>
                </a:rPr>
                <a:t>크리덴셜</a:t>
              </a:r>
              <a:r>
                <a:rPr lang="ko-KR" altLang="en-US" b="1" dirty="0">
                  <a:latin typeface="+mn-ea"/>
                  <a:ea typeface="+mn-ea"/>
                </a:rPr>
                <a:t> 및 코드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1EE045E-A652-6BBA-E073-BEB09926405F}"/>
              </a:ext>
            </a:extLst>
          </p:cNvPr>
          <p:cNvGrpSpPr/>
          <p:nvPr/>
        </p:nvGrpSpPr>
        <p:grpSpPr>
          <a:xfrm>
            <a:off x="464782" y="4745815"/>
            <a:ext cx="4054143" cy="529767"/>
            <a:chOff x="971600" y="6177906"/>
            <a:chExt cx="4192353" cy="707886"/>
          </a:xfrm>
        </p:grpSpPr>
        <p:sp>
          <p:nvSpPr>
            <p:cNvPr id="15" name="순서도: 지연 14">
              <a:extLst>
                <a:ext uri="{FF2B5EF4-FFF2-40B4-BE49-F238E27FC236}">
                  <a16:creationId xmlns:a16="http://schemas.microsoft.com/office/drawing/2014/main" id="{7EA4D4FF-7318-1A16-D9F6-10B474A33FA7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16AE99-3C05-276B-861C-C69462DAE954}"/>
                </a:ext>
              </a:extLst>
            </p:cNvPr>
            <p:cNvSpPr txBox="1"/>
            <p:nvPr/>
          </p:nvSpPr>
          <p:spPr>
            <a:xfrm>
              <a:off x="1711113" y="6177907"/>
              <a:ext cx="3452840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로그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85643C4-7CED-5CB9-3BE9-03B32738117C}"/>
              </a:ext>
            </a:extLst>
          </p:cNvPr>
          <p:cNvSpPr txBox="1"/>
          <p:nvPr/>
        </p:nvSpPr>
        <p:spPr>
          <a:xfrm>
            <a:off x="674808" y="1124743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endParaRPr lang="ko-KR" alt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4C44B0-DB7B-DC6E-BC82-8AA937B1CB49}"/>
              </a:ext>
            </a:extLst>
          </p:cNvPr>
          <p:cNvSpPr txBox="1"/>
          <p:nvPr/>
        </p:nvSpPr>
        <p:spPr>
          <a:xfrm>
            <a:off x="674807" y="1973130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</a:t>
            </a:r>
            <a:endParaRPr lang="ko-KR" alt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562AA-995C-5304-FBFA-BCDBACA4954A}"/>
              </a:ext>
            </a:extLst>
          </p:cNvPr>
          <p:cNvSpPr txBox="1"/>
          <p:nvPr/>
        </p:nvSpPr>
        <p:spPr>
          <a:xfrm>
            <a:off x="671321" y="2670505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3.</a:t>
            </a:r>
            <a:endParaRPr lang="ko-KR" altLang="en-US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CB198-96A7-2696-CB6F-29C22D9EFEAB}"/>
              </a:ext>
            </a:extLst>
          </p:cNvPr>
          <p:cNvSpPr txBox="1"/>
          <p:nvPr/>
        </p:nvSpPr>
        <p:spPr>
          <a:xfrm>
            <a:off x="671322" y="3373159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4.</a:t>
            </a:r>
            <a:endParaRPr lang="ko-KR" alt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CD758-E5D3-B86A-4B72-7EB190575E14}"/>
              </a:ext>
            </a:extLst>
          </p:cNvPr>
          <p:cNvSpPr txBox="1"/>
          <p:nvPr/>
        </p:nvSpPr>
        <p:spPr>
          <a:xfrm>
            <a:off x="647048" y="4082765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5.</a:t>
            </a:r>
            <a:endParaRPr lang="ko-KR" alt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1E9CD8-CC8A-0847-83A7-43110C0A0044}"/>
              </a:ext>
            </a:extLst>
          </p:cNvPr>
          <p:cNvSpPr txBox="1"/>
          <p:nvPr/>
        </p:nvSpPr>
        <p:spPr>
          <a:xfrm>
            <a:off x="650397" y="4735739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6.</a:t>
            </a:r>
            <a:endParaRPr lang="ko-KR" altLang="en-US" sz="28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28A261F-181E-137B-BBAD-40E6A15DB565}"/>
              </a:ext>
            </a:extLst>
          </p:cNvPr>
          <p:cNvGrpSpPr/>
          <p:nvPr/>
        </p:nvGrpSpPr>
        <p:grpSpPr>
          <a:xfrm>
            <a:off x="464056" y="5428242"/>
            <a:ext cx="3747905" cy="529768"/>
            <a:chOff x="971600" y="6177905"/>
            <a:chExt cx="3875675" cy="707887"/>
          </a:xfrm>
        </p:grpSpPr>
        <p:sp>
          <p:nvSpPr>
            <p:cNvPr id="34" name="순서도: 지연 33">
              <a:extLst>
                <a:ext uri="{FF2B5EF4-FFF2-40B4-BE49-F238E27FC236}">
                  <a16:creationId xmlns:a16="http://schemas.microsoft.com/office/drawing/2014/main" id="{A26353C9-E3F3-B5A7-C249-3BB06B6237C2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7EC725-7B4B-3218-281D-F0B6C0903B50}"/>
                </a:ext>
              </a:extLst>
            </p:cNvPr>
            <p:cNvSpPr txBox="1"/>
            <p:nvPr/>
          </p:nvSpPr>
          <p:spPr>
            <a:xfrm>
              <a:off x="1711113" y="6177905"/>
              <a:ext cx="3136162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일회성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A2A449D-A69C-89D9-51F3-C60CAB23B291}"/>
              </a:ext>
            </a:extLst>
          </p:cNvPr>
          <p:cNvSpPr txBox="1"/>
          <p:nvPr/>
        </p:nvSpPr>
        <p:spPr>
          <a:xfrm>
            <a:off x="644935" y="5452731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7.</a:t>
            </a:r>
            <a:endParaRPr lang="ko-KR" altLang="en-US" sz="28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361C95-6B55-7A84-2BB3-CE033F213861}"/>
              </a:ext>
            </a:extLst>
          </p:cNvPr>
          <p:cNvGrpSpPr/>
          <p:nvPr/>
        </p:nvGrpSpPr>
        <p:grpSpPr>
          <a:xfrm>
            <a:off x="475608" y="6089869"/>
            <a:ext cx="3232298" cy="529768"/>
            <a:chOff x="971600" y="6177905"/>
            <a:chExt cx="3342490" cy="707887"/>
          </a:xfrm>
        </p:grpSpPr>
        <p:sp>
          <p:nvSpPr>
            <p:cNvPr id="38" name="순서도: 지연 37">
              <a:extLst>
                <a:ext uri="{FF2B5EF4-FFF2-40B4-BE49-F238E27FC236}">
                  <a16:creationId xmlns:a16="http://schemas.microsoft.com/office/drawing/2014/main" id="{371DA3AA-E141-82FC-B159-0E4558B7FEBF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8E63D-602E-DBEF-EC0C-D1414C368ADC}"/>
                </a:ext>
              </a:extLst>
            </p:cNvPr>
            <p:cNvSpPr txBox="1"/>
            <p:nvPr/>
          </p:nvSpPr>
          <p:spPr>
            <a:xfrm>
              <a:off x="1711113" y="6177905"/>
              <a:ext cx="2602977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지원 서비스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C3887A-02C0-6C37-0464-1847A35DA692}"/>
              </a:ext>
            </a:extLst>
          </p:cNvPr>
          <p:cNvSpPr txBox="1"/>
          <p:nvPr/>
        </p:nvSpPr>
        <p:spPr>
          <a:xfrm>
            <a:off x="656487" y="6114358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8.</a:t>
            </a:r>
            <a:endParaRPr lang="ko-KR" altLang="en-US" sz="28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EB6EEB1-F974-B762-0000-A0EFAFFE3399}"/>
              </a:ext>
            </a:extLst>
          </p:cNvPr>
          <p:cNvGrpSpPr/>
          <p:nvPr/>
        </p:nvGrpSpPr>
        <p:grpSpPr>
          <a:xfrm>
            <a:off x="5364088" y="1247967"/>
            <a:ext cx="3105105" cy="529768"/>
            <a:chOff x="971600" y="6177905"/>
            <a:chExt cx="3210961" cy="707887"/>
          </a:xfrm>
        </p:grpSpPr>
        <p:sp>
          <p:nvSpPr>
            <p:cNvPr id="42" name="순서도: 지연 41">
              <a:extLst>
                <a:ext uri="{FF2B5EF4-FFF2-40B4-BE49-F238E27FC236}">
                  <a16:creationId xmlns:a16="http://schemas.microsoft.com/office/drawing/2014/main" id="{BD1B7B11-544D-F2FF-03C4-F6D47CD4B598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E69890-0466-FFFC-8BA9-D24B66F5F1B8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환경 동일성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7FBD83F-A069-8465-04BD-0425B10DA6E9}"/>
              </a:ext>
            </a:extLst>
          </p:cNvPr>
          <p:cNvSpPr txBox="1"/>
          <p:nvPr/>
        </p:nvSpPr>
        <p:spPr>
          <a:xfrm>
            <a:off x="5564310" y="1248912"/>
            <a:ext cx="4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9.</a:t>
            </a:r>
            <a:endParaRPr lang="ko-KR" altLang="en-US" sz="28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37D7607-A5F2-EAF6-AB76-7F790B105687}"/>
              </a:ext>
            </a:extLst>
          </p:cNvPr>
          <p:cNvGrpSpPr/>
          <p:nvPr/>
        </p:nvGrpSpPr>
        <p:grpSpPr>
          <a:xfrm>
            <a:off x="5364088" y="2021432"/>
            <a:ext cx="3105105" cy="529768"/>
            <a:chOff x="971600" y="6177905"/>
            <a:chExt cx="3210961" cy="707887"/>
          </a:xfrm>
        </p:grpSpPr>
        <p:sp>
          <p:nvSpPr>
            <p:cNvPr id="46" name="순서도: 지연 45">
              <a:extLst>
                <a:ext uri="{FF2B5EF4-FFF2-40B4-BE49-F238E27FC236}">
                  <a16:creationId xmlns:a16="http://schemas.microsoft.com/office/drawing/2014/main" id="{4AEF8298-C484-7F2A-DDF2-57FA93F268A5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28F20-8769-8EA8-C203-995FC7151666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관리 프로세스 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BE74BB9-901C-1DC5-9636-1B93C132912A}"/>
              </a:ext>
            </a:extLst>
          </p:cNvPr>
          <p:cNvSpPr txBox="1"/>
          <p:nvPr/>
        </p:nvSpPr>
        <p:spPr>
          <a:xfrm>
            <a:off x="5387865" y="2045922"/>
            <a:ext cx="57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10.</a:t>
            </a:r>
            <a:endParaRPr lang="ko-KR" altLang="en-US" sz="28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A01D77D-50C1-061B-4380-0FA6E66382F0}"/>
              </a:ext>
            </a:extLst>
          </p:cNvPr>
          <p:cNvGrpSpPr/>
          <p:nvPr/>
        </p:nvGrpSpPr>
        <p:grpSpPr>
          <a:xfrm>
            <a:off x="5364088" y="2772649"/>
            <a:ext cx="3105105" cy="529768"/>
            <a:chOff x="971600" y="6177905"/>
            <a:chExt cx="3210961" cy="707887"/>
          </a:xfrm>
        </p:grpSpPr>
        <p:sp>
          <p:nvSpPr>
            <p:cNvPr id="54" name="순서도: 지연 53">
              <a:extLst>
                <a:ext uri="{FF2B5EF4-FFF2-40B4-BE49-F238E27FC236}">
                  <a16:creationId xmlns:a16="http://schemas.microsoft.com/office/drawing/2014/main" id="{57E49D75-6C3B-6C23-E13C-F77372B3FDDC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F85CFD-2F36-526B-435C-22A1DAD711E1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포트 바인딩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08E352E-9BF5-55AF-9BD5-64A1F3DFAAA7}"/>
              </a:ext>
            </a:extLst>
          </p:cNvPr>
          <p:cNvSpPr txBox="1"/>
          <p:nvPr/>
        </p:nvSpPr>
        <p:spPr>
          <a:xfrm>
            <a:off x="5431875" y="2797138"/>
            <a:ext cx="53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11.</a:t>
            </a:r>
            <a:endParaRPr lang="ko-KR" altLang="en-US" sz="2800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F517C3B-5804-9AE4-1485-1E0E3B14052A}"/>
              </a:ext>
            </a:extLst>
          </p:cNvPr>
          <p:cNvGrpSpPr/>
          <p:nvPr/>
        </p:nvGrpSpPr>
        <p:grpSpPr>
          <a:xfrm>
            <a:off x="5387865" y="3535664"/>
            <a:ext cx="3648633" cy="830997"/>
            <a:chOff x="971600" y="6177905"/>
            <a:chExt cx="3773018" cy="1110396"/>
          </a:xfrm>
        </p:grpSpPr>
        <p:sp>
          <p:nvSpPr>
            <p:cNvPr id="58" name="순서도: 지연 57">
              <a:extLst>
                <a:ext uri="{FF2B5EF4-FFF2-40B4-BE49-F238E27FC236}">
                  <a16:creationId xmlns:a16="http://schemas.microsoft.com/office/drawing/2014/main" id="{74275BF7-D97C-D470-5C02-1F6AE79849AB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64DE07-5372-BB87-F461-8DC4640FFD3C}"/>
                </a:ext>
              </a:extLst>
            </p:cNvPr>
            <p:cNvSpPr txBox="1"/>
            <p:nvPr/>
          </p:nvSpPr>
          <p:spPr>
            <a:xfrm>
              <a:off x="1711113" y="6177905"/>
              <a:ext cx="3033505" cy="11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상태를 갖지 않는 프로세스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B4BBC4C-36C9-BCF5-5541-D8DF95179992}"/>
              </a:ext>
            </a:extLst>
          </p:cNvPr>
          <p:cNvSpPr txBox="1"/>
          <p:nvPr/>
        </p:nvSpPr>
        <p:spPr>
          <a:xfrm>
            <a:off x="5418562" y="3560155"/>
            <a:ext cx="56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12.</a:t>
            </a:r>
            <a:endParaRPr lang="ko-KR" altLang="en-US" sz="28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E9D8D15-32A9-F139-F919-BA84EB8AFC0B}"/>
              </a:ext>
            </a:extLst>
          </p:cNvPr>
          <p:cNvGrpSpPr/>
          <p:nvPr/>
        </p:nvGrpSpPr>
        <p:grpSpPr>
          <a:xfrm>
            <a:off x="5394784" y="4289929"/>
            <a:ext cx="3105105" cy="529768"/>
            <a:chOff x="971600" y="6177905"/>
            <a:chExt cx="3210961" cy="707887"/>
          </a:xfrm>
        </p:grpSpPr>
        <p:sp>
          <p:nvSpPr>
            <p:cNvPr id="70" name="순서도: 지연 69">
              <a:extLst>
                <a:ext uri="{FF2B5EF4-FFF2-40B4-BE49-F238E27FC236}">
                  <a16:creationId xmlns:a16="http://schemas.microsoft.com/office/drawing/2014/main" id="{E68CB773-0749-686D-AEAF-D8813262A9AF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204470-7568-9774-683E-DBBD649B9DBF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동시성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25765C8-A093-6F3E-AD1C-55F9EC39BF33}"/>
              </a:ext>
            </a:extLst>
          </p:cNvPr>
          <p:cNvSpPr txBox="1"/>
          <p:nvPr/>
        </p:nvSpPr>
        <p:spPr>
          <a:xfrm>
            <a:off x="5425481" y="4314418"/>
            <a:ext cx="56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13.</a:t>
            </a:r>
            <a:endParaRPr lang="ko-KR" altLang="en-US" sz="28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44159-9B03-5020-4E6E-A6FA9DBDA668}"/>
              </a:ext>
            </a:extLst>
          </p:cNvPr>
          <p:cNvGrpSpPr/>
          <p:nvPr/>
        </p:nvGrpSpPr>
        <p:grpSpPr>
          <a:xfrm>
            <a:off x="5399939" y="5105797"/>
            <a:ext cx="3105105" cy="529768"/>
            <a:chOff x="971600" y="6177905"/>
            <a:chExt cx="3210961" cy="707887"/>
          </a:xfrm>
        </p:grpSpPr>
        <p:sp>
          <p:nvSpPr>
            <p:cNvPr id="74" name="순서도: 지연 73">
              <a:extLst>
                <a:ext uri="{FF2B5EF4-FFF2-40B4-BE49-F238E27FC236}">
                  <a16:creationId xmlns:a16="http://schemas.microsoft.com/office/drawing/2014/main" id="{1A8FEC49-3483-FD6F-3CD9-44C5A099B13B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A38275-6639-D127-E7A1-B76E171F19C0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원격 측정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EE7031B-2E6F-CB1B-E012-935A47EC4145}"/>
              </a:ext>
            </a:extLst>
          </p:cNvPr>
          <p:cNvSpPr txBox="1"/>
          <p:nvPr/>
        </p:nvSpPr>
        <p:spPr>
          <a:xfrm>
            <a:off x="5444940" y="5130286"/>
            <a:ext cx="55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14.</a:t>
            </a:r>
            <a:endParaRPr lang="ko-KR" altLang="en-US" sz="28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208DDC-ED03-D890-8ABF-15CEB024700E}"/>
              </a:ext>
            </a:extLst>
          </p:cNvPr>
          <p:cNvGrpSpPr/>
          <p:nvPr/>
        </p:nvGrpSpPr>
        <p:grpSpPr>
          <a:xfrm>
            <a:off x="5394785" y="5912013"/>
            <a:ext cx="3105105" cy="529768"/>
            <a:chOff x="971600" y="6177905"/>
            <a:chExt cx="3210961" cy="707887"/>
          </a:xfrm>
        </p:grpSpPr>
        <p:sp>
          <p:nvSpPr>
            <p:cNvPr id="78" name="순서도: 지연 77">
              <a:extLst>
                <a:ext uri="{FF2B5EF4-FFF2-40B4-BE49-F238E27FC236}">
                  <a16:creationId xmlns:a16="http://schemas.microsoft.com/office/drawing/2014/main" id="{B3DEED36-F2B2-8D8F-C96E-BC5A31EB565B}"/>
                </a:ext>
              </a:extLst>
            </p:cNvPr>
            <p:cNvSpPr/>
            <p:nvPr/>
          </p:nvSpPr>
          <p:spPr>
            <a:xfrm rot="10800000">
              <a:off x="971600" y="6177906"/>
              <a:ext cx="720080" cy="707886"/>
            </a:xfrm>
            <a:prstGeom prst="flowChartDelay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271C9C-3A3E-C9FF-979F-BBBCDD2E8A35}"/>
                </a:ext>
              </a:extLst>
            </p:cNvPr>
            <p:cNvSpPr txBox="1"/>
            <p:nvPr/>
          </p:nvSpPr>
          <p:spPr>
            <a:xfrm>
              <a:off x="1711113" y="6177905"/>
              <a:ext cx="2471448" cy="61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인증 및 승인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EF76846-B032-3DCF-B614-816D96FE4758}"/>
              </a:ext>
            </a:extLst>
          </p:cNvPr>
          <p:cNvSpPr txBox="1"/>
          <p:nvPr/>
        </p:nvSpPr>
        <p:spPr>
          <a:xfrm>
            <a:off x="5432866" y="5936502"/>
            <a:ext cx="56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15.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78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4E43-64DB-6A43-0C2E-004058512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0D19-A8AA-C972-59A9-11CF626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개발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D2FC2-6FBD-F227-5919-FD615872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80727"/>
            <a:ext cx="6912768" cy="5733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425F79-D6D5-6242-B179-7DD259A9E932}"/>
              </a:ext>
            </a:extLst>
          </p:cNvPr>
          <p:cNvSpPr txBox="1"/>
          <p:nvPr/>
        </p:nvSpPr>
        <p:spPr>
          <a:xfrm>
            <a:off x="2051720" y="5949280"/>
            <a:ext cx="50405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08087-1A6F-C70B-04B0-C4FF2F34E69E}"/>
              </a:ext>
            </a:extLst>
          </p:cNvPr>
          <p:cNvSpPr txBox="1"/>
          <p:nvPr/>
        </p:nvSpPr>
        <p:spPr>
          <a:xfrm>
            <a:off x="1187624" y="2276872"/>
            <a:ext cx="108012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138E9-156A-16B0-8EA3-B1E9189830B0}"/>
              </a:ext>
            </a:extLst>
          </p:cNvPr>
          <p:cNvSpPr txBox="1"/>
          <p:nvPr/>
        </p:nvSpPr>
        <p:spPr>
          <a:xfrm>
            <a:off x="3923928" y="3356992"/>
            <a:ext cx="5292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Jar / War </a:t>
            </a:r>
            <a:r>
              <a:rPr lang="ko-KR" altLang="en-US" sz="2000" dirty="0">
                <a:latin typeface="+mn-ea"/>
                <a:ea typeface="+mn-ea"/>
              </a:rPr>
              <a:t>둘 중에서 </a:t>
            </a:r>
            <a:r>
              <a:rPr lang="en-US" altLang="ko-KR" sz="2000" dirty="0">
                <a:latin typeface="+mn-ea"/>
                <a:ea typeface="+mn-ea"/>
              </a:rPr>
              <a:t>War</a:t>
            </a:r>
            <a:r>
              <a:rPr lang="ko-KR" altLang="en-US" sz="2000" dirty="0">
                <a:latin typeface="+mn-ea"/>
                <a:ea typeface="+mn-ea"/>
              </a:rPr>
              <a:t>로 진행 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Jar</a:t>
            </a:r>
            <a:r>
              <a:rPr lang="ko-KR" altLang="en-US" sz="2000" dirty="0">
                <a:latin typeface="+mn-ea"/>
                <a:ea typeface="+mn-ea"/>
              </a:rPr>
              <a:t>은 </a:t>
            </a:r>
            <a:r>
              <a:rPr lang="en-US" altLang="ko-KR" sz="2000" dirty="0">
                <a:latin typeface="+mn-ea"/>
                <a:ea typeface="+mn-ea"/>
              </a:rPr>
              <a:t>Tomcat</a:t>
            </a:r>
            <a:r>
              <a:rPr lang="ko-KR" altLang="en-US" sz="2000" dirty="0">
                <a:latin typeface="+mn-ea"/>
                <a:ea typeface="+mn-ea"/>
              </a:rPr>
              <a:t>이 내장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그리고 독립적임으로 클라우드 네이티브 환경에는 </a:t>
            </a:r>
            <a:r>
              <a:rPr lang="en-US" altLang="ko-KR" sz="2000" dirty="0">
                <a:latin typeface="+mn-ea"/>
                <a:ea typeface="+mn-ea"/>
              </a:rPr>
              <a:t>Jar</a:t>
            </a:r>
            <a:r>
              <a:rPr lang="ko-KR" altLang="en-US" sz="2000" dirty="0">
                <a:latin typeface="+mn-ea"/>
                <a:ea typeface="+mn-ea"/>
              </a:rPr>
              <a:t>이 적합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04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C914B-838E-4D87-164D-5DD94B13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D687-D9E5-F88B-C476-0D545E97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B6185-2F82-34EF-AF1E-B17288D01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5048"/>
            <a:ext cx="6104149" cy="3139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829E7B-AAC4-0435-3AD1-727E7605D468}"/>
              </a:ext>
            </a:extLst>
          </p:cNvPr>
          <p:cNvSpPr txBox="1"/>
          <p:nvPr/>
        </p:nvSpPr>
        <p:spPr>
          <a:xfrm>
            <a:off x="1259632" y="1844824"/>
            <a:ext cx="144016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57911-3CA5-EF16-6C64-6C1B1D5A8B4C}"/>
              </a:ext>
            </a:extLst>
          </p:cNvPr>
          <p:cNvSpPr txBox="1"/>
          <p:nvPr/>
        </p:nvSpPr>
        <p:spPr>
          <a:xfrm>
            <a:off x="1264696" y="2492896"/>
            <a:ext cx="316328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6117-0F81-634A-0843-F64579819421}"/>
              </a:ext>
            </a:extLst>
          </p:cNvPr>
          <p:cNvSpPr txBox="1"/>
          <p:nvPr/>
        </p:nvSpPr>
        <p:spPr>
          <a:xfrm>
            <a:off x="1259632" y="3402066"/>
            <a:ext cx="518457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E277-5C1D-9A4E-2BCB-46E7224C1336}"/>
              </a:ext>
            </a:extLst>
          </p:cNvPr>
          <p:cNvSpPr txBox="1"/>
          <p:nvPr/>
        </p:nvSpPr>
        <p:spPr>
          <a:xfrm>
            <a:off x="574025" y="5031955"/>
            <a:ext cx="799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서버의 </a:t>
            </a:r>
            <a:r>
              <a:rPr lang="en-US" altLang="ko-KR" dirty="0">
                <a:latin typeface="+mn-ea"/>
                <a:ea typeface="+mn-ea"/>
              </a:rPr>
              <a:t>Port</a:t>
            </a:r>
            <a:r>
              <a:rPr lang="ko-KR" altLang="en-US" dirty="0">
                <a:latin typeface="+mn-ea"/>
                <a:ea typeface="+mn-ea"/>
              </a:rPr>
              <a:t> 설정 그리고 </a:t>
            </a:r>
            <a:r>
              <a:rPr lang="en-US" altLang="ko-KR" dirty="0">
                <a:latin typeface="+mn-ea"/>
                <a:ea typeface="+mn-ea"/>
              </a:rPr>
              <a:t>Tomcat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Timeout</a:t>
            </a:r>
            <a:r>
              <a:rPr lang="ko-KR" altLang="en-US" dirty="0">
                <a:latin typeface="+mn-ea"/>
                <a:ea typeface="+mn-ea"/>
              </a:rPr>
              <a:t>과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스레드 풀의 크기를 설정함</a:t>
            </a:r>
          </a:p>
        </p:txBody>
      </p:sp>
    </p:spTree>
    <p:extLst>
      <p:ext uri="{BB962C8B-B14F-4D97-AF65-F5344CB8AC3E}">
        <p14:creationId xmlns:p14="http://schemas.microsoft.com/office/powerpoint/2010/main" val="280959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07D1-EE87-CEC1-F99C-0C2C453D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CB9A-043D-7CC2-8BB1-EA42EFF0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개발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F3B6B5-7CFE-409D-D9CB-1181532A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" t="20083" r="3628" b="-12"/>
          <a:stretch/>
        </p:blipFill>
        <p:spPr>
          <a:xfrm>
            <a:off x="-1706" y="933183"/>
            <a:ext cx="9112577" cy="5765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3998B-FFF4-BA31-3319-E13C8858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690" t="-470" r="2749" b="41460"/>
          <a:stretch/>
        </p:blipFill>
        <p:spPr>
          <a:xfrm>
            <a:off x="5452577" y="3242796"/>
            <a:ext cx="3658294" cy="3456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E4301-C9D2-03E8-1721-21A082548D44}"/>
              </a:ext>
            </a:extLst>
          </p:cNvPr>
          <p:cNvSpPr txBox="1"/>
          <p:nvPr/>
        </p:nvSpPr>
        <p:spPr>
          <a:xfrm>
            <a:off x="5868144" y="3933056"/>
            <a:ext cx="3025031" cy="266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18AA4-4A42-BD48-1F78-B54A681DA28F}"/>
              </a:ext>
            </a:extLst>
          </p:cNvPr>
          <p:cNvSpPr txBox="1"/>
          <p:nvPr/>
        </p:nvSpPr>
        <p:spPr>
          <a:xfrm>
            <a:off x="2339752" y="2636912"/>
            <a:ext cx="3310696" cy="3816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1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EC1B-0000-5CDE-D11F-09DCDC3D3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418C-5A58-E624-6FB5-E5ED286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개발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9BC29-AFB5-1FAB-C1EF-E200C022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5580112" cy="3740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DFE9B-4827-327F-0EE5-1A8D25AF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97"/>
          <a:stretch/>
        </p:blipFill>
        <p:spPr>
          <a:xfrm>
            <a:off x="2824597" y="3717032"/>
            <a:ext cx="6300192" cy="2694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8C7AE-B28C-E6E1-4FED-C9426AFA26D7}"/>
              </a:ext>
            </a:extLst>
          </p:cNvPr>
          <p:cNvSpPr txBox="1"/>
          <p:nvPr/>
        </p:nvSpPr>
        <p:spPr>
          <a:xfrm>
            <a:off x="3563888" y="5344586"/>
            <a:ext cx="5184576" cy="604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21251-BAB4-AA4B-F8CC-D91FB1CB3230}"/>
              </a:ext>
            </a:extLst>
          </p:cNvPr>
          <p:cNvSpPr txBox="1"/>
          <p:nvPr/>
        </p:nvSpPr>
        <p:spPr>
          <a:xfrm>
            <a:off x="3563888" y="4228463"/>
            <a:ext cx="4896544" cy="280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6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A01D-D5F6-1D42-7FA4-22D57A17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0FA5B1-72C6-D123-F6C0-F488F5B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954" b="16271"/>
          <a:stretch/>
        </p:blipFill>
        <p:spPr>
          <a:xfrm>
            <a:off x="395536" y="0"/>
            <a:ext cx="5832648" cy="2537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D3622-9DE0-5869-F2B1-A3F6D1C158DE}"/>
              </a:ext>
            </a:extLst>
          </p:cNvPr>
          <p:cNvSpPr txBox="1"/>
          <p:nvPr/>
        </p:nvSpPr>
        <p:spPr>
          <a:xfrm>
            <a:off x="526052" y="1340768"/>
            <a:ext cx="187220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E1342-BEC9-E28D-1359-E2ED4975DB3E}"/>
              </a:ext>
            </a:extLst>
          </p:cNvPr>
          <p:cNvSpPr txBox="1"/>
          <p:nvPr/>
        </p:nvSpPr>
        <p:spPr>
          <a:xfrm>
            <a:off x="6281936" y="110993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설정 서버 활성화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843AD4-B75B-78F9-7A22-F1AFA493BE65}"/>
              </a:ext>
            </a:extLst>
          </p:cNvPr>
          <p:cNvSpPr/>
          <p:nvPr/>
        </p:nvSpPr>
        <p:spPr>
          <a:xfrm>
            <a:off x="3221850" y="1052736"/>
            <a:ext cx="270030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5F9B9-3756-C534-D899-188EA890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46" y="2812172"/>
            <a:ext cx="7416110" cy="4033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C52BE-58DF-84B7-A6ED-66DF2345F1F8}"/>
              </a:ext>
            </a:extLst>
          </p:cNvPr>
          <p:cNvSpPr txBox="1"/>
          <p:nvPr/>
        </p:nvSpPr>
        <p:spPr>
          <a:xfrm>
            <a:off x="2008625" y="2839785"/>
            <a:ext cx="6768752" cy="3820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2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4767-F95D-74F6-330C-54045F0F5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57167-5EF7-ADAE-962B-62DC2F28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계획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10AB3-579C-D593-5CB1-5F68ACC7A2EE}"/>
              </a:ext>
            </a:extLst>
          </p:cNvPr>
          <p:cNvSpPr txBox="1"/>
          <p:nvPr/>
        </p:nvSpPr>
        <p:spPr>
          <a:xfrm>
            <a:off x="750386" y="1340768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각각의 </a:t>
            </a:r>
            <a:r>
              <a:rPr lang="en-US" altLang="ko-KR" dirty="0">
                <a:latin typeface="+mn-ea"/>
                <a:ea typeface="+mn-ea"/>
              </a:rPr>
              <a:t>Service </a:t>
            </a:r>
            <a:r>
              <a:rPr lang="ko-KR" altLang="en-US" dirty="0">
                <a:latin typeface="+mn-ea"/>
                <a:ea typeface="+mn-ea"/>
              </a:rPr>
              <a:t>코드 작성</a:t>
            </a: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Config, Gateway</a:t>
            </a:r>
            <a:r>
              <a:rPr lang="ko-KR" altLang="en-US" dirty="0">
                <a:latin typeface="+mn-ea"/>
                <a:ea typeface="+mn-ea"/>
              </a:rPr>
              <a:t>의 이해와 코드 작성 및 깃 과 연계</a:t>
            </a: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Service </a:t>
            </a:r>
            <a:r>
              <a:rPr lang="ko-KR" altLang="en-US" dirty="0">
                <a:latin typeface="+mn-ea"/>
                <a:ea typeface="+mn-ea"/>
              </a:rPr>
              <a:t>생성 후 </a:t>
            </a:r>
            <a:r>
              <a:rPr lang="en-US" altLang="ko-KR" dirty="0">
                <a:latin typeface="+mn-ea"/>
                <a:ea typeface="+mn-ea"/>
              </a:rPr>
              <a:t>Docker</a:t>
            </a:r>
            <a:r>
              <a:rPr lang="ko-KR" altLang="en-US" dirty="0">
                <a:latin typeface="+mn-ea"/>
                <a:ea typeface="+mn-ea"/>
              </a:rPr>
              <a:t>로 컨테이너화 그리고 </a:t>
            </a:r>
            <a:r>
              <a:rPr lang="ko-KR" altLang="en-US" dirty="0" err="1">
                <a:latin typeface="+mn-ea"/>
                <a:ea typeface="+mn-ea"/>
              </a:rPr>
              <a:t>쿠버네티스로</a:t>
            </a:r>
            <a:r>
              <a:rPr lang="ko-KR" altLang="en-US" dirty="0">
                <a:latin typeface="+mn-ea"/>
                <a:ea typeface="+mn-ea"/>
              </a:rPr>
              <a:t> 사용</a:t>
            </a: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오류 및 개선사항 적용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72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CDC-20D2-563F-2B2A-B6BE5B4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0CC9-B749-2242-7365-0E95379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13752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1. Cloud</a:t>
            </a:r>
            <a:r>
              <a:rPr lang="ko-KR" altLang="en-US" dirty="0"/>
              <a:t>와 </a:t>
            </a:r>
            <a:r>
              <a:rPr lang="en-US" altLang="ko-KR" dirty="0"/>
              <a:t>Spring</a:t>
            </a:r>
            <a:r>
              <a:rPr lang="ko-KR" altLang="en-US" dirty="0"/>
              <a:t> 내용 정리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 </a:t>
            </a:r>
            <a:r>
              <a:rPr lang="ko-KR" altLang="en-US" dirty="0"/>
              <a:t>시나리오와 프로그램의 설계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프로그램의 구조</a:t>
            </a:r>
            <a:r>
              <a:rPr lang="en-US" altLang="ko-KR" dirty="0"/>
              <a:t> </a:t>
            </a:r>
            <a:r>
              <a:rPr lang="ko-KR" altLang="en-US" dirty="0"/>
              <a:t>그리고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4. </a:t>
            </a:r>
            <a:r>
              <a:rPr lang="ko-KR" altLang="en-US" dirty="0"/>
              <a:t>앞으로의 계획 </a:t>
            </a:r>
          </a:p>
        </p:txBody>
      </p:sp>
    </p:spTree>
    <p:extLst>
      <p:ext uri="{BB962C8B-B14F-4D97-AF65-F5344CB8AC3E}">
        <p14:creationId xmlns:p14="http://schemas.microsoft.com/office/powerpoint/2010/main" val="31830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25F6D-81CD-DFC4-2F81-82260319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EC48-FD9D-5E2C-933C-7CE4192A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</a:t>
            </a:r>
            <a:r>
              <a:rPr lang="ko-KR" altLang="en-US" dirty="0"/>
              <a:t>의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7083A-7301-B62F-83C0-B074679C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052513"/>
            <a:ext cx="8604449" cy="527208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클라우드 기반 서비스와 환경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원격지</a:t>
            </a:r>
            <a:r>
              <a:rPr lang="en-US" altLang="ko-KR" sz="2400" dirty="0"/>
              <a:t>, </a:t>
            </a:r>
            <a:r>
              <a:rPr lang="ko-KR" altLang="en-US" sz="2400" dirty="0"/>
              <a:t>제공자로부터 컴퓨팅 서비스 자원을 </a:t>
            </a:r>
            <a:r>
              <a:rPr lang="ko-KR" altLang="en-US" sz="2400" dirty="0" err="1">
                <a:solidFill>
                  <a:srgbClr val="0000FF"/>
                </a:solidFill>
              </a:rPr>
              <a:t>프로비저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ko-KR" altLang="en-US" sz="2400" dirty="0" err="1">
                <a:solidFill>
                  <a:srgbClr val="0000FF"/>
                </a:solidFill>
              </a:rPr>
              <a:t>닝</a:t>
            </a:r>
            <a:r>
              <a:rPr lang="ko-KR" altLang="en-US" sz="2400" dirty="0"/>
              <a:t> 하고 사용자가 </a:t>
            </a:r>
            <a:r>
              <a:rPr lang="ko-KR" altLang="en-US" sz="2400" dirty="0">
                <a:solidFill>
                  <a:srgbClr val="0000FF"/>
                </a:solidFill>
              </a:rPr>
              <a:t>비용</a:t>
            </a:r>
            <a:r>
              <a:rPr lang="ko-KR" altLang="en-US" sz="2400" dirty="0"/>
              <a:t>을 지불해 </a:t>
            </a:r>
            <a:r>
              <a:rPr lang="ko-KR" altLang="en-US" sz="2400" dirty="0" err="1">
                <a:solidFill>
                  <a:srgbClr val="0000FF"/>
                </a:solidFill>
              </a:rPr>
              <a:t>온디맨드</a:t>
            </a:r>
            <a:r>
              <a:rPr lang="ko-KR" altLang="en-US" sz="2400" dirty="0"/>
              <a:t> 형식으로 탄력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적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온디맨드</a:t>
            </a:r>
            <a:r>
              <a:rPr lang="ko-KR" altLang="en-US" sz="2400" dirty="0"/>
              <a:t> 식 사용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유비쿼터스</a:t>
            </a:r>
            <a:r>
              <a:rPr lang="ko-KR" altLang="en-US" sz="2400" dirty="0"/>
              <a:t> 접근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멀티테넌시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탄력성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복원력 </a:t>
            </a:r>
            <a:endParaRPr lang="en-US" altLang="ko-KR" sz="2400" dirty="0"/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69D8718-EEA4-28F3-C271-A4D38F77A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/>
          <a:stretch/>
        </p:blipFill>
        <p:spPr>
          <a:xfrm>
            <a:off x="3131840" y="2852936"/>
            <a:ext cx="594877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19AD9-A770-DF42-586F-6252D222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2416F-5568-B13E-67D8-59E692F7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58820"/>
            <a:ext cx="8136830" cy="707886"/>
          </a:xfrm>
        </p:spPr>
        <p:txBody>
          <a:bodyPr/>
          <a:lstStyle/>
          <a:p>
            <a:r>
              <a:rPr lang="en-US" altLang="ko-KR" sz="3600" dirty="0"/>
              <a:t>Cloud</a:t>
            </a:r>
            <a:r>
              <a:rPr lang="ko-KR" altLang="en-US" sz="3600" dirty="0"/>
              <a:t>의 </a:t>
            </a:r>
            <a:r>
              <a:rPr lang="en-US" altLang="ko-KR" sz="3600" dirty="0"/>
              <a:t>Service, Deployment Model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E8D5E-D870-EE93-19DD-D2BBDA06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08720"/>
            <a:ext cx="8604449" cy="61926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클라우드의 </a:t>
            </a:r>
            <a:r>
              <a:rPr lang="en-US" altLang="ko-KR" dirty="0"/>
              <a:t>Service Model</a:t>
            </a:r>
          </a:p>
          <a:p>
            <a:pPr marL="0" indent="0">
              <a:buNone/>
            </a:pPr>
            <a:r>
              <a:rPr lang="en-US" altLang="ko-KR" sz="2200" dirty="0"/>
              <a:t>=</a:t>
            </a:r>
            <a:r>
              <a:rPr lang="en-US" altLang="ko-KR" sz="2400" dirty="0"/>
              <a:t>&gt; </a:t>
            </a:r>
            <a:r>
              <a:rPr lang="ko-KR" altLang="en-US" sz="2400" dirty="0"/>
              <a:t>원격지</a:t>
            </a:r>
            <a:r>
              <a:rPr lang="en-US" altLang="ko-KR" sz="2400" dirty="0"/>
              <a:t>, </a:t>
            </a:r>
            <a:r>
              <a:rPr lang="ko-KR" altLang="en-US" sz="2400" dirty="0"/>
              <a:t>제공자가 제공하는 </a:t>
            </a:r>
            <a:r>
              <a:rPr lang="en-US" altLang="ko-KR" sz="2400" dirty="0"/>
              <a:t>Model </a:t>
            </a:r>
            <a:r>
              <a:rPr lang="ko-KR" altLang="en-US" sz="2400" dirty="0"/>
              <a:t>종류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IaaS (Infra as a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PaaS (Platform as a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SaaS (Software as a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CaaS</a:t>
            </a:r>
            <a:r>
              <a:rPr lang="en-US" altLang="ko-KR" sz="2400" dirty="0"/>
              <a:t> (Containers as a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FaaS</a:t>
            </a:r>
            <a:r>
              <a:rPr lang="ko-KR" altLang="en-US" sz="2400" dirty="0"/>
              <a:t> </a:t>
            </a:r>
            <a:r>
              <a:rPr lang="en-US" altLang="ko-KR" sz="2400" dirty="0"/>
              <a:t>(Function as a Service)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클라우드의 </a:t>
            </a:r>
            <a:r>
              <a:rPr lang="en-US" altLang="ko-KR" dirty="0"/>
              <a:t>Deployment Model</a:t>
            </a:r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클라우드의 서비스를 배포하는 </a:t>
            </a:r>
            <a:r>
              <a:rPr lang="en-US" altLang="ko-KR" sz="2400" dirty="0"/>
              <a:t>Model</a:t>
            </a:r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Private</a:t>
            </a:r>
            <a:r>
              <a:rPr lang="ko-KR" altLang="en-US" sz="2400" dirty="0"/>
              <a:t> </a:t>
            </a:r>
            <a:r>
              <a:rPr lang="en-US" altLang="ko-KR" sz="2400" dirty="0"/>
              <a:t>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Public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Hybrid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328066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C7399-CE06-2F74-1BF0-A8E69C69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3BC3848-28B2-35EA-830D-37F13C30B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t="3502" r="3174" b="4343"/>
          <a:stretch/>
        </p:blipFill>
        <p:spPr>
          <a:xfrm>
            <a:off x="4572000" y="2631989"/>
            <a:ext cx="4572000" cy="28852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465E68-9839-5976-40BD-DB271A25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58820"/>
            <a:ext cx="8136830" cy="707886"/>
          </a:xfrm>
        </p:spPr>
        <p:txBody>
          <a:bodyPr/>
          <a:lstStyle/>
          <a:p>
            <a:r>
              <a:rPr lang="en-US" altLang="ko-KR" sz="3600" dirty="0"/>
              <a:t>Cloud</a:t>
            </a:r>
            <a:r>
              <a:rPr lang="ko-KR" altLang="en-US" sz="3600" dirty="0"/>
              <a:t>의 </a:t>
            </a:r>
            <a:r>
              <a:rPr lang="en-US" altLang="ko-KR" sz="3600" dirty="0"/>
              <a:t>Native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94062-A375-C6A5-0C6C-EDBDD44A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568951" cy="5472831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클라우드 네이티브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애플리케이션을 클라우드 환경에 최적화된 방식으로 설계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운영하는 방식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컨테이너 </a:t>
            </a:r>
            <a:r>
              <a:rPr lang="en-US" altLang="ko-KR" sz="2400" dirty="0"/>
              <a:t>(Container)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마이크로서비스</a:t>
            </a:r>
            <a:r>
              <a:rPr lang="ko-KR" altLang="en-US" sz="2400" dirty="0"/>
              <a:t> 아키텍처 </a:t>
            </a:r>
            <a:r>
              <a:rPr lang="en-US" altLang="ko-KR" sz="2400" dirty="0"/>
              <a:t>(MSA)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DevOps 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클라우드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오케스트레이션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Ocastration</a:t>
            </a:r>
            <a:r>
              <a:rPr lang="en-US" altLang="ko-KR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확장성</a:t>
            </a:r>
            <a:r>
              <a:rPr lang="en-US" altLang="ko-KR" sz="2400" dirty="0"/>
              <a:t>, </a:t>
            </a:r>
            <a:r>
              <a:rPr lang="ko-KR" altLang="en-US" sz="2400" dirty="0"/>
              <a:t>가상화</a:t>
            </a:r>
            <a:r>
              <a:rPr lang="en-US" altLang="ko-KR" sz="2400" dirty="0"/>
              <a:t>, </a:t>
            </a:r>
            <a:r>
              <a:rPr lang="ko-KR" altLang="en-US" sz="2400" dirty="0"/>
              <a:t>복원력</a:t>
            </a:r>
            <a:r>
              <a:rPr lang="en-US" altLang="ko-KR" sz="2400" dirty="0"/>
              <a:t>, </a:t>
            </a:r>
            <a:r>
              <a:rPr lang="ko-KR" altLang="en-US" sz="2400" dirty="0"/>
              <a:t>느슨한 결합</a:t>
            </a:r>
            <a:r>
              <a:rPr lang="en-US" altLang="ko-KR" sz="2400" dirty="0"/>
              <a:t>, </a:t>
            </a:r>
            <a:r>
              <a:rPr lang="ko-KR" altLang="en-US" sz="2400" dirty="0"/>
              <a:t>서버리스</a:t>
            </a:r>
            <a:r>
              <a:rPr lang="en-US" altLang="ko-KR" sz="2400" dirty="0"/>
              <a:t>, </a:t>
            </a:r>
            <a:r>
              <a:rPr lang="ko-KR" altLang="en-US" sz="2400" dirty="0"/>
              <a:t>모니터링</a:t>
            </a:r>
            <a:r>
              <a:rPr lang="en-US" altLang="ko-KR" sz="2400" dirty="0"/>
              <a:t>, </a:t>
            </a:r>
            <a:r>
              <a:rPr lang="ko-KR" altLang="en-US" sz="2400" dirty="0"/>
              <a:t>자동화</a:t>
            </a:r>
            <a:r>
              <a:rPr lang="en-US" altLang="ko-KR" sz="2400" dirty="0"/>
              <a:t>, </a:t>
            </a:r>
            <a:r>
              <a:rPr lang="ko-KR" altLang="en-US" sz="2400" dirty="0"/>
              <a:t>지속적 전달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1816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5AE56-6856-0D35-044A-143595F7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F5679-791E-B393-1445-2EEF6CF5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58820"/>
            <a:ext cx="8136830" cy="707886"/>
          </a:xfrm>
        </p:spPr>
        <p:txBody>
          <a:bodyPr/>
          <a:lstStyle/>
          <a:p>
            <a:r>
              <a:rPr lang="en-US" altLang="ko-KR" sz="3600" dirty="0"/>
              <a:t>Spring framework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5059C-E224-EA29-3BA2-5277E1F9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08721"/>
            <a:ext cx="8604449" cy="579046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 프로그램의 생성 시 </a:t>
            </a:r>
            <a:r>
              <a:rPr lang="en-US" altLang="ko-KR" dirty="0"/>
              <a:t>Spring framework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제공하는 다양한 기능과 기술을 사용해 애플리케이션의 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축이 가능함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Spring </a:t>
            </a:r>
            <a:r>
              <a:rPr lang="en-US" altLang="ko-KR" sz="2400" dirty="0">
                <a:solidFill>
                  <a:srgbClr val="0000FF"/>
                </a:solidFill>
              </a:rPr>
              <a:t>Security</a:t>
            </a:r>
            <a:r>
              <a:rPr lang="en-US" altLang="ko-KR" sz="2400" dirty="0"/>
              <a:t>(JWT,</a:t>
            </a:r>
            <a:r>
              <a:rPr lang="ko-KR" altLang="en-US" sz="2400" dirty="0"/>
              <a:t> </a:t>
            </a:r>
            <a:r>
              <a:rPr lang="en-US" altLang="ko-KR" sz="2400" dirty="0"/>
              <a:t>OAuth2), </a:t>
            </a:r>
            <a:r>
              <a:rPr lang="en-US" altLang="ko-KR" sz="2400" dirty="0">
                <a:solidFill>
                  <a:srgbClr val="0000FF"/>
                </a:solidFill>
              </a:rPr>
              <a:t>Spring Cloud</a:t>
            </a:r>
            <a:r>
              <a:rPr lang="en-US" altLang="ko-KR" sz="2400" dirty="0"/>
              <a:t>, Spring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Data</a:t>
            </a:r>
            <a:r>
              <a:rPr lang="en-US" altLang="ko-KR" sz="2400" dirty="0"/>
              <a:t>(JPA) / JDBC </a:t>
            </a:r>
            <a:r>
              <a:rPr lang="ko-KR" altLang="en-US" sz="2400" dirty="0"/>
              <a:t>등의 기능 사용가능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Junit</a:t>
            </a:r>
            <a:r>
              <a:rPr lang="ko-KR" altLang="en-US" sz="2400" dirty="0"/>
              <a:t>을 통한 테스트 기능 가능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의존성 관리의 손쉬움</a:t>
            </a:r>
            <a:r>
              <a:rPr lang="en-US" altLang="ko-KR" sz="2400" dirty="0"/>
              <a:t>, Tomcat</a:t>
            </a:r>
            <a:r>
              <a:rPr lang="ko-KR" altLang="en-US" sz="2400" dirty="0"/>
              <a:t>같은 내장서버</a:t>
            </a:r>
            <a:endParaRPr lang="en-US" altLang="ko-KR" sz="2400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530B53-6CB9-CDC6-DED4-0DB7503C6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1250" r="11942" b="18367"/>
          <a:stretch/>
        </p:blipFill>
        <p:spPr>
          <a:xfrm>
            <a:off x="5292080" y="3501008"/>
            <a:ext cx="37466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3E51-9736-0AEF-9138-6C642D9F4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18-EFB6-CC75-2C21-8497E3B3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Cloud </a:t>
            </a:r>
            <a:r>
              <a:rPr lang="ko-KR" altLang="en-US" dirty="0"/>
              <a:t>간략 소개</a:t>
            </a:r>
          </a:p>
        </p:txBody>
      </p:sp>
      <p:pic>
        <p:nvPicPr>
          <p:cNvPr id="4" name="그림 3" descr="텍스트, 도표, 평면도이(가) 표시된 사진&#10;&#10;자동 생성된 설명">
            <a:extLst>
              <a:ext uri="{FF2B5EF4-FFF2-40B4-BE49-F238E27FC236}">
                <a16:creationId xmlns:a16="http://schemas.microsoft.com/office/drawing/2014/main" id="{A9592A9C-D8BC-1D81-F29B-5D9A8A7B8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/>
          <a:stretch/>
        </p:blipFill>
        <p:spPr>
          <a:xfrm>
            <a:off x="1115616" y="980728"/>
            <a:ext cx="7272808" cy="58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649A8-6436-EC52-F878-7CFB4EF8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 of a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388D8-0511-9C58-B616-5D279F4C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9"/>
            <a:ext cx="8676456" cy="5877272"/>
          </a:xfrm>
        </p:spPr>
        <p:txBody>
          <a:bodyPr>
            <a:normAutofit lnSpcReduction="10000"/>
          </a:bodyPr>
          <a:lstStyle/>
          <a:p>
            <a:r>
              <a:rPr lang="en-US" altLang="ko-KR" sz="2700" dirty="0"/>
              <a:t>“</a:t>
            </a:r>
            <a:r>
              <a:rPr lang="ko-KR" altLang="en-US" sz="2700" dirty="0">
                <a:highlight>
                  <a:srgbClr val="FFFF00"/>
                </a:highlight>
              </a:rPr>
              <a:t>책의 모든 것</a:t>
            </a:r>
            <a:r>
              <a:rPr lang="en-US" altLang="ko-KR" sz="2700" dirty="0">
                <a:highlight>
                  <a:srgbClr val="FFFF00"/>
                </a:highlight>
              </a:rPr>
              <a:t>” </a:t>
            </a:r>
            <a:r>
              <a:rPr lang="en-US" altLang="ko-KR" sz="2700" dirty="0" err="1">
                <a:highlight>
                  <a:srgbClr val="FFFF00"/>
                </a:highlight>
              </a:rPr>
              <a:t>EveryBook</a:t>
            </a:r>
            <a:r>
              <a:rPr lang="en-US" altLang="ko-KR" sz="2700" dirty="0">
                <a:highlight>
                  <a:srgbClr val="FFFF00"/>
                </a:highlight>
              </a:rPr>
              <a:t> </a:t>
            </a:r>
            <a:r>
              <a:rPr lang="ko-KR" altLang="en-US" sz="2700" dirty="0">
                <a:highlight>
                  <a:srgbClr val="FFFF00"/>
                </a:highlight>
              </a:rPr>
              <a:t>도서관 및 서점 통합 프로그램</a:t>
            </a:r>
            <a:endParaRPr lang="en-US" altLang="ko-KR" sz="2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700" dirty="0">
                <a:highlight>
                  <a:srgbClr val="FFFF00"/>
                </a:highlight>
              </a:rPr>
              <a:t>     </a:t>
            </a:r>
            <a:endParaRPr lang="en-US" altLang="ko-KR" sz="2700" dirty="0"/>
          </a:p>
          <a:p>
            <a:r>
              <a:rPr lang="en-US" altLang="ko-KR" sz="2700" dirty="0"/>
              <a:t> </a:t>
            </a:r>
            <a:r>
              <a:rPr lang="ko-KR" altLang="en-US" sz="2700" dirty="0">
                <a:solidFill>
                  <a:srgbClr val="0000FF"/>
                </a:solidFill>
              </a:rPr>
              <a:t>사용자</a:t>
            </a:r>
            <a:r>
              <a:rPr lang="ko-KR" altLang="en-US" sz="2700" dirty="0"/>
              <a:t>는 책을 </a:t>
            </a:r>
            <a:r>
              <a:rPr lang="ko-KR" altLang="en-US" sz="2700" dirty="0">
                <a:solidFill>
                  <a:srgbClr val="FF0000"/>
                </a:solidFill>
              </a:rPr>
              <a:t>대여</a:t>
            </a:r>
            <a:r>
              <a:rPr lang="en-US" altLang="ko-KR" sz="2700" dirty="0"/>
              <a:t>, </a:t>
            </a:r>
            <a:r>
              <a:rPr lang="ko-KR" altLang="en-US" sz="2700" dirty="0">
                <a:solidFill>
                  <a:srgbClr val="FF0000"/>
                </a:solidFill>
              </a:rPr>
              <a:t>구매</a:t>
            </a:r>
            <a:r>
              <a:rPr lang="ko-KR" altLang="en-US" sz="2700" dirty="0"/>
              <a:t>가 가능</a:t>
            </a:r>
            <a:r>
              <a:rPr lang="en-US" altLang="ko-KR" sz="2700" dirty="0"/>
              <a:t>. </a:t>
            </a:r>
            <a:r>
              <a:rPr lang="ko-KR" altLang="en-US" sz="2700" dirty="0">
                <a:solidFill>
                  <a:srgbClr val="0000FF"/>
                </a:solidFill>
              </a:rPr>
              <a:t>관리자</a:t>
            </a:r>
            <a:r>
              <a:rPr lang="en-US" altLang="ko-KR" sz="2700" dirty="0">
                <a:solidFill>
                  <a:srgbClr val="0000FF"/>
                </a:solidFill>
              </a:rPr>
              <a:t>/</a:t>
            </a:r>
            <a:r>
              <a:rPr lang="ko-KR" altLang="en-US" sz="2700" dirty="0">
                <a:solidFill>
                  <a:srgbClr val="0000FF"/>
                </a:solidFill>
              </a:rPr>
              <a:t>직원</a:t>
            </a:r>
            <a:r>
              <a:rPr lang="ko-KR" altLang="en-US" sz="2700" dirty="0"/>
              <a:t>은 책의 관리 </a:t>
            </a:r>
            <a:endParaRPr lang="en-US" altLang="ko-KR" sz="2700" dirty="0"/>
          </a:p>
          <a:p>
            <a:endParaRPr lang="en-US" altLang="ko-KR" sz="2700" dirty="0"/>
          </a:p>
          <a:p>
            <a:r>
              <a:rPr lang="en-US" altLang="ko-KR" sz="2700" dirty="0"/>
              <a:t> </a:t>
            </a:r>
            <a:r>
              <a:rPr lang="ko-KR" altLang="en-US" sz="2700" dirty="0"/>
              <a:t>프로그램에 </a:t>
            </a:r>
            <a:r>
              <a:rPr lang="ko-KR" altLang="en-US" sz="2700" dirty="0">
                <a:solidFill>
                  <a:srgbClr val="0000FF"/>
                </a:solidFill>
              </a:rPr>
              <a:t>클라우드 네이티브</a:t>
            </a:r>
            <a:r>
              <a:rPr lang="ko-KR" altLang="en-US" sz="2700" dirty="0"/>
              <a:t> 기술 적용의 이유</a:t>
            </a:r>
            <a:endParaRPr lang="en-US" altLang="ko-KR" sz="2700" dirty="0"/>
          </a:p>
          <a:p>
            <a:pPr marL="0" indent="0">
              <a:buNone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도서관과 서점의 역할을 통합했기에 사용자의 </a:t>
            </a:r>
            <a:r>
              <a:rPr lang="ko-KR" altLang="en-US" sz="2400" dirty="0">
                <a:solidFill>
                  <a:srgbClr val="FF0000"/>
                </a:solidFill>
              </a:rPr>
              <a:t>수요</a:t>
            </a:r>
            <a:r>
              <a:rPr lang="ko-KR" altLang="en-US" sz="2400" dirty="0"/>
              <a:t>가 증가해 </a:t>
            </a:r>
            <a:r>
              <a:rPr lang="ko-KR" altLang="en-US" sz="2400" dirty="0">
                <a:solidFill>
                  <a:srgbClr val="FF0000"/>
                </a:solidFill>
              </a:rPr>
              <a:t>트래픽의 변동</a:t>
            </a:r>
            <a:r>
              <a:rPr lang="ko-KR" altLang="en-US" sz="2400" dirty="0"/>
              <a:t>이 심함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기간에 따른 </a:t>
            </a:r>
            <a:r>
              <a:rPr lang="ko-KR" altLang="en-US" sz="2400" dirty="0">
                <a:solidFill>
                  <a:srgbClr val="FF0000"/>
                </a:solidFill>
              </a:rPr>
              <a:t>트래픽의 변동</a:t>
            </a:r>
            <a:r>
              <a:rPr lang="ko-KR" altLang="en-US" sz="2400" dirty="0"/>
              <a:t>이 심해 업데이트와 관리 및 유지보수 가 필요함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다양한 </a:t>
            </a:r>
            <a:r>
              <a:rPr lang="ko-KR" altLang="en-US" sz="2400" dirty="0" err="1"/>
              <a:t>서비스을</a:t>
            </a:r>
            <a:r>
              <a:rPr lang="ko-KR" altLang="en-US" sz="2400" dirty="0"/>
              <a:t> 요구하기에 애플리케이션의 </a:t>
            </a:r>
            <a:r>
              <a:rPr lang="ko-KR" altLang="en-US" sz="2400" dirty="0">
                <a:solidFill>
                  <a:srgbClr val="FF0000"/>
                </a:solidFill>
              </a:rPr>
              <a:t>장애를 예방</a:t>
            </a:r>
            <a:r>
              <a:rPr lang="ko-KR" altLang="en-US" sz="2400" dirty="0"/>
              <a:t>과 </a:t>
            </a:r>
            <a:r>
              <a:rPr lang="ko-KR" altLang="en-US" sz="2400" dirty="0">
                <a:solidFill>
                  <a:srgbClr val="FF0000"/>
                </a:solidFill>
              </a:rPr>
              <a:t>신뢰성 제공</a:t>
            </a:r>
            <a:r>
              <a:rPr lang="ko-KR" altLang="en-US" sz="2400" dirty="0"/>
              <a:t>을 위해</a:t>
            </a:r>
          </a:p>
        </p:txBody>
      </p:sp>
    </p:spTree>
    <p:extLst>
      <p:ext uri="{BB962C8B-B14F-4D97-AF65-F5344CB8AC3E}">
        <p14:creationId xmlns:p14="http://schemas.microsoft.com/office/powerpoint/2010/main" val="320089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4C90E-913C-71FD-FBB9-A8774077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C5D8-C733-7ABA-3198-12E13216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5DCE8-AB72-F806-1EBE-F4630482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0729"/>
            <a:ext cx="8460432" cy="5877272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서버 프레임워크와 </a:t>
            </a:r>
            <a:r>
              <a:rPr lang="en-US" altLang="ko-KR" sz="2400" dirty="0"/>
              <a:t>MSA: </a:t>
            </a:r>
            <a:r>
              <a:rPr lang="en-US" altLang="ko-KR" sz="2400" dirty="0">
                <a:solidFill>
                  <a:srgbClr val="0000FF"/>
                </a:solidFill>
              </a:rPr>
              <a:t>Spring Boot </a:t>
            </a:r>
            <a:r>
              <a:rPr lang="ko-KR" altLang="en-US" sz="2400" dirty="0"/>
              <a:t>와 </a:t>
            </a:r>
            <a:r>
              <a:rPr lang="en-US" altLang="ko-KR" sz="2400" dirty="0">
                <a:solidFill>
                  <a:srgbClr val="0000FF"/>
                </a:solidFill>
              </a:rPr>
              <a:t>Spring Cloud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클라우드 네이티브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Docker</a:t>
            </a:r>
            <a:r>
              <a:rPr lang="ko-KR" altLang="en-US" sz="2400" dirty="0"/>
              <a:t>와 </a:t>
            </a:r>
            <a:r>
              <a:rPr lang="en-US" altLang="ko-KR" sz="2400" dirty="0">
                <a:solidFill>
                  <a:srgbClr val="0000FF"/>
                </a:solidFill>
              </a:rPr>
              <a:t>Kubernetes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비동기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메세지큐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RabbitMQ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PostgreSQL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0000FF"/>
                </a:solidFill>
              </a:rPr>
              <a:t> Redis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pic>
        <p:nvPicPr>
          <p:cNvPr id="7" name="그림 6" descr="로고, 폰트, 그래픽, 상징이(가) 표시된 사진&#10;&#10;자동 생성된 설명">
            <a:extLst>
              <a:ext uri="{FF2B5EF4-FFF2-40B4-BE49-F238E27FC236}">
                <a16:creationId xmlns:a16="http://schemas.microsoft.com/office/drawing/2014/main" id="{7CA22215-F434-5F8E-835A-62519112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125408"/>
            <a:ext cx="1722909" cy="586237"/>
          </a:xfrm>
          <a:prstGeom prst="rect">
            <a:avLst/>
          </a:prstGeom>
        </p:spPr>
      </p:pic>
      <p:pic>
        <p:nvPicPr>
          <p:cNvPr id="9" name="그림 8" descr="폰트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8C28E57A-C16F-77B4-334E-97A3BE2431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t="23627" r="7692" b="21672"/>
          <a:stretch/>
        </p:blipFill>
        <p:spPr>
          <a:xfrm>
            <a:off x="2046436" y="5877270"/>
            <a:ext cx="2381547" cy="889111"/>
          </a:xfrm>
          <a:prstGeom prst="rect">
            <a:avLst/>
          </a:prstGeom>
        </p:spPr>
      </p:pic>
      <p:pic>
        <p:nvPicPr>
          <p:cNvPr id="11" name="그림 10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A149458-CB36-BDF1-59F0-29275F7773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08" y="4437112"/>
            <a:ext cx="1884673" cy="839189"/>
          </a:xfrm>
          <a:prstGeom prst="rect">
            <a:avLst/>
          </a:prstGeom>
        </p:spPr>
      </p:pic>
      <p:pic>
        <p:nvPicPr>
          <p:cNvPr id="13" name="그림 12" descr="그래픽, 그래픽 디자인, 클립아트, 폰트이(가) 표시된 사진&#10;&#10;자동 생성된 설명">
            <a:extLst>
              <a:ext uri="{FF2B5EF4-FFF2-40B4-BE49-F238E27FC236}">
                <a16:creationId xmlns:a16="http://schemas.microsoft.com/office/drawing/2014/main" id="{495BBF06-6C08-F3D7-3357-34C12A0B3F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10556" r="16812" b="10523"/>
          <a:stretch/>
        </p:blipFill>
        <p:spPr>
          <a:xfrm>
            <a:off x="7668344" y="1925861"/>
            <a:ext cx="1008112" cy="1080120"/>
          </a:xfrm>
          <a:prstGeom prst="rect">
            <a:avLst/>
          </a:prstGeom>
        </p:spPr>
      </p:pic>
      <p:pic>
        <p:nvPicPr>
          <p:cNvPr id="15" name="그림 14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DFD47DA-48AF-CDEF-6A04-3F8A1F49A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" b="9737"/>
          <a:stretch/>
        </p:blipFill>
        <p:spPr>
          <a:xfrm>
            <a:off x="4589110" y="1925861"/>
            <a:ext cx="1728192" cy="779641"/>
          </a:xfrm>
          <a:prstGeom prst="rect">
            <a:avLst/>
          </a:prstGeom>
        </p:spPr>
      </p:pic>
      <p:pic>
        <p:nvPicPr>
          <p:cNvPr id="17" name="그림 16" descr="물고기, 지느러미, 클립아트, 해양 포유류이(가) 표시된 사진&#10;&#10;자동 생성된 설명">
            <a:extLst>
              <a:ext uri="{FF2B5EF4-FFF2-40B4-BE49-F238E27FC236}">
                <a16:creationId xmlns:a16="http://schemas.microsoft.com/office/drawing/2014/main" id="{1756C35D-B88A-856F-D4B8-8D1C332A4B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56" y="3208877"/>
            <a:ext cx="973254" cy="847039"/>
          </a:xfrm>
          <a:prstGeom prst="rect">
            <a:avLst/>
          </a:prstGeom>
        </p:spPr>
      </p:pic>
      <p:pic>
        <p:nvPicPr>
          <p:cNvPr id="19" name="그림 18" descr="로고, 상징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14B1ABE3-89AF-E8ED-A7FA-4C362DFDA6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6" t="5035" r="23457" b="6530"/>
          <a:stretch/>
        </p:blipFill>
        <p:spPr>
          <a:xfrm>
            <a:off x="6228184" y="3208877"/>
            <a:ext cx="1152128" cy="9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334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15751</TotalTime>
  <Words>1994</Words>
  <Application>Microsoft Office PowerPoint</Application>
  <PresentationFormat>화면 슬라이드 쇼(4:3)</PresentationFormat>
  <Paragraphs>318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Cloud Native with Spring</vt:lpstr>
      <vt:lpstr>목차</vt:lpstr>
      <vt:lpstr>Cloud의 정리</vt:lpstr>
      <vt:lpstr>Cloud의 Service, Deployment Model</vt:lpstr>
      <vt:lpstr>Cloud의 Native</vt:lpstr>
      <vt:lpstr>Spring framework</vt:lpstr>
      <vt:lpstr>Spring Cloud 간략 소개</vt:lpstr>
      <vt:lpstr>Scenario of a Program</vt:lpstr>
      <vt:lpstr>사용하는 기술 스택</vt:lpstr>
      <vt:lpstr>Application의 구조</vt:lpstr>
      <vt:lpstr>Application의 구조</vt:lpstr>
      <vt:lpstr>Application의 주의 사항</vt:lpstr>
      <vt:lpstr>Application의 개발</vt:lpstr>
      <vt:lpstr>Application의 개발</vt:lpstr>
      <vt:lpstr>Application의 개발</vt:lpstr>
      <vt:lpstr>Application의 개발</vt:lpstr>
      <vt:lpstr>PowerPoint 프레젠테이션</vt:lpstr>
      <vt:lpstr>앞으로의 계획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689</cp:revision>
  <cp:lastPrinted>2016-11-01T07:29:09Z</cp:lastPrinted>
  <dcterms:created xsi:type="dcterms:W3CDTF">2013-09-09T21:16:08Z</dcterms:created>
  <dcterms:modified xsi:type="dcterms:W3CDTF">2024-11-26T07:56:05Z</dcterms:modified>
</cp:coreProperties>
</file>