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3"/>
  </p:notesMasterIdLst>
  <p:sldIdLst>
    <p:sldId id="258" r:id="rId2"/>
    <p:sldId id="259" r:id="rId3"/>
    <p:sldId id="262" r:id="rId4"/>
    <p:sldId id="260" r:id="rId5"/>
    <p:sldId id="261" r:id="rId6"/>
    <p:sldId id="263" r:id="rId7"/>
    <p:sldId id="265" r:id="rId8"/>
    <p:sldId id="264" r:id="rId9"/>
    <p:sldId id="266" r:id="rId10"/>
    <p:sldId id="267" r:id="rId11"/>
    <p:sldId id="257" r:id="rId1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00"/>
    <a:srgbClr val="B9B9B9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83657" autoAdjust="0"/>
  </p:normalViewPr>
  <p:slideViewPr>
    <p:cSldViewPr>
      <p:cViewPr varScale="1">
        <p:scale>
          <a:sx n="102" d="100"/>
          <a:sy n="102" d="100"/>
        </p:scale>
        <p:origin x="211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2:17:53.5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24575,'4'0'0,"0"1"0,0-1 0,-1 1 0,1-1 0,0 1 0,-1 0 0,1 1 0,-1-1 0,1 0 0,-1 1 0,0 0 0,0 0 0,6 4 0,0 2 0,-1 0 0,0 1 0,8 10 0,18 19 0,26 27 0,-22-35 0,-17-16 0,1 5 0,-1 0 0,31 36 0,22 38-1365,-66-83-5461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2:17:59.9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24575,'4'0'0,"0"1"0,0-1 0,-1 1 0,1-1 0,0 1 0,-1 0 0,1 1 0,-1-1 0,1 0 0,-1 1 0,0 0 0,0 0 0,6 4 0,0 2 0,-1 0 0,0 1 0,8 10 0,18 19 0,26 27 0,-22-35 0,-17-16 0,1 5 0,-1 0 0,31 36 0,22 38-1365,-66-83-5461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4:58:05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24575,'4'0'0,"0"1"0,0-1 0,-1 1 0,1-1 0,0 1 0,-1 0 0,1 1 0,-1-1 0,1 0 0,-1 1 0,0 0 0,0 0 0,6 4 0,0 2 0,-1 0 0,0 1 0,8 10 0,18 19 0,26 27 0,-22-35 0,-17-16 0,1 5 0,-1 0 0,31 36 0,22 38-1365,-66-83-5461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4:58:05.3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24575,'4'0'0,"0"1"0,0-1 0,-1 1 0,1-1 0,0 1 0,-1 0 0,1 1 0,-1-1 0,1 0 0,-1 1 0,0 0 0,0 0 0,6 4 0,0 2 0,-1 0 0,0 1 0,8 10 0,18 19 0,26 27 0,-22-35 0,-17-16 0,1 5 0,-1 0 0,31 36 0,22 38-1365,-66-83-5461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8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9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1. Eureka </a:t>
            </a:r>
            <a:r>
              <a:rPr lang="ko-KR" altLang="en-US" b="1" dirty="0"/>
              <a:t>주요 기능 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서비스 등록</a:t>
            </a:r>
            <a:r>
              <a:rPr lang="en-US" altLang="ko-KR" b="1" dirty="0"/>
              <a:t>(Service Registration)</a:t>
            </a:r>
            <a:endParaRPr lang="ko-KR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각 </a:t>
            </a:r>
            <a:r>
              <a:rPr lang="ko-KR" altLang="en-US" dirty="0" err="1"/>
              <a:t>마이크로서비스는</a:t>
            </a:r>
            <a:r>
              <a:rPr lang="ko-KR" altLang="en-US" dirty="0"/>
              <a:t> </a:t>
            </a:r>
            <a:r>
              <a:rPr lang="en-US" altLang="ko-KR" dirty="0"/>
              <a:t>Eureka </a:t>
            </a:r>
            <a:r>
              <a:rPr lang="ko-KR" altLang="en-US" dirty="0"/>
              <a:t>서버에 자신을 등록합니다</a:t>
            </a:r>
            <a:r>
              <a:rPr lang="en-US" altLang="ko-KR" dirty="0"/>
              <a:t>. (</a:t>
            </a:r>
            <a:r>
              <a:rPr lang="ko-KR" altLang="en-US" dirty="0"/>
              <a:t>서비스 이름</a:t>
            </a:r>
            <a:r>
              <a:rPr lang="en-US" altLang="ko-KR" dirty="0"/>
              <a:t>, IP, </a:t>
            </a:r>
            <a:r>
              <a:rPr lang="ko-KR" altLang="en-US" dirty="0"/>
              <a:t>포트 등</a:t>
            </a:r>
            <a:r>
              <a:rPr lang="en-US" altLang="ko-KR" dirty="0"/>
              <a:t>)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서비스 디스커버리</a:t>
            </a:r>
            <a:r>
              <a:rPr lang="en-US" altLang="ko-KR" b="1" dirty="0"/>
              <a:t>(Service Discovery)</a:t>
            </a:r>
            <a:endParaRPr lang="ko-KR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클라이언트는 </a:t>
            </a:r>
            <a:r>
              <a:rPr lang="en-US" altLang="ko-KR" dirty="0"/>
              <a:t>Eureka </a:t>
            </a:r>
            <a:r>
              <a:rPr lang="ko-KR" altLang="en-US" dirty="0"/>
              <a:t>서버를 통해 다른 서비스의 정보를 조회하고 동적으로 연결합니다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헬스 체크</a:t>
            </a:r>
            <a:r>
              <a:rPr lang="en-US" altLang="ko-KR" b="1" dirty="0"/>
              <a:t>(Health Check)</a:t>
            </a:r>
            <a:endParaRPr lang="ko-KR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altLang="ko-KR" dirty="0"/>
              <a:t>Eureka </a:t>
            </a:r>
            <a:r>
              <a:rPr lang="ko-KR" altLang="en-US" dirty="0"/>
              <a:t>서버는 주기적으로 등록된 서비스들의 상태를 확인하며</a:t>
            </a:r>
            <a:r>
              <a:rPr lang="en-US" altLang="ko-KR" dirty="0"/>
              <a:t>, </a:t>
            </a:r>
            <a:r>
              <a:rPr lang="ko-KR" altLang="en-US" dirty="0"/>
              <a:t>비정상 서비스는 등록 목록에서 제거합니다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로드 </a:t>
            </a:r>
            <a:r>
              <a:rPr lang="ko-KR" altLang="en-US" b="1" dirty="0" err="1"/>
              <a:t>밸런싱</a:t>
            </a:r>
            <a:r>
              <a:rPr lang="ko-KR" altLang="en-US" b="1" dirty="0"/>
              <a:t> 지원</a:t>
            </a:r>
            <a:endParaRPr lang="ko-KR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altLang="ko-KR" dirty="0"/>
              <a:t>Eureka</a:t>
            </a:r>
            <a:r>
              <a:rPr lang="ko-KR" altLang="en-US" dirty="0"/>
              <a:t>는 기본적으로 클라이언트 사이드 로드 </a:t>
            </a:r>
            <a:r>
              <a:rPr lang="ko-KR" altLang="en-US" dirty="0" err="1"/>
              <a:t>밸런싱을</a:t>
            </a:r>
            <a:r>
              <a:rPr lang="ko-KR" altLang="en-US" dirty="0"/>
              <a:t> 지원하며</a:t>
            </a:r>
            <a:r>
              <a:rPr lang="en-US" altLang="ko-KR" dirty="0"/>
              <a:t>, </a:t>
            </a:r>
            <a:r>
              <a:rPr lang="ko-KR" altLang="en-US" dirty="0"/>
              <a:t>다수의 서비스 인스턴스를 효율적으로 분산 호출합니다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225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304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2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228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2819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유동균</a:t>
            </a:r>
            <a:endParaRPr lang="en-US" altLang="ko-KR" dirty="0"/>
          </a:p>
          <a:p>
            <a:r>
              <a:rPr lang="en-US" altLang="ko-KR" dirty="0"/>
              <a:t>23/12/26</a:t>
            </a:r>
            <a:endParaRPr lang="ko-KR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유동균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컴퓨터공학과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유동균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컴퓨터공학과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a67422830@gmail.com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A242A-9D6D-D5F0-49FA-D7F64E0A8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논문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259FBF-CA7E-38AB-74F9-500D0F1054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유동균</a:t>
            </a:r>
            <a:endParaRPr lang="en-US" altLang="ko-KR" dirty="0"/>
          </a:p>
          <a:p>
            <a:r>
              <a:rPr lang="en-US" altLang="ko-KR" dirty="0"/>
              <a:t>24/11/26</a:t>
            </a:r>
          </a:p>
        </p:txBody>
      </p:sp>
    </p:spTree>
    <p:extLst>
      <p:ext uri="{BB962C8B-B14F-4D97-AF65-F5344CB8AC3E}">
        <p14:creationId xmlns:p14="http://schemas.microsoft.com/office/powerpoint/2010/main" val="51490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996C28E-0594-0DAD-BC7E-038309CBE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9091" r="2840" b="4545"/>
          <a:stretch/>
        </p:blipFill>
        <p:spPr>
          <a:xfrm>
            <a:off x="569580" y="62494"/>
            <a:ext cx="8511910" cy="1751227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AE22315-3F78-CE83-F9CD-8FA51AB46116}"/>
              </a:ext>
            </a:extLst>
          </p:cNvPr>
          <p:cNvSpPr/>
          <p:nvPr/>
        </p:nvSpPr>
        <p:spPr>
          <a:xfrm>
            <a:off x="611560" y="1923353"/>
            <a:ext cx="2160240" cy="125232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 cap="flat" cmpd="sng" algn="ctr">
            <a:solidFill>
              <a:schemeClr val="accent5">
                <a:lumMod val="50000"/>
              </a:schemeClr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C992A8-E76F-6E87-01B9-305FE418FA89}"/>
              </a:ext>
            </a:extLst>
          </p:cNvPr>
          <p:cNvSpPr/>
          <p:nvPr/>
        </p:nvSpPr>
        <p:spPr>
          <a:xfrm>
            <a:off x="591676" y="3349419"/>
            <a:ext cx="1872208" cy="96429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E544E0-59A2-D5C2-52D2-CD60BEAB8EBB}"/>
              </a:ext>
            </a:extLst>
          </p:cNvPr>
          <p:cNvSpPr/>
          <p:nvPr/>
        </p:nvSpPr>
        <p:spPr>
          <a:xfrm>
            <a:off x="2771800" y="3349419"/>
            <a:ext cx="1872208" cy="96429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5DB67D-C798-6C1C-B072-5BFE8A573850}"/>
              </a:ext>
            </a:extLst>
          </p:cNvPr>
          <p:cNvSpPr/>
          <p:nvPr/>
        </p:nvSpPr>
        <p:spPr>
          <a:xfrm>
            <a:off x="585584" y="4601743"/>
            <a:ext cx="1872208" cy="96429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F18566-02ED-AEFE-5710-C6C3D035E512}"/>
              </a:ext>
            </a:extLst>
          </p:cNvPr>
          <p:cNvSpPr/>
          <p:nvPr/>
        </p:nvSpPr>
        <p:spPr>
          <a:xfrm>
            <a:off x="2771800" y="4601743"/>
            <a:ext cx="1872208" cy="96429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E03FFF-48AD-5B62-59CB-CC8EA1880335}"/>
              </a:ext>
            </a:extLst>
          </p:cNvPr>
          <p:cNvSpPr/>
          <p:nvPr/>
        </p:nvSpPr>
        <p:spPr>
          <a:xfrm>
            <a:off x="4987964" y="3349419"/>
            <a:ext cx="1872208" cy="96429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907855-0416-CA0F-A131-EB5E4D72CF97}"/>
              </a:ext>
            </a:extLst>
          </p:cNvPr>
          <p:cNvSpPr/>
          <p:nvPr/>
        </p:nvSpPr>
        <p:spPr>
          <a:xfrm>
            <a:off x="4987964" y="4601743"/>
            <a:ext cx="1872208" cy="96429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693DDB-D900-E8B0-F1B7-2DB2A82A1AF8}"/>
              </a:ext>
            </a:extLst>
          </p:cNvPr>
          <p:cNvSpPr txBox="1"/>
          <p:nvPr/>
        </p:nvSpPr>
        <p:spPr>
          <a:xfrm>
            <a:off x="586076" y="2262316"/>
            <a:ext cx="21602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err="1">
                <a:latin typeface="+mn-ea"/>
                <a:ea typeface="+mn-ea"/>
              </a:rPr>
              <a:t>EveryBook</a:t>
            </a:r>
            <a:endParaRPr lang="ko-KR" altLang="en-US" sz="2500" dirty="0"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A04DD4-5019-FC7A-A298-136FCAC1EEFC}"/>
              </a:ext>
            </a:extLst>
          </p:cNvPr>
          <p:cNvSpPr txBox="1"/>
          <p:nvPr/>
        </p:nvSpPr>
        <p:spPr>
          <a:xfrm>
            <a:off x="585584" y="4729946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  <a:ea typeface="+mn-ea"/>
              </a:rPr>
              <a:t>Catalog-service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08E8D2-1AFE-4443-C988-646B6B602CFC}"/>
              </a:ext>
            </a:extLst>
          </p:cNvPr>
          <p:cNvSpPr txBox="1"/>
          <p:nvPr/>
        </p:nvSpPr>
        <p:spPr>
          <a:xfrm>
            <a:off x="2762672" y="4729946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  <a:ea typeface="+mn-ea"/>
              </a:rPr>
              <a:t>Client-service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34E032-D6DE-F268-15EB-D445C13E6C0A}"/>
              </a:ext>
            </a:extLst>
          </p:cNvPr>
          <p:cNvSpPr txBox="1"/>
          <p:nvPr/>
        </p:nvSpPr>
        <p:spPr>
          <a:xfrm>
            <a:off x="4987964" y="3477622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  <a:ea typeface="+mn-ea"/>
              </a:rPr>
              <a:t>Config-service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7DC248-1B4D-7784-9FA1-DEBF828B28E6}"/>
              </a:ext>
            </a:extLst>
          </p:cNvPr>
          <p:cNvSpPr txBox="1"/>
          <p:nvPr/>
        </p:nvSpPr>
        <p:spPr>
          <a:xfrm>
            <a:off x="598572" y="3477622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  <a:ea typeface="+mn-ea"/>
              </a:rPr>
              <a:t>Eureka-service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AF9292-7D22-C117-B156-DBFCEEF4D7F1}"/>
              </a:ext>
            </a:extLst>
          </p:cNvPr>
          <p:cNvSpPr txBox="1"/>
          <p:nvPr/>
        </p:nvSpPr>
        <p:spPr>
          <a:xfrm>
            <a:off x="2758812" y="3477622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  <a:ea typeface="+mn-ea"/>
              </a:rPr>
              <a:t>Gateway-service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872766-0C72-F918-C44A-59F15BE00634}"/>
              </a:ext>
            </a:extLst>
          </p:cNvPr>
          <p:cNvSpPr txBox="1"/>
          <p:nvPr/>
        </p:nvSpPr>
        <p:spPr>
          <a:xfrm>
            <a:off x="4987964" y="4686860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  <a:ea typeface="+mn-ea"/>
              </a:rPr>
              <a:t>Admin-service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7B63D3-AEC5-085F-04DF-B5870269AF06}"/>
              </a:ext>
            </a:extLst>
          </p:cNvPr>
          <p:cNvSpPr/>
          <p:nvPr/>
        </p:nvSpPr>
        <p:spPr>
          <a:xfrm>
            <a:off x="7151300" y="3349419"/>
            <a:ext cx="1872208" cy="96429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461459-907E-677F-E371-F101885EA508}"/>
              </a:ext>
            </a:extLst>
          </p:cNvPr>
          <p:cNvSpPr txBox="1"/>
          <p:nvPr/>
        </p:nvSpPr>
        <p:spPr>
          <a:xfrm>
            <a:off x="7151300" y="3477622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  <a:ea typeface="+mn-ea"/>
              </a:rPr>
              <a:t>Dispatcher-service</a:t>
            </a:r>
            <a:endParaRPr lang="ko-KR" altLang="en-US" sz="2000" dirty="0">
              <a:latin typeface="+mn-ea"/>
              <a:ea typeface="+mn-ea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8123EAB-8CE6-741F-AAAE-4C0A0FD49455}"/>
              </a:ext>
            </a:extLst>
          </p:cNvPr>
          <p:cNvGrpSpPr/>
          <p:nvPr/>
        </p:nvGrpSpPr>
        <p:grpSpPr>
          <a:xfrm>
            <a:off x="1787292" y="5712370"/>
            <a:ext cx="1872208" cy="1080120"/>
            <a:chOff x="584508" y="5589240"/>
            <a:chExt cx="1872208" cy="108012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CF154D6-B4F3-A32B-4DBF-48CEEF318F31}"/>
                </a:ext>
              </a:extLst>
            </p:cNvPr>
            <p:cNvSpPr/>
            <p:nvPr/>
          </p:nvSpPr>
          <p:spPr>
            <a:xfrm>
              <a:off x="584508" y="5589240"/>
              <a:ext cx="1872208" cy="108012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C92F3C-693B-0FBA-9F63-6244CDB26389}"/>
                </a:ext>
              </a:extLst>
            </p:cNvPr>
            <p:cNvSpPr txBox="1"/>
            <p:nvPr/>
          </p:nvSpPr>
          <p:spPr>
            <a:xfrm>
              <a:off x="776928" y="5898068"/>
              <a:ext cx="1440160" cy="40011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+mn-ea"/>
                  <a:ea typeface="+mn-ea"/>
                </a:rPr>
                <a:t>DB</a:t>
              </a:r>
              <a:endParaRPr lang="ko-KR" altLang="en-US" sz="2000" dirty="0">
                <a:latin typeface="+mn-ea"/>
                <a:ea typeface="+mn-ea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9FE7607-D67E-D278-C4BD-2F8FC9806DE3}"/>
              </a:ext>
            </a:extLst>
          </p:cNvPr>
          <p:cNvGrpSpPr/>
          <p:nvPr/>
        </p:nvGrpSpPr>
        <p:grpSpPr>
          <a:xfrm>
            <a:off x="5942716" y="5712370"/>
            <a:ext cx="1872208" cy="1080120"/>
            <a:chOff x="2771800" y="5577046"/>
            <a:chExt cx="1872208" cy="108012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31C1559-0B35-2187-9F5B-B535C3EF9036}"/>
                </a:ext>
              </a:extLst>
            </p:cNvPr>
            <p:cNvSpPr/>
            <p:nvPr/>
          </p:nvSpPr>
          <p:spPr>
            <a:xfrm>
              <a:off x="2771800" y="5577046"/>
              <a:ext cx="1872208" cy="108012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 cap="flat" cmpd="sng" algn="ctr">
              <a:solidFill>
                <a:srgbClr val="00B0F0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64D8612-34FD-E823-0BD2-3973330E3D17}"/>
                </a:ext>
              </a:extLst>
            </p:cNvPr>
            <p:cNvSpPr txBox="1"/>
            <p:nvPr/>
          </p:nvSpPr>
          <p:spPr>
            <a:xfrm>
              <a:off x="2913252" y="5898068"/>
              <a:ext cx="1584176" cy="40011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+mn-ea"/>
                  <a:ea typeface="+mn-ea"/>
                </a:rPr>
                <a:t>Config DB</a:t>
              </a: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C61E2D8-8EE4-7096-F47E-4E212CC34EFB}"/>
              </a:ext>
            </a:extLst>
          </p:cNvPr>
          <p:cNvCxnSpPr>
            <a:cxnSpLocks/>
          </p:cNvCxnSpPr>
          <p:nvPr/>
        </p:nvCxnSpPr>
        <p:spPr>
          <a:xfrm>
            <a:off x="467544" y="3284984"/>
            <a:ext cx="86764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3348209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86CDC-20D2-563F-2B2A-B6BE5B47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7A0CC9-B749-2242-7365-0E9537911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70" y="1268760"/>
            <a:ext cx="8426648" cy="52720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각 기술의 사용 이유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사용하는 </a:t>
            </a:r>
            <a:r>
              <a:rPr lang="en-US" altLang="ko-KR" dirty="0"/>
              <a:t>Spring Cloud </a:t>
            </a:r>
            <a:r>
              <a:rPr lang="ko-KR" altLang="en-US" dirty="0"/>
              <a:t>기능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Eureka Server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Config server</a:t>
            </a:r>
          </a:p>
        </p:txBody>
      </p:sp>
    </p:spTree>
    <p:extLst>
      <p:ext uri="{BB962C8B-B14F-4D97-AF65-F5344CB8AC3E}">
        <p14:creationId xmlns:p14="http://schemas.microsoft.com/office/powerpoint/2010/main" val="318304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67EF1-8FF3-5E09-3DEC-79C80BCA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기술의 사용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FFA84-8003-0B7D-C137-F71118065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70348"/>
            <a:ext cx="8676456" cy="5887652"/>
          </a:xfrm>
        </p:spPr>
        <p:txBody>
          <a:bodyPr>
            <a:normAutofit fontScale="92500"/>
          </a:bodyPr>
          <a:lstStyle/>
          <a:p>
            <a:r>
              <a:rPr lang="ko-KR" altLang="en-US" sz="2400" dirty="0"/>
              <a:t>애플리케이션을 기존 </a:t>
            </a:r>
            <a:r>
              <a:rPr lang="ko-KR" altLang="en-US" sz="2400" dirty="0" err="1"/>
              <a:t>모놀리식</a:t>
            </a:r>
            <a:r>
              <a:rPr lang="ko-KR" altLang="en-US" sz="2400" dirty="0"/>
              <a:t> 구조가 아닌 마이크로 서비스 구조를 사용하는 이유</a:t>
            </a:r>
            <a:r>
              <a:rPr lang="en-US" altLang="ko-KR" sz="2400" dirty="0"/>
              <a:t>?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200" dirty="0"/>
              <a:t>각 서비스</a:t>
            </a:r>
            <a:r>
              <a:rPr lang="en-US" altLang="ko-KR" sz="2200" dirty="0"/>
              <a:t>, </a:t>
            </a:r>
            <a:r>
              <a:rPr lang="ko-KR" altLang="en-US" sz="2200" dirty="0"/>
              <a:t>노드들로 독립적으로 나누어 서비스를</a:t>
            </a:r>
            <a:r>
              <a:rPr lang="en-US" altLang="ko-KR" sz="2200" dirty="0"/>
              <a:t> </a:t>
            </a:r>
            <a:r>
              <a:rPr lang="ko-KR" altLang="en-US" sz="2200" dirty="0"/>
              <a:t>사용하면 </a:t>
            </a:r>
            <a:r>
              <a:rPr lang="ko-KR" altLang="en-US" sz="2200" dirty="0">
                <a:solidFill>
                  <a:srgbClr val="FF0000"/>
                </a:solidFill>
              </a:rPr>
              <a:t>독립적으로 배포</a:t>
            </a:r>
            <a:r>
              <a:rPr lang="en-US" altLang="ko-KR" sz="2200" dirty="0">
                <a:solidFill>
                  <a:srgbClr val="FF0000"/>
                </a:solidFill>
              </a:rPr>
              <a:t>, </a:t>
            </a:r>
            <a:r>
              <a:rPr lang="ko-KR" altLang="en-US" sz="2200" dirty="0">
                <a:solidFill>
                  <a:srgbClr val="FF0000"/>
                </a:solidFill>
              </a:rPr>
              <a:t>확장 및 유지보수</a:t>
            </a:r>
            <a:r>
              <a:rPr lang="ko-KR" altLang="en-US" sz="2200" dirty="0"/>
              <a:t>에 유리하다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endParaRPr lang="en-US" altLang="ko-KR" sz="2200" dirty="0"/>
          </a:p>
          <a:p>
            <a:r>
              <a:rPr lang="en-US" altLang="ko-KR" sz="2400" dirty="0"/>
              <a:t> Spring Cloud</a:t>
            </a:r>
            <a:r>
              <a:rPr lang="ko-KR" altLang="en-US" sz="2400" dirty="0"/>
              <a:t>를 사용하는 이유</a:t>
            </a:r>
            <a:r>
              <a:rPr lang="en-US" altLang="ko-KR" sz="2400" dirty="0"/>
              <a:t>?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200" dirty="0"/>
              <a:t>각 기능의 서비스를 </a:t>
            </a:r>
            <a:r>
              <a:rPr lang="en-US" altLang="ko-KR" sz="2200" dirty="0"/>
              <a:t>MSA </a:t>
            </a:r>
            <a:r>
              <a:rPr lang="ko-KR" altLang="en-US" sz="2200" dirty="0"/>
              <a:t>구조로 개발하게 된다면 각 서비스 간의 </a:t>
            </a:r>
            <a:r>
              <a:rPr lang="ko-KR" altLang="en-US" sz="2200" dirty="0">
                <a:solidFill>
                  <a:srgbClr val="FF0000"/>
                </a:solidFill>
              </a:rPr>
              <a:t>동적 연결</a:t>
            </a:r>
            <a:r>
              <a:rPr lang="en-US" altLang="ko-KR" sz="2200" dirty="0">
                <a:solidFill>
                  <a:srgbClr val="FF0000"/>
                </a:solidFill>
              </a:rPr>
              <a:t>, </a:t>
            </a:r>
            <a:r>
              <a:rPr lang="ko-KR" altLang="en-US" sz="2200" dirty="0">
                <a:solidFill>
                  <a:srgbClr val="FF0000"/>
                </a:solidFill>
              </a:rPr>
              <a:t>설정의 중앙화</a:t>
            </a:r>
            <a:r>
              <a:rPr lang="en-US" altLang="ko-KR" sz="2200" dirty="0">
                <a:solidFill>
                  <a:srgbClr val="FF0000"/>
                </a:solidFill>
              </a:rPr>
              <a:t>, </a:t>
            </a:r>
            <a:r>
              <a:rPr lang="ko-KR" altLang="en-US" sz="2200" dirty="0">
                <a:solidFill>
                  <a:srgbClr val="FF0000"/>
                </a:solidFill>
              </a:rPr>
              <a:t>트래픽 조절</a:t>
            </a:r>
            <a:r>
              <a:rPr lang="en-US" altLang="ko-KR" sz="2200" dirty="0">
                <a:solidFill>
                  <a:srgbClr val="FF0000"/>
                </a:solidFill>
              </a:rPr>
              <a:t>, </a:t>
            </a:r>
            <a:r>
              <a:rPr lang="ko-KR" altLang="en-US" sz="2200" dirty="0">
                <a:solidFill>
                  <a:srgbClr val="FF0000"/>
                </a:solidFill>
              </a:rPr>
              <a:t>확장성</a:t>
            </a:r>
            <a:r>
              <a:rPr lang="en-US" altLang="ko-KR" sz="2200" dirty="0">
                <a:solidFill>
                  <a:srgbClr val="FF0000"/>
                </a:solidFill>
              </a:rPr>
              <a:t>, </a:t>
            </a:r>
            <a:r>
              <a:rPr lang="ko-KR" altLang="en-US" sz="2200" dirty="0">
                <a:solidFill>
                  <a:srgbClr val="FF0000"/>
                </a:solidFill>
              </a:rPr>
              <a:t>보안 </a:t>
            </a:r>
            <a:r>
              <a:rPr lang="ko-KR" altLang="en-US" sz="2200" dirty="0"/>
              <a:t>등 여러 기능을 제작하고 보장해야 하는데 이를 </a:t>
            </a:r>
            <a:r>
              <a:rPr lang="en-US" altLang="ko-KR" sz="2200" dirty="0"/>
              <a:t>Spring Cloud</a:t>
            </a:r>
            <a:r>
              <a:rPr lang="ko-KR" altLang="en-US" sz="2200" dirty="0"/>
              <a:t>가 제공하는 기능을 이용</a:t>
            </a:r>
            <a:r>
              <a:rPr lang="en-US" altLang="ko-KR" sz="2200" dirty="0"/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sz="2200" dirty="0"/>
              <a:t> Spring Cloud</a:t>
            </a:r>
            <a:r>
              <a:rPr lang="ko-KR" altLang="en-US" sz="2200" dirty="0"/>
              <a:t>는 </a:t>
            </a:r>
            <a:r>
              <a:rPr lang="en-US" altLang="ko-KR" sz="2200" dirty="0"/>
              <a:t>Spring framework</a:t>
            </a:r>
            <a:r>
              <a:rPr lang="ko-KR" altLang="en-US" sz="2200" dirty="0"/>
              <a:t>에만 적용 가능</a:t>
            </a:r>
            <a:endParaRPr lang="en-US" altLang="ko-KR" sz="2200" dirty="0"/>
          </a:p>
          <a:p>
            <a:pPr>
              <a:buFont typeface="Symbol" panose="05050102010706020507" pitchFamily="18" charset="2"/>
              <a:buChar char="Þ"/>
            </a:pPr>
            <a:endParaRPr lang="en-US" altLang="ko-KR" sz="2400" dirty="0"/>
          </a:p>
          <a:p>
            <a:r>
              <a:rPr lang="en-US" altLang="ko-KR" sz="2400" dirty="0"/>
              <a:t> Docker, </a:t>
            </a:r>
            <a:r>
              <a:rPr lang="en-US" altLang="ko-KR" sz="2400" dirty="0" err="1"/>
              <a:t>kubernetes</a:t>
            </a:r>
            <a:r>
              <a:rPr lang="ko-KR" altLang="en-US" sz="2400" dirty="0"/>
              <a:t>를</a:t>
            </a:r>
            <a:r>
              <a:rPr lang="en-US" altLang="ko-KR" sz="2400" dirty="0"/>
              <a:t> </a:t>
            </a:r>
            <a:r>
              <a:rPr lang="ko-KR" altLang="en-US" sz="2400" dirty="0"/>
              <a:t>사용하는 이유</a:t>
            </a:r>
            <a:r>
              <a:rPr lang="en-US" altLang="ko-KR" sz="2400" dirty="0"/>
              <a:t>?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200" dirty="0"/>
              <a:t>각 서비스와 저장소</a:t>
            </a:r>
            <a:r>
              <a:rPr lang="en-US" altLang="ko-KR" sz="2200" dirty="0"/>
              <a:t>(DB)</a:t>
            </a:r>
            <a:r>
              <a:rPr lang="ko-KR" altLang="en-US" sz="2200" dirty="0"/>
              <a:t>를 </a:t>
            </a:r>
            <a:r>
              <a:rPr lang="ko-KR" altLang="en-US" sz="2200" dirty="0">
                <a:solidFill>
                  <a:srgbClr val="FF0000"/>
                </a:solidFill>
              </a:rPr>
              <a:t>컨테이너화</a:t>
            </a:r>
            <a:r>
              <a:rPr lang="ko-KR" altLang="en-US" sz="2200" dirty="0"/>
              <a:t> 하여 사용하기 위해 사용한다</a:t>
            </a:r>
            <a:r>
              <a:rPr lang="en-US" altLang="ko-KR" sz="2200" dirty="0"/>
              <a:t>. </a:t>
            </a:r>
            <a:r>
              <a:rPr lang="ko-KR" altLang="en-US" sz="2200" dirty="0"/>
              <a:t>또한 </a:t>
            </a:r>
            <a:r>
              <a:rPr lang="ko-KR" altLang="en-US" sz="2200" dirty="0" err="1"/>
              <a:t>쿠버네티스를</a:t>
            </a:r>
            <a:r>
              <a:rPr lang="ko-KR" altLang="en-US" sz="2200" dirty="0"/>
              <a:t> 사용하여 컨테이너의 관리와 설정 등 </a:t>
            </a:r>
            <a:r>
              <a:rPr lang="ko-KR" altLang="en-US" sz="2200" dirty="0">
                <a:solidFill>
                  <a:srgbClr val="FF0000"/>
                </a:solidFill>
              </a:rPr>
              <a:t>컨테이너의 오케스트레이션</a:t>
            </a:r>
            <a:r>
              <a:rPr lang="ko-KR" altLang="en-US" sz="2200" dirty="0"/>
              <a:t>이 가능함</a:t>
            </a:r>
            <a:endParaRPr lang="en-US" altLang="ko-KR" sz="2200" dirty="0"/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sz="2200" dirty="0"/>
              <a:t> </a:t>
            </a:r>
            <a:r>
              <a:rPr lang="en-US" altLang="ko-KR" sz="2200" dirty="0">
                <a:solidFill>
                  <a:srgbClr val="FF0000"/>
                </a:solidFill>
              </a:rPr>
              <a:t>CI/CD</a:t>
            </a:r>
            <a:r>
              <a:rPr lang="ko-KR" altLang="en-US" sz="2200" dirty="0"/>
              <a:t>의 기능에 알맞게 적용하고 유연하게 사용할 수 있다</a:t>
            </a:r>
            <a:r>
              <a:rPr lang="en-US" altLang="ko-K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656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텍스트, 도표, 평면도이(가) 표시된 사진&#10;&#10;자동 생성된 설명">
            <a:extLst>
              <a:ext uri="{FF2B5EF4-FFF2-40B4-BE49-F238E27FC236}">
                <a16:creationId xmlns:a16="http://schemas.microsoft.com/office/drawing/2014/main" id="{A9592A9C-D8BC-1D81-F29B-5D9A8A7B8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6"/>
          <a:stretch/>
        </p:blipFill>
        <p:spPr>
          <a:xfrm>
            <a:off x="971600" y="121235"/>
            <a:ext cx="7416824" cy="6615529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D7DED905-E4AE-2EA5-0F10-185E7E832DFD}"/>
              </a:ext>
            </a:extLst>
          </p:cNvPr>
          <p:cNvGrpSpPr/>
          <p:nvPr/>
        </p:nvGrpSpPr>
        <p:grpSpPr>
          <a:xfrm>
            <a:off x="1826352" y="4588947"/>
            <a:ext cx="153360" cy="153360"/>
            <a:chOff x="1401244" y="4527384"/>
            <a:chExt cx="153360" cy="1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26B92B3E-284D-04FB-2883-DFDA892A66FA}"/>
                    </a:ext>
                  </a:extLst>
                </p14:cNvPr>
                <p14:cNvContentPartPr/>
                <p14:nvPr/>
              </p14:nvContentPartPr>
              <p14:xfrm>
                <a:off x="1401244" y="4534224"/>
                <a:ext cx="153360" cy="1465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26B92B3E-284D-04FB-2883-DFDA892A66F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95124" y="4528104"/>
                  <a:ext cx="165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1E368BC8-60B8-3EE0-8C81-3786CC858C04}"/>
                    </a:ext>
                  </a:extLst>
                </p14:cNvPr>
                <p14:cNvContentPartPr/>
                <p14:nvPr/>
              </p14:nvContentPartPr>
              <p14:xfrm rot="5400000">
                <a:off x="1397824" y="4530804"/>
                <a:ext cx="153360" cy="14652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1E368BC8-60B8-3EE0-8C81-3786CC858C0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5400000">
                  <a:off x="1391704" y="4524684"/>
                  <a:ext cx="165600" cy="158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27FC8FAE-18E7-6D24-1806-DBEDD4BBC9C1}"/>
              </a:ext>
            </a:extLst>
          </p:cNvPr>
          <p:cNvSpPr/>
          <p:nvPr/>
        </p:nvSpPr>
        <p:spPr>
          <a:xfrm>
            <a:off x="1538320" y="1772816"/>
            <a:ext cx="585408" cy="57885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773F707-4911-C1C9-4D1F-BF597348F5FA}"/>
              </a:ext>
            </a:extLst>
          </p:cNvPr>
          <p:cNvSpPr/>
          <p:nvPr/>
        </p:nvSpPr>
        <p:spPr>
          <a:xfrm>
            <a:off x="4716016" y="980728"/>
            <a:ext cx="585408" cy="57885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19B6661-EE5F-7F25-5942-B559E73FAAC3}"/>
              </a:ext>
            </a:extLst>
          </p:cNvPr>
          <p:cNvSpPr/>
          <p:nvPr/>
        </p:nvSpPr>
        <p:spPr>
          <a:xfrm>
            <a:off x="2699792" y="1014194"/>
            <a:ext cx="585408" cy="57885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44D68A-CA49-8DCD-26FB-7E91A1FDD54D}"/>
              </a:ext>
            </a:extLst>
          </p:cNvPr>
          <p:cNvGrpSpPr/>
          <p:nvPr/>
        </p:nvGrpSpPr>
        <p:grpSpPr>
          <a:xfrm>
            <a:off x="1746252" y="2062243"/>
            <a:ext cx="153360" cy="153360"/>
            <a:chOff x="1401244" y="4527384"/>
            <a:chExt cx="153360" cy="1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2A3197A0-8E7B-5FE9-7669-E74925A23A73}"/>
                    </a:ext>
                  </a:extLst>
                </p14:cNvPr>
                <p14:cNvContentPartPr/>
                <p14:nvPr/>
              </p14:nvContentPartPr>
              <p14:xfrm>
                <a:off x="1401244" y="4534224"/>
                <a:ext cx="153360" cy="1465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2A3197A0-8E7B-5FE9-7669-E74925A23A7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95124" y="4528104"/>
                  <a:ext cx="165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3BD156EE-4383-1B05-12D7-EE40300BF1B1}"/>
                    </a:ext>
                  </a:extLst>
                </p14:cNvPr>
                <p14:cNvContentPartPr/>
                <p14:nvPr/>
              </p14:nvContentPartPr>
              <p14:xfrm rot="5400000">
                <a:off x="1397824" y="4530804"/>
                <a:ext cx="153360" cy="1465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3BD156EE-4383-1B05-12D7-EE40300BF1B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5400000">
                  <a:off x="1391704" y="4524684"/>
                  <a:ext cx="165600" cy="158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E7F792D9-0447-597B-2478-7EA129A17F05}"/>
              </a:ext>
            </a:extLst>
          </p:cNvPr>
          <p:cNvSpPr/>
          <p:nvPr/>
        </p:nvSpPr>
        <p:spPr>
          <a:xfrm>
            <a:off x="1606908" y="4242443"/>
            <a:ext cx="585408" cy="57885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97638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7FFC1-E8D6-2FF4-6C2D-34871E7B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Eureka (Spring Cloud Discovery)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55336-E078-0A17-AC6B-B9C718EE5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1" y="980729"/>
            <a:ext cx="8424936" cy="5343872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sz="2400" dirty="0"/>
              <a:t>Discovery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000" dirty="0" err="1"/>
              <a:t>디스커버리는</a:t>
            </a:r>
            <a:r>
              <a:rPr lang="ko-KR" altLang="en-US" sz="2000" dirty="0"/>
              <a:t> 사용되는 </a:t>
            </a:r>
            <a:r>
              <a:rPr lang="ko-KR" altLang="en-US" sz="2000" dirty="0">
                <a:solidFill>
                  <a:srgbClr val="FF0000"/>
                </a:solidFill>
              </a:rPr>
              <a:t>서비스의 모듈들</a:t>
            </a:r>
            <a:r>
              <a:rPr lang="ko-KR" altLang="en-US" sz="2000" dirty="0"/>
              <a:t>의 정보를 </a:t>
            </a:r>
            <a:r>
              <a:rPr lang="ko-KR" altLang="en-US" sz="2000" dirty="0">
                <a:solidFill>
                  <a:srgbClr val="FF0000"/>
                </a:solidFill>
              </a:rPr>
              <a:t>중앙 집중 식</a:t>
            </a:r>
            <a:r>
              <a:rPr lang="ko-KR" altLang="en-US" sz="2000" dirty="0"/>
              <a:t>으로 </a:t>
            </a:r>
            <a:r>
              <a:rPr lang="ko-KR" altLang="en-US" sz="2000" dirty="0">
                <a:solidFill>
                  <a:srgbClr val="FF0000"/>
                </a:solidFill>
              </a:rPr>
              <a:t>관리</a:t>
            </a:r>
            <a:r>
              <a:rPr lang="ko-KR" altLang="en-US" sz="2000" dirty="0"/>
              <a:t>하는 서버</a:t>
            </a:r>
            <a:r>
              <a:rPr lang="en-US" altLang="ko-KR" sz="2000" dirty="0"/>
              <a:t> </a:t>
            </a:r>
            <a:r>
              <a:rPr lang="ko-KR" altLang="en-US" sz="2000" dirty="0"/>
              <a:t>의미 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0000FF"/>
                </a:solidFill>
              </a:rPr>
              <a:t>IP</a:t>
            </a:r>
            <a:r>
              <a:rPr lang="ko-KR" altLang="en-US" sz="2000" dirty="0">
                <a:solidFill>
                  <a:srgbClr val="0000FF"/>
                </a:solidFill>
              </a:rPr>
              <a:t>주소와 포트 정보</a:t>
            </a:r>
            <a:r>
              <a:rPr lang="en-US" altLang="ko-KR" sz="2000" dirty="0">
                <a:solidFill>
                  <a:srgbClr val="0000FF"/>
                </a:solidFill>
              </a:rPr>
              <a:t>,</a:t>
            </a:r>
            <a:r>
              <a:rPr lang="ko-KR" altLang="en-US" sz="2000" dirty="0">
                <a:solidFill>
                  <a:srgbClr val="0000FF"/>
                </a:solidFill>
              </a:rPr>
              <a:t> </a:t>
            </a:r>
            <a:r>
              <a:rPr lang="ko-KR" altLang="en-US" sz="2000" dirty="0" err="1">
                <a:solidFill>
                  <a:srgbClr val="0000FF"/>
                </a:solidFill>
              </a:rPr>
              <a:t>오토스케일링</a:t>
            </a:r>
            <a:r>
              <a:rPr lang="ko-KR" altLang="en-US" sz="2000" dirty="0">
                <a:solidFill>
                  <a:srgbClr val="0000FF"/>
                </a:solidFill>
              </a:rPr>
              <a:t> 등 동적 관리</a:t>
            </a:r>
            <a:r>
              <a:rPr lang="en-US" altLang="ko-KR" sz="2000" dirty="0">
                <a:solidFill>
                  <a:srgbClr val="0000FF"/>
                </a:solidFill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</a:rPr>
              <a:t> 위치 바뀜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400" dirty="0"/>
              <a:t> Eureka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000" dirty="0"/>
              <a:t>유레카 서버는  각각 분산된 서버를 </a:t>
            </a:r>
            <a:r>
              <a:rPr lang="ko-KR" altLang="en-US" sz="2000" dirty="0">
                <a:solidFill>
                  <a:srgbClr val="FF0000"/>
                </a:solidFill>
              </a:rPr>
              <a:t>등록</a:t>
            </a:r>
            <a:r>
              <a:rPr lang="ko-KR" altLang="en-US" sz="2000" dirty="0"/>
              <a:t>하고 관리하는 </a:t>
            </a:r>
            <a:r>
              <a:rPr lang="ko-KR" altLang="en-US" sz="2000" dirty="0">
                <a:solidFill>
                  <a:srgbClr val="FF0000"/>
                </a:solidFill>
              </a:rPr>
              <a:t>미들웨어</a:t>
            </a:r>
            <a:r>
              <a:rPr lang="ko-KR" altLang="en-US" sz="2000" dirty="0"/>
              <a:t> 역할</a:t>
            </a:r>
            <a:endParaRPr lang="en-US" altLang="ko-KR" sz="2000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000" dirty="0"/>
              <a:t>각 서버가 </a:t>
            </a:r>
            <a:r>
              <a:rPr lang="ko-KR" altLang="en-US" sz="2000" dirty="0">
                <a:solidFill>
                  <a:srgbClr val="FF0000"/>
                </a:solidFill>
              </a:rPr>
              <a:t>시작되고</a:t>
            </a:r>
            <a:r>
              <a:rPr lang="ko-KR" altLang="en-US" sz="2000" dirty="0"/>
              <a:t> 다른 서버로 </a:t>
            </a:r>
            <a:r>
              <a:rPr lang="ko-KR" altLang="en-US" sz="2000" dirty="0">
                <a:solidFill>
                  <a:srgbClr val="FF0000"/>
                </a:solidFill>
              </a:rPr>
              <a:t>요청할 때</a:t>
            </a:r>
            <a:r>
              <a:rPr lang="ko-KR" altLang="en-US" sz="2000" dirty="0"/>
              <a:t> 유레카 서버로 받아 요청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866BE3-D832-18F2-8399-2AEAC7C485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37" t="7323"/>
          <a:stretch/>
        </p:blipFill>
        <p:spPr>
          <a:xfrm>
            <a:off x="736109" y="4077072"/>
            <a:ext cx="5852115" cy="278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37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92F4F-1DA7-AE94-02CF-D2A960C3C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3E14B-0AB4-2C1F-F6DA-0926F34A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Eureka (Spring Cloud Discovery)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9A6FBEB-714C-4EDE-AB0C-639229AC6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1" y="1052513"/>
            <a:ext cx="8424936" cy="5272087"/>
          </a:xfrm>
        </p:spPr>
        <p:txBody>
          <a:bodyPr/>
          <a:lstStyle/>
          <a:p>
            <a:r>
              <a:rPr lang="en-US" altLang="ko-KR" dirty="0"/>
              <a:t>Eureka Server, Client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sz="2400" dirty="0"/>
              <a:t>Server</a:t>
            </a:r>
            <a:r>
              <a:rPr lang="ko-KR" altLang="en-US" sz="2400" dirty="0"/>
              <a:t>는 서비스가 </a:t>
            </a:r>
            <a:r>
              <a:rPr lang="ko-KR" altLang="en-US" sz="2400" dirty="0">
                <a:solidFill>
                  <a:srgbClr val="FF0000"/>
                </a:solidFill>
              </a:rPr>
              <a:t>등록 </a:t>
            </a:r>
            <a:r>
              <a:rPr lang="ko-KR" altLang="en-US" sz="2400" dirty="0"/>
              <a:t>되는 중앙 서버</a:t>
            </a:r>
            <a:r>
              <a:rPr lang="en-US" altLang="ko-KR" sz="2400" dirty="0"/>
              <a:t>.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sz="2400" dirty="0"/>
              <a:t>Client</a:t>
            </a:r>
            <a:r>
              <a:rPr lang="ko-KR" altLang="en-US" sz="2400" dirty="0"/>
              <a:t>는 서비스 시작 시 </a:t>
            </a:r>
            <a:r>
              <a:rPr lang="en-US" altLang="ko-KR" sz="2400" dirty="0"/>
              <a:t>Server </a:t>
            </a:r>
            <a:r>
              <a:rPr lang="ko-KR" altLang="en-US" sz="2400" dirty="0"/>
              <a:t>에 정보 등록</a:t>
            </a:r>
            <a:r>
              <a:rPr lang="en-US" altLang="ko-KR" sz="2400" dirty="0"/>
              <a:t>. </a:t>
            </a:r>
            <a:r>
              <a:rPr lang="ko-KR" altLang="en-US" sz="2400" dirty="0"/>
              <a:t>계속해서 갱신되며 </a:t>
            </a:r>
            <a:r>
              <a:rPr lang="ko-KR" altLang="en-US" sz="2400" dirty="0">
                <a:solidFill>
                  <a:srgbClr val="FF0000"/>
                </a:solidFill>
              </a:rPr>
              <a:t>가용 상태</a:t>
            </a:r>
            <a:r>
              <a:rPr lang="ko-KR" altLang="en-US" sz="2400" dirty="0"/>
              <a:t>인지 확인하며 조회</a:t>
            </a:r>
            <a:endParaRPr lang="en-US" altLang="ko-KR" sz="2400" dirty="0"/>
          </a:p>
          <a:p>
            <a:pPr>
              <a:buFont typeface="Symbol" panose="05050102010706020507" pitchFamily="18" charset="2"/>
              <a:buChar char="Þ"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 </a:t>
            </a:r>
          </a:p>
        </p:txBody>
      </p:sp>
      <p:pic>
        <p:nvPicPr>
          <p:cNvPr id="8" name="그림 7" descr="텍스트, 도표, 폰트, 라인이(가) 표시된 사진&#10;&#10;자동 생성된 설명">
            <a:extLst>
              <a:ext uri="{FF2B5EF4-FFF2-40B4-BE49-F238E27FC236}">
                <a16:creationId xmlns:a16="http://schemas.microsoft.com/office/drawing/2014/main" id="{2C8588D4-0A98-EBF9-7062-D43E55D84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969969"/>
            <a:ext cx="6654214" cy="25404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BB5A55-E3E2-2115-9663-BE1CE25A0BC0}"/>
              </a:ext>
            </a:extLst>
          </p:cNvPr>
          <p:cNvSpPr txBox="1"/>
          <p:nvPr/>
        </p:nvSpPr>
        <p:spPr>
          <a:xfrm>
            <a:off x="231463" y="3049574"/>
            <a:ext cx="1800200" cy="40011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ea typeface="+mn-ea"/>
              </a:rPr>
              <a:t>서비스를 등록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E17768-BD58-D012-A43C-A50F9364C42F}"/>
              </a:ext>
            </a:extLst>
          </p:cNvPr>
          <p:cNvSpPr txBox="1"/>
          <p:nvPr/>
        </p:nvSpPr>
        <p:spPr>
          <a:xfrm>
            <a:off x="2676671" y="3028890"/>
            <a:ext cx="1334736" cy="40011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ea typeface="+mn-ea"/>
              </a:rPr>
              <a:t>헬스 체크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74C57-D523-E075-1668-2720F3370123}"/>
              </a:ext>
            </a:extLst>
          </p:cNvPr>
          <p:cNvSpPr txBox="1"/>
          <p:nvPr/>
        </p:nvSpPr>
        <p:spPr>
          <a:xfrm>
            <a:off x="4668857" y="3028890"/>
            <a:ext cx="1836055" cy="40011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ea typeface="+mn-ea"/>
              </a:rPr>
              <a:t>서비스를 조회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E6F7DB-AEAE-4252-0308-AA4E42FCB313}"/>
              </a:ext>
            </a:extLst>
          </p:cNvPr>
          <p:cNvSpPr txBox="1"/>
          <p:nvPr/>
        </p:nvSpPr>
        <p:spPr>
          <a:xfrm>
            <a:off x="7164288" y="3028890"/>
            <a:ext cx="1795778" cy="40011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ea typeface="+mn-ea"/>
              </a:rPr>
              <a:t>서비스를 등록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5ED5A99-5579-0C33-4D81-5A6FDEDAE55F}"/>
              </a:ext>
            </a:extLst>
          </p:cNvPr>
          <p:cNvSpPr/>
          <p:nvPr/>
        </p:nvSpPr>
        <p:spPr>
          <a:xfrm>
            <a:off x="2115044" y="3041742"/>
            <a:ext cx="514724" cy="451755"/>
          </a:xfrm>
          <a:prstGeom prst="rightArrow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7C950C8-94A0-AB08-18E9-EF3E9629CE24}"/>
              </a:ext>
            </a:extLst>
          </p:cNvPr>
          <p:cNvSpPr/>
          <p:nvPr/>
        </p:nvSpPr>
        <p:spPr>
          <a:xfrm>
            <a:off x="4082770" y="3008763"/>
            <a:ext cx="514724" cy="451755"/>
          </a:xfrm>
          <a:prstGeom prst="rightArrow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96C7F16-EDF4-F7B6-6DE4-1679F0D65DBD}"/>
              </a:ext>
            </a:extLst>
          </p:cNvPr>
          <p:cNvSpPr/>
          <p:nvPr/>
        </p:nvSpPr>
        <p:spPr>
          <a:xfrm>
            <a:off x="6577238" y="3003067"/>
            <a:ext cx="514724" cy="451755"/>
          </a:xfrm>
          <a:prstGeom prst="rightArrow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3673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9F535CA-58D2-61D6-C545-188861B2F7DB}"/>
              </a:ext>
            </a:extLst>
          </p:cNvPr>
          <p:cNvSpPr txBox="1">
            <a:spLocks/>
          </p:cNvSpPr>
          <p:nvPr/>
        </p:nvSpPr>
        <p:spPr>
          <a:xfrm>
            <a:off x="467544" y="908720"/>
            <a:ext cx="7344816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Symbol" panose="05050102010706020507" pitchFamily="18" charset="2"/>
              <a:buChar char="Þ"/>
            </a:pPr>
            <a:r>
              <a:rPr lang="en-US" altLang="ko-KR" sz="2400" kern="0" dirty="0"/>
              <a:t> Eureka-service </a:t>
            </a:r>
            <a:r>
              <a:rPr lang="ko-KR" altLang="en-US" sz="2400" kern="0" dirty="0"/>
              <a:t>의 </a:t>
            </a:r>
            <a:r>
              <a:rPr lang="en-US" altLang="ko-KR" sz="2400" kern="0" dirty="0" err="1"/>
              <a:t>application.properties</a:t>
            </a:r>
            <a:endParaRPr lang="en-US" altLang="ko-KR" sz="2400" kern="0" dirty="0"/>
          </a:p>
          <a:p>
            <a:pPr>
              <a:buFont typeface="Symbol" panose="05050102010706020507" pitchFamily="18" charset="2"/>
              <a:buChar char="Þ"/>
            </a:pPr>
            <a:endParaRPr lang="en-US" altLang="ko-KR" sz="2400" kern="0" dirty="0"/>
          </a:p>
          <a:p>
            <a:pPr>
              <a:buFont typeface="Symbol" panose="05050102010706020507" pitchFamily="18" charset="2"/>
              <a:buChar char="Þ"/>
            </a:pPr>
            <a:endParaRPr lang="en-US" altLang="ko-KR" sz="2400" kern="0" dirty="0"/>
          </a:p>
          <a:p>
            <a:pPr>
              <a:buFont typeface="Symbol" panose="05050102010706020507" pitchFamily="18" charset="2"/>
              <a:buChar char="Þ"/>
            </a:pPr>
            <a:endParaRPr lang="en-US" altLang="ko-KR" sz="2400" kern="0" dirty="0"/>
          </a:p>
          <a:p>
            <a:pPr>
              <a:buFont typeface="Symbol" panose="05050102010706020507" pitchFamily="18" charset="2"/>
              <a:buChar char="Þ"/>
            </a:pPr>
            <a:endParaRPr lang="en-US" altLang="ko-KR" sz="2400" kern="0" dirty="0"/>
          </a:p>
          <a:p>
            <a:pPr>
              <a:buFont typeface="Symbol" panose="05050102010706020507" pitchFamily="18" charset="2"/>
              <a:buChar char="Þ"/>
            </a:pPr>
            <a:endParaRPr lang="en-US" altLang="ko-KR" sz="2400" kern="0" dirty="0"/>
          </a:p>
          <a:p>
            <a:pPr marL="0" indent="0">
              <a:buNone/>
            </a:pPr>
            <a:endParaRPr lang="en-US" altLang="ko-KR" sz="2400" kern="0" dirty="0"/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sz="2400" kern="0" dirty="0"/>
              <a:t> Client-service </a:t>
            </a:r>
            <a:r>
              <a:rPr lang="ko-KR" altLang="en-US" sz="2400" kern="0" dirty="0"/>
              <a:t>의 </a:t>
            </a:r>
            <a:r>
              <a:rPr lang="en-US" altLang="ko-KR" sz="2400" kern="0" dirty="0" err="1"/>
              <a:t>application.properties</a:t>
            </a:r>
            <a:endParaRPr lang="en-US" altLang="ko-KR" sz="2400" kern="0" dirty="0"/>
          </a:p>
          <a:p>
            <a:pPr>
              <a:buFont typeface="Symbol" panose="05050102010706020507" pitchFamily="18" charset="2"/>
              <a:buChar char="Þ"/>
            </a:pPr>
            <a:endParaRPr lang="en-US" altLang="ko-KR" sz="2400" kern="0" dirty="0"/>
          </a:p>
          <a:p>
            <a:pPr marL="0" indent="0">
              <a:buFont typeface="Wingdings"/>
              <a:buNone/>
            </a:pPr>
            <a:r>
              <a:rPr lang="ko-KR" altLang="en-US" sz="2400" kern="0" dirty="0"/>
              <a:t>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DDC278-4869-CB77-E133-68295ED4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Application.properties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63426BE-9FC3-1509-7977-4DEF7693B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9825"/>
          <a:stretch/>
        </p:blipFill>
        <p:spPr>
          <a:xfrm>
            <a:off x="251520" y="1340768"/>
            <a:ext cx="4532459" cy="2321724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5A326E-F74F-CE0D-7924-D8A8B0F0F5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7451"/>
          <a:stretch/>
        </p:blipFill>
        <p:spPr>
          <a:xfrm>
            <a:off x="4211960" y="1340768"/>
            <a:ext cx="4932040" cy="14174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68B525-1E7A-F05B-3460-B07FD0880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471433"/>
            <a:ext cx="6841267" cy="2091597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4AEDA30-6D3B-1A1E-24F5-D7A808EE65E8}"/>
              </a:ext>
            </a:extLst>
          </p:cNvPr>
          <p:cNvCxnSpPr>
            <a:cxnSpLocks/>
          </p:cNvCxnSpPr>
          <p:nvPr/>
        </p:nvCxnSpPr>
        <p:spPr>
          <a:xfrm>
            <a:off x="4211960" y="1844824"/>
            <a:ext cx="38164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FB0236C-1763-04E4-9561-D826023BA467}"/>
              </a:ext>
            </a:extLst>
          </p:cNvPr>
          <p:cNvCxnSpPr>
            <a:cxnSpLocks/>
          </p:cNvCxnSpPr>
          <p:nvPr/>
        </p:nvCxnSpPr>
        <p:spPr>
          <a:xfrm>
            <a:off x="467544" y="2924944"/>
            <a:ext cx="38164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4802C0D-6341-D227-C8AE-D672277FB5D3}"/>
              </a:ext>
            </a:extLst>
          </p:cNvPr>
          <p:cNvCxnSpPr>
            <a:cxnSpLocks/>
          </p:cNvCxnSpPr>
          <p:nvPr/>
        </p:nvCxnSpPr>
        <p:spPr>
          <a:xfrm>
            <a:off x="683568" y="5877272"/>
            <a:ext cx="38164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244201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ECE68E6-3ED5-0C72-9811-41BCCC88E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552" y="332656"/>
            <a:ext cx="8285192" cy="477348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E88A46-6615-C969-B1E1-FE0763A36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5106141"/>
            <a:ext cx="8285192" cy="1322876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743CB45-7817-CC96-7E60-39C4912B1721}"/>
              </a:ext>
            </a:extLst>
          </p:cNvPr>
          <p:cNvCxnSpPr>
            <a:cxnSpLocks/>
          </p:cNvCxnSpPr>
          <p:nvPr/>
        </p:nvCxnSpPr>
        <p:spPr>
          <a:xfrm>
            <a:off x="539552" y="2585861"/>
            <a:ext cx="244827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C23F2D1-84D9-E9B8-FC5D-B91F0F68D045}"/>
              </a:ext>
            </a:extLst>
          </p:cNvPr>
          <p:cNvCxnSpPr>
            <a:cxnSpLocks/>
          </p:cNvCxnSpPr>
          <p:nvPr/>
        </p:nvCxnSpPr>
        <p:spPr>
          <a:xfrm>
            <a:off x="539552" y="5754213"/>
            <a:ext cx="288032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</p:cxn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B89EB4F0-F2CC-6C60-E06F-4880D44F4C97}"/>
              </a:ext>
            </a:extLst>
          </p:cNvPr>
          <p:cNvSpPr/>
          <p:nvPr/>
        </p:nvSpPr>
        <p:spPr>
          <a:xfrm>
            <a:off x="2123728" y="3233934"/>
            <a:ext cx="864096" cy="1872207"/>
          </a:xfrm>
          <a:prstGeom prst="downArrow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B17233E-B1E7-10C6-9704-F810F218B04D}"/>
              </a:ext>
            </a:extLst>
          </p:cNvPr>
          <p:cNvCxnSpPr>
            <a:cxnSpLocks/>
          </p:cNvCxnSpPr>
          <p:nvPr/>
        </p:nvCxnSpPr>
        <p:spPr>
          <a:xfrm>
            <a:off x="539552" y="6330277"/>
            <a:ext cx="828519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544D98DC-A1A2-D31F-B90B-5A5FB98F32DE}"/>
              </a:ext>
            </a:extLst>
          </p:cNvPr>
          <p:cNvSpPr/>
          <p:nvPr/>
        </p:nvSpPr>
        <p:spPr>
          <a:xfrm>
            <a:off x="511363" y="6093296"/>
            <a:ext cx="936104" cy="3089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8975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482DB-22B9-93DD-BE49-0C5186B7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Config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399B4-A0DB-2973-422A-79EC3536E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866707"/>
            <a:ext cx="7991475" cy="5457894"/>
          </a:xfrm>
        </p:spPr>
        <p:txBody>
          <a:bodyPr/>
          <a:lstStyle/>
          <a:p>
            <a:r>
              <a:rPr lang="en-US" altLang="ko-KR" dirty="0"/>
              <a:t>Config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dirty="0"/>
              <a:t> </a:t>
            </a:r>
            <a:r>
              <a:rPr lang="en-US" altLang="ko-KR" sz="2600" dirty="0">
                <a:solidFill>
                  <a:srgbClr val="FF0000"/>
                </a:solidFill>
              </a:rPr>
              <a:t>MSA </a:t>
            </a:r>
            <a:r>
              <a:rPr lang="ko-KR" altLang="en-US" sz="2600" dirty="0">
                <a:solidFill>
                  <a:srgbClr val="FF0000"/>
                </a:solidFill>
              </a:rPr>
              <a:t>구조</a:t>
            </a:r>
            <a:r>
              <a:rPr lang="ko-KR" altLang="en-US" sz="2600" dirty="0"/>
              <a:t>에서 설정을 관리하기 위해 중앙 집중식으로 관리하는 서버</a:t>
            </a:r>
            <a:endParaRPr lang="en-US" altLang="ko-KR" sz="2600" dirty="0"/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sz="2600" dirty="0"/>
              <a:t>Git </a:t>
            </a:r>
            <a:r>
              <a:rPr lang="ko-KR" altLang="en-US" sz="2600" dirty="0"/>
              <a:t>형식으로 백업하여 </a:t>
            </a:r>
            <a:r>
              <a:rPr lang="en-US" altLang="ko-KR" sz="2600" dirty="0"/>
              <a:t>Config</a:t>
            </a:r>
            <a:r>
              <a:rPr lang="ko-KR" altLang="en-US" sz="2600" dirty="0"/>
              <a:t>관리를 해주는   </a:t>
            </a:r>
            <a:r>
              <a:rPr lang="en-US" altLang="ko-KR" sz="2600" dirty="0">
                <a:solidFill>
                  <a:srgbClr val="FF0000"/>
                </a:solidFill>
              </a:rPr>
              <a:t>Server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sz="2600" dirty="0"/>
              <a:t>Server</a:t>
            </a:r>
            <a:r>
              <a:rPr lang="ko-KR" altLang="en-US" sz="2600" dirty="0"/>
              <a:t>에 접근할 수 있도록 하는 </a:t>
            </a:r>
            <a:r>
              <a:rPr lang="en-US" altLang="ko-KR" sz="2600" dirty="0">
                <a:solidFill>
                  <a:srgbClr val="FF0000"/>
                </a:solidFill>
              </a:rPr>
              <a:t>Config Client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3DCA11-91A0-4455-AD24-2D27B2708B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024" b="2841"/>
          <a:stretch/>
        </p:blipFill>
        <p:spPr>
          <a:xfrm>
            <a:off x="769342" y="3645024"/>
            <a:ext cx="6336630" cy="317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1373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16789</TotalTime>
  <Words>395</Words>
  <Application>Microsoft Office PowerPoint</Application>
  <PresentationFormat>화면 슬라이드 쇼(4:3)</PresentationFormat>
  <Paragraphs>83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HY헤드라인M</vt:lpstr>
      <vt:lpstr>굴림</vt:lpstr>
      <vt:lpstr>맑은 고딕</vt:lpstr>
      <vt:lpstr>Arial</vt:lpstr>
      <vt:lpstr>Symbol</vt:lpstr>
      <vt:lpstr>Times New Roman</vt:lpstr>
      <vt:lpstr>Wingdings</vt:lpstr>
      <vt:lpstr>Default Theme</vt:lpstr>
      <vt:lpstr>논문 프로젝트</vt:lpstr>
      <vt:lpstr>목차</vt:lpstr>
      <vt:lpstr>각 기술의 사용 이유</vt:lpstr>
      <vt:lpstr>PowerPoint 프레젠테이션</vt:lpstr>
      <vt:lpstr>Eureka (Spring Cloud Discovery)</vt:lpstr>
      <vt:lpstr>Eureka (Spring Cloud Discovery)</vt:lpstr>
      <vt:lpstr>Application.properties</vt:lpstr>
      <vt:lpstr>PowerPoint 프레젠테이션</vt:lpstr>
      <vt:lpstr>Config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유동균</cp:lastModifiedBy>
  <cp:revision>692</cp:revision>
  <cp:lastPrinted>2016-11-01T07:29:09Z</cp:lastPrinted>
  <dcterms:created xsi:type="dcterms:W3CDTF">2013-09-09T21:16:08Z</dcterms:created>
  <dcterms:modified xsi:type="dcterms:W3CDTF">2025-01-06T04:31:59Z</dcterms:modified>
</cp:coreProperties>
</file>