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8" r:id="rId2"/>
    <p:sldId id="265" r:id="rId3"/>
    <p:sldId id="260" r:id="rId4"/>
    <p:sldId id="259" r:id="rId5"/>
    <p:sldId id="266" r:id="rId6"/>
    <p:sldId id="262" r:id="rId7"/>
    <p:sldId id="263" r:id="rId8"/>
    <p:sldId id="264" r:id="rId9"/>
    <p:sldId id="257" r:id="rId1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9B9B9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73" autoAdjust="0"/>
    <p:restoredTop sz="86381" autoAdjust="0"/>
  </p:normalViewPr>
  <p:slideViewPr>
    <p:cSldViewPr>
      <p:cViewPr>
        <p:scale>
          <a:sx n="91" d="100"/>
          <a:sy n="91" d="100"/>
        </p:scale>
        <p:origin x="-590" y="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3:09:57.9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1T13:10:03.7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392 30 8786 0 0,'-2'-8'-45'0'0,"-6"-13"6042"0"0,7 21-5745 0 0,0 1 1 0 0,0-1-1 0 0,0 1 0 0 0,1-1 1 0 0,-1 1-1 0 0,0 0 0 0 0,0 0 0 0 0,0-1 1 0 0,0 1-1 0 0,1 0 0 0 0,-1 0 1 0 0,0 0-1 0 0,1 0 0 0 0,-1 0 1 0 0,1-1-1 0 0,-1 1 0 0 0,1 0 1 0 0,-1 0-1 0 0,1 3 0 0 0,-108 216 2234 0 0,79-157-2154 0 0,2 0 1 0 0,4 2-1 0 0,-26 111 0 0 0,46-162-346 0 0,-41 140 54 0 0,20-78 228 0 0,4 0-1 0 0,-17 126 1 0 0,34-105 85 0 0,3 0 1 0 0,19 131-1 0 0,-18-217-352 0 0,3 35 53 0 0,20 254-21 0 0,-2-49-40 0 0,-11-158-2 0 0,1-11 171 0 0,27 95-1 0 0,4 24 71 0 0,-39-177-213 0 0,1-1-1 0 0,2 1 1 0 0,0-1-1 0 0,15 32 1 0 0,-16-41 184 0 0,2 0 1 0 0,-1-1-1 0 0,2 0 1 0 0,0 0-1 0 0,1-1 1 0 0,0 0-1 0 0,0-1 1 0 0,13 11-1 0 0,-2-4 378 0 0,-14-11-315 0 0,0 0-1 0 0,1-1 1 0 0,-1 0-1 0 0,1-1 1 0 0,0 0-1 0 0,1 0 0 0 0,12 5 1 0 0,-15-9 463 0 0,-2-4-3391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1T13:10:05.7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665 14 14595 0 0,'-9'-8'5612'0'0,"8"7"-5550"0"0,-1 1 0 0 0,1-1-1 0 0,-1 0 1 0 0,1 1 0 0 0,-1-1-1 0 0,0 1 1 0 0,1-1 0 0 0,-1 1 0 0 0,0 0-1 0 0,1 0 1 0 0,-1-1 0 0 0,1 1-1 0 0,-4 1 1 0 0,-11 45 665 0 0,-75 122-10 0 0,-6 11 461 0 0,-82 249 2658 0 0,125-253-3228 0 0,-44 260 0 0 0,93-409-515 0 0,-30 288 712 0 0,20-135-596 0 0,-8 35-163 0 0,6 250 0 0 0,21-306-61 0 0,7-1 0 0 0,33 162 1 0 0,16 54 25 0 0,-4-17 95 0 0,40 74 163 0 0,-78-352-185 0 0,3-1-1 0 0,4-1 1 0 0,40 86-1 0 0,-21-71 291 0 0,76 113 0 0 0,-104-183-373 0 0,27 29 0 0 0,-28-33 12 0 0,0 0 0 0 0,21 32 0 0 0,-29-38 17 0 0,2-1 0 0 0,0 1 0 0 0,0-1 0 0 0,14 11 0 0 0,14 16 36 0 0,-29-29 12 0 0,0-1-1 0 0,0 0 1 0 0,0 0-1 0 0,15 8 0 0 0,24 20 275 0 0,12 16 51 0 0,-53-46-817 0 0,6 3 1078 0 0,-1-9-5702 0 0,-8-14-7776 0 0,-6-3 2994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1T13:10:51.7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113 121 4833 0 0,'1'-3'188'0'0,"1"0"1"0"0,-1 0-1 0 0,1 0 1 0 0,0 0-1 0 0,0 0 1 0 0,0 0-1 0 0,0 1 1 0 0,0-1-1 0 0,1 1 1 0 0,-1 0-1 0 0,1 0 1 0 0,0-1-1 0 0,4-2 1 0 0,6-5 499 0 0,-5 4-585 0 0,0 0 0 0 0,0 0 0 0 0,0 1-1 0 0,18-8 1 0 0,-14 8 180 0 0,6-2 392 0 0,-1 0 0 0 0,30-5 0 0 0,-41 11-670 0 0,-1 0-1 0 0,0 0 1 0 0,1 1-1 0 0,-1 0 1 0 0,0 0-1 0 0,1 0 1 0 0,-1 1-1 0 0,0 0 0 0 0,0 0 1 0 0,1 0-1 0 0,-1 0 1 0 0,8 5-1 0 0,13 2 70 0 0,-17-5-123 0 0,0 1 1 0 0,-1 0-1 0 0,1 0 0 0 0,-1 1 0 0 0,0 0 0 0 0,0 0 0 0 0,-1 1 0 0 0,13 11 0 0 0,5 5 135 0 0,0-5 100 0 0,-20-15-227 0 0,-1 1 0 0 0,1 1 0 0 0,0-1 0 0 0,-1 1 0 0 0,0-1 0 0 0,6 8 1 0 0,14 7 164 0 0,-22-17-127 0 0,0 0 1 0 0,0 0-1 0 0,0 1 1 0 0,1-1-1 0 0,-2 1 0 0 0,1-1 1 0 0,0 1-1 0 0,0 0 1 0 0,0-1-1 0 0,-1 1 1 0 0,3 4-1 0 0,9 14-91 0 0,-11-17 100 0 0,0-1 0 0 0,0 1-1 0 0,0 0 1 0 0,0-1-1 0 0,-1 1 1 0 0,0 0-1 0 0,1 0 1 0 0,-1 0-1 0 0,0 0 1 0 0,0 1-1 0 0,0-1 1 0 0,-1 0-1 0 0,1 5 1 0 0,0 16 92 0 0,-1-17-27 0 0,1 0 0 0 0,-1 0 1 0 0,0 0-1 0 0,0 0 0 0 0,-1-1 0 0 0,0 1 1 0 0,0 0-1 0 0,-1 0 0 0 0,0 0 0 0 0,0-1 1 0 0,0 1-1 0 0,-7 11 0 0 0,-60 76 769 0 0,-1-10-620 0 0,66-81-160 0 0,1 0 0 0 0,-1 0 0 0 0,0-1 0 0 0,0 0 0 0 0,0 1 1 0 0,0-2-1 0 0,-1 1 0 0 0,1 0 0 0 0,0-1 0 0 0,-5 1 0 0 0,-18 8 2 0 0,22-8 27 0 0,-1-1 0 0 0,1 1 0 0 0,-1-1-1 0 0,1 0 1 0 0,-1 0 0 0 0,-5 0 0 0 0,-14 2-47 0 0,13-2 103 0 0,-1 0 0 0 0,1 0-1 0 0,-24-3 1 0 0,-3 0-174 0 0,33 1 187 0 0,0 0 0 0 0,0 0 0 0 0,0-1 0 0 0,0 1 0 0 0,0-1 0 0 0,-9-5 0 0 0,-26-6-187 0 0,38 12 86 0 0,0 0-1 0 0,0-1 1 0 0,1 1 0 0 0,-1-1-1 0 0,0 0 1 0 0,0 1-1 0 0,1-1 1 0 0,-1 0-1 0 0,1-1 1 0 0,0 1-1 0 0,-4-4 1 0 0,-21-17 118 0 0,26 22-177 0 0,-3 0 52 0 0,-1-1 1 0 0,1 0-1 0 0,0-1 0 0 0,-1 1 1 0 0,1-1-1 0 0,0 0 0 0 0,1 0 1 0 0,-1 0-1 0 0,0 0 1 0 0,1-1-1 0 0,0 1 0 0 0,0-1 1 0 0,0 0-1 0 0,-4-7 0 0 0,-1-6 145 0 0,1 0-1 0 0,1 0 0 0 0,1 0 0 0 0,1-1 1 0 0,-5-35-1 0 0,9 49-128 0 0,0-1 0 0 0,0 0 0 0 0,1 0 0 0 0,0 1 0 0 0,0-1 0 0 0,0 0 0 0 0,1 1 0 0 0,-1-1 0 0 0,1 1 0 0 0,0 0 0 0 0,1-1 0 0 0,-1 1 0 0 0,5-5 0 0 0,39-48-40 0 0,-8 11-92 0 0,-31 35-350 0 0,2 1 1 0 0,-1-1-1 0 0,1 1 1 0 0,1 1-1 0 0,-1 0 1 0 0,21-14 0 0 0,-24 20-506 0 0,0 1 0 0 0,0 0 0 0 0,0 0 0 0 0,0 1 0 0 0,1-1 1 0 0,10 0-1 0 0,-3 1-3492 0 0,-10 1 696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01T13:11:32.7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85 4265 0 0,'0'-1'1101'0'0,"-3"-9"6678"0"0,10 0-4591 0 0,8-10-2565 0 0,44-23 997 0 0,-58 43-1621 0 0,1 0 0 0 0,-1-1 0 0 0,0 1 0 0 0,1 0 0 0 0,-1 0 0 0 0,0 0 0 0 0,1 0 0 0 0,-1 0 0 0 0,0 1-1 0 0,0-1 1 0 0,1 0 0 0 0,-1 0 0 0 0,0 1 0 0 0,1-1 0 0 0,-1 1 0 0 0,0-1 0 0 0,0 1 0 0 0,0 0 0 0 0,0-1 0 0 0,1 1 0 0 0,-1 0 0 0 0,0 0 0 0 0,0 0 0 0 0,1 1 0 0 0,16 8 540 0 0,-15-8-473 0 0,0-1 0 0 0,0 1 0 0 0,-1 0-1 0 0,1 0 1 0 0,-1 0 0 0 0,1 0 0 0 0,-1 1-1 0 0,4 3 1 0 0,18 17 372 0 0,-23-22-394 0 0,-1-1 1 0 0,1 0 0 0 0,0 1-1 0 0,-1-1 1 0 0,1 1 0 0 0,0-1-1 0 0,-1 0 1 0 0,1 0 0 0 0,0 1-1 0 0,0-1 1 0 0,-1 0 0 0 0,1 0-1 0 0,0 0 1 0 0,0 0 0 0 0,-1 0-1 0 0,1 0 1 0 0,0 0 0 0 0,0 0-1 0 0,-1 0 1 0 0,1 0 0 0 0,0 0-1 0 0,0-1 1 0 0,-1 1 0 0 0,1 0-1 0 0,0 0 1 0 0,-1-1 0 0 0,1 1-1 0 0,0 0 1 0 0,-1-1 0 0 0,1 1-1 0 0,-1-1 1 0 0,2 0 0 0 0,-1 1-42 0 0,0-1 0 0 0,0 1 0 0 0,0 0 1 0 0,0 0-1 0 0,0 0 0 0 0,0 0 1 0 0,0 0-1 0 0,0 0 0 0 0,0 0 0 0 0,0 0 1 0 0,0 0-1 0 0,0 0 0 0 0,0 1 1 0 0,0-1-1 0 0,0 0 0 0 0,0 1 0 0 0,0-1 1 0 0,0 1-1 0 0,0-1 0 0 0,0 1 1 0 0,0-1-1 0 0,0 1 0 0 0,-1-1 0 0 0,2 3 1 0 0,0-2 2 0 0,-1-1 0 0 0,0 1 0 0 0,1 0 0 0 0,-1 0 0 0 0,0 0 1 0 0,1-1-1 0 0,-1 1 0 0 0,1 0 0 0 0,-1-1 0 0 0,1 0 0 0 0,-1 1 1 0 0,1-1-1 0 0,-1 0 0 0 0,1 0 0 0 0,-1 0 0 0 0,3 0 0 0 0,23-15-60 0 0,-25 14 41 0 0,0-1 0 0 0,0 1-1 0 0,0 0 1 0 0,0-1 0 0 0,0 1-1 0 0,0 0 1 0 0,0 0 0 0 0,0 0-1 0 0,0 1 1 0 0,1-1 0 0 0,-1 1 0 0 0,0-1-1 0 0,1 1 1 0 0,-1 0 0 0 0,0-1-1 0 0,1 1 1 0 0,-1 0 0 0 0,0 1-1 0 0,1-1 1 0 0,-1 0 0 0 0,0 1 0 0 0,4 0-1 0 0,39 9 145 0 0,-42-10-112 0 0,-1 0-1 0 0,0 0 1 0 0,1 0-1 0 0,-1 0 1 0 0,0 0 0 0 0,1-1-1 0 0,-1 1 1 0 0,0-1-1 0 0,0 1 1 0 0,1-1 0 0 0,-1 0-1 0 0,0 0 1 0 0,0 0-1 0 0,0 0 1 0 0,0 0 0 0 0,0-1-1 0 0,0 1 1 0 0,0 0-1 0 0,1-3 1 0 0,16 53-475 0 0,-16-40 287 0 0,4 6 601 0 0,4-19 478 0 0,-2-1-695 0 0,2 0-175 0 0,0 0 1 0 0,-1-2-1 0 0,0 1 0 0 0,0-1 0 0 0,-1 0 0 0 0,12-12 1 0 0,-17 15-272 0 0,6-5 333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2819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23/12/26</a:t>
            </a:r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a67422830@gmail.com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A242A-9D6D-D5F0-49FA-D7F64E0A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세미나의 방향성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59FBF-CA7E-38AB-74F9-500D0F105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24/01/02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9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709BB-7D76-8FDD-4ADC-A8AB136B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것을 할 것인지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CBF6D-E8C0-4155-EA74-924D8A09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하고싶은 공부는 무엇인지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ko-KR" altLang="en-US" dirty="0" err="1"/>
              <a:t>백엔드</a:t>
            </a:r>
            <a:r>
              <a:rPr lang="ko-KR" altLang="en-US" dirty="0"/>
              <a:t> 프로그래밍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왜 </a:t>
            </a:r>
            <a:r>
              <a:rPr lang="ko-KR" altLang="en-US" dirty="0" err="1"/>
              <a:t>백엔드</a:t>
            </a:r>
            <a:r>
              <a:rPr lang="ko-KR" altLang="en-US" dirty="0"/>
              <a:t> 프로그래밍을 하는지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세미나에서 어떤 것을 할 것인지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ko-KR" altLang="en-US" dirty="0" err="1"/>
              <a:t>백엔드</a:t>
            </a:r>
            <a:r>
              <a:rPr lang="ko-KR" altLang="en-US" dirty="0"/>
              <a:t> 프로그래밍을 위한 언어 및 프레임 워크의 이해</a:t>
            </a:r>
            <a:r>
              <a:rPr lang="en-US" altLang="ko-KR" dirty="0"/>
              <a:t>, </a:t>
            </a:r>
            <a:r>
              <a:rPr lang="ko-KR" altLang="en-US" dirty="0"/>
              <a:t>공부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MVC </a:t>
            </a:r>
            <a:r>
              <a:rPr lang="ko-KR" altLang="en-US" dirty="0"/>
              <a:t>구조를 활용한 프로그램 제작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DB</a:t>
            </a:r>
            <a:r>
              <a:rPr lang="ko-KR" altLang="en-US" dirty="0"/>
              <a:t>의 활용 및 사용 공부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5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3C64B-45D1-484C-F5B5-4914D62F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언어와 프레임 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01890-6A31-09EC-3353-D41E9CF2A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052513"/>
            <a:ext cx="4248472" cy="5646667"/>
          </a:xfrm>
        </p:spPr>
        <p:txBody>
          <a:bodyPr/>
          <a:lstStyle/>
          <a:p>
            <a:r>
              <a:rPr lang="en-US" altLang="ko-KR" dirty="0"/>
              <a:t> python </a:t>
            </a:r>
            <a:r>
              <a:rPr lang="ko-KR" altLang="en-US" dirty="0"/>
              <a:t>과 </a:t>
            </a:r>
            <a:r>
              <a:rPr lang="en-US" altLang="ko-KR" dirty="0"/>
              <a:t>Django </a:t>
            </a:r>
          </a:p>
          <a:p>
            <a:pPr marL="0" indent="0">
              <a:buNone/>
            </a:pPr>
            <a:r>
              <a:rPr lang="ko-KR" altLang="en-US" dirty="0"/>
              <a:t>장점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ko-KR" altLang="en-US" sz="2000" dirty="0" err="1"/>
              <a:t>파이썬은</a:t>
            </a:r>
            <a:r>
              <a:rPr lang="ko-KR" altLang="en-US" sz="2000" dirty="0"/>
              <a:t> 코드가 비교적 단순</a:t>
            </a:r>
            <a:r>
              <a:rPr lang="en-US" altLang="ko-KR" sz="2000" dirty="0"/>
              <a:t>,</a:t>
            </a:r>
            <a:r>
              <a:rPr lang="ko-KR" altLang="en-US" sz="2000" dirty="0"/>
              <a:t> 접근성이 좋음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ko-KR" altLang="en-US" sz="2000" dirty="0"/>
              <a:t>작업 속도</a:t>
            </a:r>
            <a:r>
              <a:rPr lang="en-US" altLang="ko-KR" sz="2000" dirty="0"/>
              <a:t>, </a:t>
            </a:r>
            <a:r>
              <a:rPr lang="ko-KR" altLang="en-US" sz="2000" dirty="0"/>
              <a:t>코딩이 타 언어에 비해 빠름</a:t>
            </a:r>
            <a:r>
              <a:rPr lang="en-US" altLang="ko-KR" sz="2000" dirty="0"/>
              <a:t>, </a:t>
            </a:r>
            <a:r>
              <a:rPr lang="ko-KR" altLang="en-US" sz="2000" dirty="0"/>
              <a:t>다양한 라이브러리 제공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=&gt; Django</a:t>
            </a:r>
            <a:r>
              <a:rPr lang="ko-KR" altLang="en-US" sz="2000" dirty="0"/>
              <a:t>는 </a:t>
            </a:r>
            <a:r>
              <a:rPr lang="en-US" altLang="ko-KR" sz="2000" dirty="0"/>
              <a:t>MVC</a:t>
            </a:r>
            <a:r>
              <a:rPr lang="ko-KR" altLang="en-US" sz="2000" dirty="0"/>
              <a:t>패턴과 유사한  </a:t>
            </a:r>
            <a:r>
              <a:rPr lang="en-US" altLang="ko-KR" sz="2000" dirty="0"/>
              <a:t>=&gt;MTV</a:t>
            </a:r>
            <a:r>
              <a:rPr lang="ko-KR" altLang="en-US" sz="2000" dirty="0"/>
              <a:t>패턴을 사용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=&gt; DB</a:t>
            </a:r>
            <a:r>
              <a:rPr lang="ko-KR" altLang="en-US" sz="2000" dirty="0"/>
              <a:t>에서 </a:t>
            </a:r>
            <a:r>
              <a:rPr lang="en-US" altLang="ko-KR" sz="2000" dirty="0"/>
              <a:t>ORM</a:t>
            </a:r>
            <a:r>
              <a:rPr lang="ko-KR" altLang="en-US" sz="2000" dirty="0"/>
              <a:t>을 사용해 쉽게 작성 가능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dirty="0"/>
              <a:t>단점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ko-KR" altLang="en-US" sz="2000" dirty="0"/>
              <a:t>컴파일 시 시간이 오래 걸림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ko-KR" altLang="en-US" sz="2000" dirty="0"/>
              <a:t>많은 기능이 포함되어 있어 무겁다</a:t>
            </a: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0B66E75-806B-82EE-DD8F-1420095EBE91}"/>
              </a:ext>
            </a:extLst>
          </p:cNvPr>
          <p:cNvSpPr txBox="1">
            <a:spLocks/>
          </p:cNvSpPr>
          <p:nvPr/>
        </p:nvSpPr>
        <p:spPr>
          <a:xfrm>
            <a:off x="4716017" y="1052513"/>
            <a:ext cx="4427984" cy="58054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 Java </a:t>
            </a:r>
            <a:r>
              <a:rPr lang="ko-KR" altLang="en-US" kern="0" dirty="0"/>
              <a:t>와 </a:t>
            </a:r>
            <a:r>
              <a:rPr lang="en-US" altLang="ko-KR" kern="0" dirty="0"/>
              <a:t>Spring </a:t>
            </a:r>
          </a:p>
          <a:p>
            <a:pPr marL="0" indent="0">
              <a:buFont typeface="Wingdings"/>
              <a:buNone/>
            </a:pPr>
            <a:r>
              <a:rPr lang="ko-KR" altLang="en-US" kern="0" dirty="0"/>
              <a:t>장점</a:t>
            </a:r>
            <a:endParaRPr lang="en-US" altLang="ko-KR" kern="0" dirty="0"/>
          </a:p>
          <a:p>
            <a:pPr marL="0" indent="0">
              <a:buFont typeface="Wingdings"/>
              <a:buNone/>
            </a:pPr>
            <a:r>
              <a:rPr lang="en-US" altLang="ko-KR" sz="2000" kern="0" dirty="0"/>
              <a:t>=&gt; </a:t>
            </a:r>
            <a:r>
              <a:rPr lang="ko-KR" altLang="en-US" sz="2000" kern="0" dirty="0"/>
              <a:t>자바는  </a:t>
            </a:r>
            <a:r>
              <a:rPr lang="en-US" altLang="ko-KR" sz="2000" kern="0" dirty="0"/>
              <a:t>JVM</a:t>
            </a:r>
            <a:r>
              <a:rPr lang="ko-KR" altLang="en-US" sz="2000" kern="0" dirty="0"/>
              <a:t>을 통해 어디서나 실행 가능함</a:t>
            </a:r>
            <a:endParaRPr lang="en-US" altLang="ko-KR" sz="2000" kern="0" dirty="0"/>
          </a:p>
          <a:p>
            <a:pPr marL="0" indent="0">
              <a:buFont typeface="Wingdings"/>
              <a:buNone/>
            </a:pPr>
            <a:r>
              <a:rPr lang="ko-KR" altLang="en-US" sz="2000" kern="0" dirty="0"/>
              <a:t> </a:t>
            </a:r>
            <a:r>
              <a:rPr lang="en-US" altLang="ko-KR" sz="2000" kern="0" dirty="0"/>
              <a:t>=&gt; </a:t>
            </a:r>
            <a:r>
              <a:rPr lang="ko-KR" altLang="en-US" sz="2000" kern="0" dirty="0" err="1"/>
              <a:t>멀티스레딩</a:t>
            </a:r>
            <a:r>
              <a:rPr lang="ko-KR" altLang="en-US" sz="2000" kern="0" dirty="0"/>
              <a:t> 지원</a:t>
            </a:r>
            <a:r>
              <a:rPr lang="en-US" altLang="ko-KR" sz="2000" kern="0" dirty="0"/>
              <a:t>, </a:t>
            </a:r>
            <a:r>
              <a:rPr lang="ko-KR" altLang="en-US" sz="2000" kern="0" dirty="0" err="1"/>
              <a:t>가비지콜렉터를</a:t>
            </a:r>
            <a:r>
              <a:rPr lang="ko-KR" altLang="en-US" sz="2000" kern="0" dirty="0"/>
              <a:t> 통해 메모리 관리 쉽게 가능</a:t>
            </a:r>
            <a:endParaRPr lang="en-US" altLang="ko-KR" sz="2000" kern="0" dirty="0"/>
          </a:p>
          <a:p>
            <a:pPr marL="0" indent="0">
              <a:buNone/>
            </a:pPr>
            <a:r>
              <a:rPr lang="en-US" altLang="ko-KR" sz="2000" kern="0" dirty="0"/>
              <a:t>=&gt; </a:t>
            </a:r>
            <a:r>
              <a:rPr lang="ko-KR" altLang="en-US" sz="2000" kern="0" dirty="0"/>
              <a:t>스프링은 </a:t>
            </a:r>
            <a:r>
              <a:rPr lang="en-US" altLang="ko-KR" sz="2000" kern="0" dirty="0"/>
              <a:t>DI</a:t>
            </a:r>
            <a:r>
              <a:rPr lang="ko-KR" altLang="en-US" sz="2000" kern="0" dirty="0"/>
              <a:t>와 </a:t>
            </a:r>
            <a:r>
              <a:rPr lang="en-US" altLang="ko-KR" sz="2000" kern="0" dirty="0"/>
              <a:t>MVC</a:t>
            </a:r>
            <a:r>
              <a:rPr lang="ko-KR" altLang="en-US" sz="2000" kern="0" dirty="0"/>
              <a:t>패턴을 사용</a:t>
            </a:r>
            <a:endParaRPr lang="en-US" altLang="ko-KR" sz="2000" kern="0" dirty="0"/>
          </a:p>
          <a:p>
            <a:pPr marL="0" indent="0">
              <a:buFont typeface="Wingdings"/>
              <a:buNone/>
            </a:pPr>
            <a:r>
              <a:rPr lang="en-US" altLang="ko-KR" sz="2000" kern="0" dirty="0"/>
              <a:t>=&gt; </a:t>
            </a:r>
            <a:r>
              <a:rPr lang="ko-KR" altLang="en-US" sz="2000" kern="0" dirty="0"/>
              <a:t>여러 </a:t>
            </a:r>
            <a:r>
              <a:rPr lang="en-US" altLang="ko-KR" sz="2000" kern="0" dirty="0"/>
              <a:t>API </a:t>
            </a:r>
            <a:r>
              <a:rPr lang="ko-KR" altLang="en-US" sz="2000" kern="0" dirty="0"/>
              <a:t>제공</a:t>
            </a:r>
            <a:r>
              <a:rPr lang="en-US" altLang="ko-KR" sz="2000" kern="0" dirty="0"/>
              <a:t>, AOP</a:t>
            </a:r>
            <a:r>
              <a:rPr lang="ko-KR" altLang="en-US" sz="2000" kern="0" dirty="0"/>
              <a:t>형식의 프로그래밍 사용</a:t>
            </a:r>
            <a:endParaRPr lang="en-US" altLang="ko-KR" sz="2000" kern="0" dirty="0"/>
          </a:p>
          <a:p>
            <a:pPr marL="0" indent="0">
              <a:buFont typeface="Wingdings"/>
              <a:buNone/>
            </a:pPr>
            <a:r>
              <a:rPr lang="ko-KR" altLang="en-US" kern="0" dirty="0"/>
              <a:t>단점</a:t>
            </a:r>
            <a:endParaRPr lang="en-US" altLang="ko-KR" sz="2000" kern="0" dirty="0"/>
          </a:p>
          <a:p>
            <a:pPr marL="0" indent="0">
              <a:buFont typeface="Wingdings"/>
              <a:buNone/>
            </a:pPr>
            <a:r>
              <a:rPr lang="en-US" altLang="ko-KR" sz="2000" kern="0" dirty="0"/>
              <a:t>=&gt; </a:t>
            </a:r>
            <a:r>
              <a:rPr lang="ko-KR" altLang="en-US" sz="2000" kern="0" dirty="0"/>
              <a:t>많은 기능</a:t>
            </a:r>
            <a:r>
              <a:rPr lang="en-US" altLang="ko-KR" sz="2000" kern="0" dirty="0"/>
              <a:t>, </a:t>
            </a:r>
            <a:r>
              <a:rPr lang="ko-KR" altLang="en-US" sz="2000" kern="0" dirty="0"/>
              <a:t>설정이 포함되어 있어 무거움</a:t>
            </a:r>
            <a:endParaRPr lang="en-US" altLang="ko-KR" sz="2000" kern="0" dirty="0"/>
          </a:p>
          <a:p>
            <a:pPr marL="0" indent="0">
              <a:buFont typeface="Wingdings"/>
              <a:buNone/>
            </a:pPr>
            <a:r>
              <a:rPr lang="en-US" altLang="ko-KR" sz="2000" kern="0" dirty="0"/>
              <a:t>=&gt; </a:t>
            </a:r>
            <a:r>
              <a:rPr lang="ko-KR" altLang="en-US" sz="2000" kern="0" dirty="0"/>
              <a:t>비교적 다른 프레임워크에 비해 어려움</a:t>
            </a:r>
            <a:endParaRPr lang="en-US" altLang="ko-KR" sz="2000" kern="0" dirty="0"/>
          </a:p>
          <a:p>
            <a:pPr marL="0" indent="0">
              <a:buFont typeface="Wingdings"/>
              <a:buNone/>
            </a:pP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09945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B722C-6DB8-D686-C187-2860A18C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스프링의 특징과 간단한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C604D-EE84-2B68-5D77-B1507499C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968534"/>
            <a:ext cx="8137525" cy="573064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ko-KR" altLang="en-US" sz="2600" dirty="0"/>
              <a:t>제어역전</a:t>
            </a:r>
            <a:r>
              <a:rPr lang="en-US" altLang="ko-KR" sz="2600" dirty="0"/>
              <a:t>(IoC)</a:t>
            </a:r>
          </a:p>
          <a:p>
            <a:pPr marL="0" indent="0">
              <a:buNone/>
            </a:pPr>
            <a:r>
              <a:rPr lang="en-US" altLang="ko-KR" sz="2200" dirty="0"/>
              <a:t>=&gt; </a:t>
            </a:r>
            <a:r>
              <a:rPr lang="ko-KR" altLang="en-US" sz="2200" dirty="0"/>
              <a:t> 객체를 생성해 필드</a:t>
            </a:r>
            <a:r>
              <a:rPr lang="en-US" altLang="ko-KR" sz="2200" dirty="0"/>
              <a:t>, </a:t>
            </a:r>
            <a:r>
              <a:rPr lang="ko-KR" altLang="en-US" sz="2200" dirty="0"/>
              <a:t>메소드 사용 시 의존성을 생성하고 사용함 하지만 </a:t>
            </a:r>
            <a:r>
              <a:rPr lang="en-US" altLang="ko-KR" sz="2200" dirty="0" err="1"/>
              <a:t>Ioc</a:t>
            </a:r>
            <a:r>
              <a:rPr lang="ko-KR" altLang="en-US" sz="2200" dirty="0"/>
              <a:t>는 스프링 컨테이너 사용으로 객체의 관리를 맡김으로써 </a:t>
            </a:r>
            <a:r>
              <a:rPr lang="en-US" altLang="ko-KR" sz="2200" dirty="0"/>
              <a:t>DI(</a:t>
            </a:r>
            <a:r>
              <a:rPr lang="ko-KR" altLang="en-US" sz="2200" dirty="0"/>
              <a:t>의존성 삽입</a:t>
            </a:r>
            <a:r>
              <a:rPr lang="en-US" altLang="ko-KR" sz="2200" dirty="0"/>
              <a:t>)</a:t>
            </a:r>
            <a:r>
              <a:rPr lang="ko-KR" altLang="en-US" sz="2200" dirty="0"/>
              <a:t>과 </a:t>
            </a:r>
            <a:r>
              <a:rPr lang="en-US" altLang="ko-KR" sz="2200" dirty="0"/>
              <a:t>AOP</a:t>
            </a:r>
            <a:r>
              <a:rPr lang="ko-KR" altLang="en-US" sz="2200" dirty="0"/>
              <a:t>관점지향 프로그래밍 가능</a:t>
            </a:r>
            <a:endParaRPr lang="en-US" altLang="ko-KR" dirty="0"/>
          </a:p>
          <a:p>
            <a:r>
              <a:rPr lang="ko-KR" altLang="en-US" sz="2600" dirty="0"/>
              <a:t>의존성 주입</a:t>
            </a:r>
            <a:r>
              <a:rPr lang="en-US" altLang="ko-KR" sz="2600" dirty="0"/>
              <a:t>(DI) </a:t>
            </a:r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ko-KR" altLang="en-US" sz="2000" dirty="0"/>
              <a:t>제어역전의 방법 중 하나</a:t>
            </a:r>
            <a:r>
              <a:rPr lang="en-US" altLang="ko-KR" sz="2000" dirty="0"/>
              <a:t>. @Autowired</a:t>
            </a:r>
            <a:r>
              <a:rPr lang="ko-KR" altLang="en-US" sz="2000" dirty="0"/>
              <a:t>라는 </a:t>
            </a:r>
            <a:r>
              <a:rPr lang="ko-KR" altLang="en-US" sz="2000" dirty="0" err="1"/>
              <a:t>어노테이션을</a:t>
            </a:r>
            <a:r>
              <a:rPr lang="ko-KR" altLang="en-US" sz="2000" dirty="0"/>
              <a:t> 통해 주입</a:t>
            </a:r>
            <a:r>
              <a:rPr lang="en-US" altLang="ko-KR" sz="2000" dirty="0"/>
              <a:t>. </a:t>
            </a:r>
            <a:r>
              <a:rPr lang="ko-KR" altLang="en-US" sz="2000" dirty="0">
                <a:solidFill>
                  <a:schemeClr val="accent1"/>
                </a:solidFill>
              </a:rPr>
              <a:t>생성자로 주입</a:t>
            </a:r>
            <a:r>
              <a:rPr lang="en-US" altLang="ko-KR" sz="2000" dirty="0">
                <a:solidFill>
                  <a:schemeClr val="accent1"/>
                </a:solidFill>
              </a:rPr>
              <a:t>, </a:t>
            </a:r>
            <a:r>
              <a:rPr lang="ko-KR" altLang="en-US" sz="2000" dirty="0">
                <a:solidFill>
                  <a:schemeClr val="accent1"/>
                </a:solidFill>
              </a:rPr>
              <a:t>필드객체 선언을 통한 주입</a:t>
            </a:r>
            <a:r>
              <a:rPr lang="en-US" altLang="ko-KR" sz="2000" dirty="0">
                <a:solidFill>
                  <a:schemeClr val="accent1"/>
                </a:solidFill>
              </a:rPr>
              <a:t>, setter</a:t>
            </a:r>
            <a:r>
              <a:rPr lang="ko-KR" altLang="en-US" sz="2000" dirty="0">
                <a:solidFill>
                  <a:schemeClr val="accent1"/>
                </a:solidFill>
              </a:rPr>
              <a:t>메소드를 통한 주입</a:t>
            </a:r>
            <a:endParaRPr lang="en-US" altLang="ko-KR" dirty="0"/>
          </a:p>
          <a:p>
            <a:r>
              <a:rPr lang="ko-KR" altLang="en-US" sz="2600" dirty="0"/>
              <a:t>관점지향 프로그래밍</a:t>
            </a:r>
            <a:r>
              <a:rPr lang="en-US" altLang="ko-KR" sz="2600" dirty="0"/>
              <a:t>(AOP)</a:t>
            </a:r>
          </a:p>
          <a:p>
            <a:pPr marL="0" indent="0">
              <a:buNone/>
            </a:pPr>
            <a:r>
              <a:rPr lang="en-US" altLang="ko-KR" sz="2200" dirty="0"/>
              <a:t>=&gt;</a:t>
            </a:r>
            <a:r>
              <a:rPr lang="en-US" altLang="ko-KR" sz="2200" dirty="0" err="1"/>
              <a:t>oop</a:t>
            </a:r>
            <a:r>
              <a:rPr lang="ko-KR" altLang="en-US" sz="2200" dirty="0"/>
              <a:t>는 공통된 함수와 변수 등을 재사용하기 위해 상속 등을 사용</a:t>
            </a:r>
            <a:r>
              <a:rPr lang="en-US" altLang="ko-KR" sz="2200" dirty="0"/>
              <a:t>, </a:t>
            </a:r>
            <a:r>
              <a:rPr lang="ko-KR" altLang="en-US" sz="2200" dirty="0"/>
              <a:t>서로 다른 클래스</a:t>
            </a:r>
            <a:r>
              <a:rPr lang="en-US" altLang="ko-KR" sz="2200" dirty="0"/>
              <a:t>, </a:t>
            </a:r>
            <a:r>
              <a:rPr lang="ko-KR" altLang="en-US" sz="2200" dirty="0"/>
              <a:t>객체에서 추출해 사용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AOP</a:t>
            </a:r>
            <a:r>
              <a:rPr lang="ko-KR" altLang="en-US" sz="2200" dirty="0"/>
              <a:t>는 동일한 기능의 부분을 공통로직으로 처리해 효율 높임</a:t>
            </a:r>
            <a:r>
              <a:rPr lang="en-US" altLang="ko-KR" sz="2200" dirty="0"/>
              <a:t>(</a:t>
            </a:r>
            <a:r>
              <a:rPr lang="ko-KR" altLang="en-US" sz="2200" dirty="0"/>
              <a:t>그 중 </a:t>
            </a:r>
            <a:r>
              <a:rPr lang="ko-KR" altLang="en-US" sz="2200" dirty="0" err="1"/>
              <a:t>프락시</a:t>
            </a:r>
            <a:r>
              <a:rPr lang="ko-KR" altLang="en-US" sz="2200" dirty="0"/>
              <a:t> 사용</a:t>
            </a:r>
            <a:r>
              <a:rPr lang="en-US" altLang="ko-KR" sz="2200" dirty="0"/>
              <a:t>)</a:t>
            </a:r>
          </a:p>
          <a:p>
            <a:r>
              <a:rPr lang="en-US" altLang="ko-KR" sz="2600" dirty="0"/>
              <a:t> MVC </a:t>
            </a:r>
            <a:r>
              <a:rPr lang="ko-KR" altLang="en-US" sz="2600" dirty="0"/>
              <a:t>패턴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000" dirty="0"/>
              <a:t>=&gt;M(model): DB</a:t>
            </a:r>
            <a:r>
              <a:rPr lang="ko-KR" altLang="en-US" sz="2000" dirty="0"/>
              <a:t>의 로직과 상호작용 부분의 코드 포함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V(view): </a:t>
            </a:r>
            <a:r>
              <a:rPr lang="ko-KR" altLang="en-US" sz="2000" dirty="0"/>
              <a:t>사용자에게 보여지는 </a:t>
            </a:r>
            <a:r>
              <a:rPr lang="en-US" altLang="ko-KR" sz="2000" dirty="0"/>
              <a:t>UI(HTML), JSP</a:t>
            </a:r>
            <a:r>
              <a:rPr lang="ko-KR" altLang="en-US" sz="2000" dirty="0"/>
              <a:t>부분 코드 포함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C[controller]: </a:t>
            </a:r>
            <a:r>
              <a:rPr lang="ko-KR" altLang="en-US" sz="2000" dirty="0"/>
              <a:t>모델과 뷰를</a:t>
            </a:r>
            <a:r>
              <a:rPr lang="en-US" altLang="ko-KR" sz="2000" dirty="0"/>
              <a:t> </a:t>
            </a:r>
            <a:r>
              <a:rPr lang="ko-KR" altLang="en-US" sz="2000" dirty="0"/>
              <a:t>이어 다루며 함수와 객체를 통한 기능을 작성하는 코드 부분 </a:t>
            </a:r>
            <a:endParaRPr lang="en-US" altLang="ko-KR" sz="26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13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39F1-E8B2-91AA-4F2E-5A7711B3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프락시</a:t>
            </a:r>
            <a:r>
              <a:rPr lang="ko-KR" altLang="en-US" dirty="0"/>
              <a:t> 패턴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703239-C217-3578-6F8B-FC5CA6CE6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57432"/>
            <a:ext cx="6624736" cy="3523696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09DBEA-7308-A4B0-6859-D08AD15CE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67" b="2473"/>
          <a:stretch/>
        </p:blipFill>
        <p:spPr>
          <a:xfrm>
            <a:off x="90009" y="806954"/>
            <a:ext cx="7084728" cy="60510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47C42-95EC-74F8-2A8A-71188B4D48F0}"/>
              </a:ext>
            </a:extLst>
          </p:cNvPr>
          <p:cNvSpPr txBox="1"/>
          <p:nvPr/>
        </p:nvSpPr>
        <p:spPr>
          <a:xfrm>
            <a:off x="5724128" y="861802"/>
            <a:ext cx="35754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C0000"/>
                </a:solidFill>
              </a:rPr>
              <a:t>프록시 객체는 인터페이스의 객체를  생성자를 통해 접근하여 값을 받음</a:t>
            </a:r>
            <a:endParaRPr lang="en-US" altLang="ko-KR" sz="2000" dirty="0">
              <a:solidFill>
                <a:srgbClr val="CC0000"/>
              </a:solidFill>
            </a:endParaRPr>
          </a:p>
          <a:p>
            <a:endParaRPr lang="en-US" altLang="ko-KR" sz="2000" dirty="0">
              <a:solidFill>
                <a:srgbClr val="CC0000"/>
              </a:solidFill>
            </a:endParaRPr>
          </a:p>
          <a:p>
            <a:r>
              <a:rPr lang="ko-KR" altLang="en-US" sz="2000" dirty="0">
                <a:solidFill>
                  <a:srgbClr val="CC0000"/>
                </a:solidFill>
              </a:rPr>
              <a:t>그렇게 정의된 객체에서 </a:t>
            </a:r>
            <a:r>
              <a:rPr lang="en-US" altLang="ko-KR" sz="2000" dirty="0">
                <a:solidFill>
                  <a:srgbClr val="CC0000"/>
                </a:solidFill>
              </a:rPr>
              <a:t>discount()</a:t>
            </a:r>
            <a:r>
              <a:rPr lang="ko-KR" altLang="en-US" sz="2000" dirty="0">
                <a:solidFill>
                  <a:srgbClr val="CC0000"/>
                </a:solidFill>
              </a:rPr>
              <a:t>를 접근</a:t>
            </a:r>
            <a:r>
              <a:rPr lang="en-US" altLang="ko-KR" sz="2000" dirty="0">
                <a:solidFill>
                  <a:srgbClr val="CC0000"/>
                </a:solidFill>
              </a:rPr>
              <a:t>, </a:t>
            </a:r>
            <a:r>
              <a:rPr lang="ko-KR" altLang="en-US" sz="2000" dirty="0">
                <a:solidFill>
                  <a:srgbClr val="CC0000"/>
                </a:solidFill>
              </a:rPr>
              <a:t>사용</a:t>
            </a:r>
            <a:endParaRPr lang="en-US" altLang="ko-KR" sz="2000" dirty="0">
              <a:solidFill>
                <a:srgbClr val="CC0000"/>
              </a:solidFill>
            </a:endParaRPr>
          </a:p>
          <a:p>
            <a:endParaRPr lang="en-US" altLang="ko-KR" sz="2000" dirty="0">
              <a:solidFill>
                <a:srgbClr val="CC0000"/>
              </a:solidFill>
            </a:endParaRPr>
          </a:p>
          <a:p>
            <a:endParaRPr lang="en-US" altLang="ko-KR" sz="2000" dirty="0">
              <a:solidFill>
                <a:srgbClr val="CC0000"/>
              </a:solidFill>
            </a:endParaRPr>
          </a:p>
          <a:p>
            <a:r>
              <a:rPr lang="en-US" altLang="ko-KR" sz="2000" dirty="0">
                <a:solidFill>
                  <a:srgbClr val="CC0000"/>
                </a:solidFill>
              </a:rPr>
              <a:t>●AOP</a:t>
            </a:r>
            <a:r>
              <a:rPr lang="ko-KR" altLang="en-US" sz="2000" dirty="0">
                <a:solidFill>
                  <a:srgbClr val="CC0000"/>
                </a:solidFill>
              </a:rPr>
              <a:t>프로그래밍의 장점</a:t>
            </a:r>
            <a:endParaRPr lang="en-US" altLang="ko-KR" sz="2000" dirty="0">
              <a:solidFill>
                <a:srgbClr val="CC0000"/>
              </a:solidFill>
            </a:endParaRPr>
          </a:p>
          <a:p>
            <a:r>
              <a:rPr lang="ko-KR" altLang="en-US" sz="2000" dirty="0">
                <a:solidFill>
                  <a:srgbClr val="CC0000"/>
                </a:solidFill>
              </a:rPr>
              <a:t>로직을 분리해 중복을 줄이고 재사용을 유용하게 함</a:t>
            </a:r>
            <a:endParaRPr lang="en-US" altLang="ko-KR" sz="2000" dirty="0">
              <a:solidFill>
                <a:srgbClr val="CC0000"/>
              </a:solidFill>
            </a:endParaRPr>
          </a:p>
          <a:p>
            <a:endParaRPr lang="en-US" altLang="ko-KR" sz="2000" dirty="0">
              <a:solidFill>
                <a:srgbClr val="CC0000"/>
              </a:solidFill>
            </a:endParaRPr>
          </a:p>
          <a:p>
            <a:r>
              <a:rPr lang="en-US" altLang="ko-KR" sz="2000" dirty="0">
                <a:solidFill>
                  <a:srgbClr val="CC0000"/>
                </a:solidFill>
              </a:rPr>
              <a:t>● </a:t>
            </a:r>
            <a:r>
              <a:rPr lang="ko-KR" altLang="en-US" sz="2000" dirty="0">
                <a:solidFill>
                  <a:srgbClr val="CC0000"/>
                </a:solidFill>
              </a:rPr>
              <a:t>가독성 상승</a:t>
            </a:r>
            <a:endParaRPr lang="en-US" altLang="ko-KR" sz="2000" dirty="0">
              <a:solidFill>
                <a:srgbClr val="CC0000"/>
              </a:solidFill>
            </a:endParaRPr>
          </a:p>
          <a:p>
            <a:endParaRPr lang="en-US" altLang="ko-KR" sz="2000" dirty="0">
              <a:solidFill>
                <a:srgbClr val="CC0000"/>
              </a:solidFill>
            </a:endParaRPr>
          </a:p>
          <a:p>
            <a:r>
              <a:rPr lang="en-US" altLang="ko-KR" sz="2000" dirty="0">
                <a:solidFill>
                  <a:srgbClr val="CC0000"/>
                </a:solidFill>
              </a:rPr>
              <a:t>● </a:t>
            </a:r>
            <a:r>
              <a:rPr lang="ko-KR" altLang="en-US" sz="2000" dirty="0">
                <a:solidFill>
                  <a:srgbClr val="CC0000"/>
                </a:solidFill>
              </a:rPr>
              <a:t>코드의 간결성 상승</a:t>
            </a:r>
            <a:endParaRPr lang="en-US" altLang="ko-KR" sz="2000" dirty="0">
              <a:solidFill>
                <a:srgbClr val="CC0000"/>
              </a:solidFill>
            </a:endParaRPr>
          </a:p>
          <a:p>
            <a:endParaRPr lang="ko-KR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A33DF1E-D464-46A3-0462-E2F120163DC7}"/>
                  </a:ext>
                </a:extLst>
              </p14:cNvPr>
              <p14:cNvContentPartPr/>
              <p14:nvPr/>
            </p14:nvContentPartPr>
            <p14:xfrm>
              <a:off x="-520190" y="2256463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A33DF1E-D464-46A3-0462-E2F120163D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29190" y="224746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D216410F-264F-CD85-2743-A6C0DD093134}"/>
              </a:ext>
            </a:extLst>
          </p:cNvPr>
          <p:cNvGrpSpPr/>
          <p:nvPr/>
        </p:nvGrpSpPr>
        <p:grpSpPr>
          <a:xfrm>
            <a:off x="490330" y="3365623"/>
            <a:ext cx="351720" cy="3369960"/>
            <a:chOff x="490330" y="3365623"/>
            <a:chExt cx="351720" cy="336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A6EA379-A628-8E13-ACFC-31F0AFE6C0FC}"/>
                    </a:ext>
                  </a:extLst>
                </p14:cNvPr>
                <p14:cNvContentPartPr/>
                <p14:nvPr/>
              </p14:nvContentPartPr>
              <p14:xfrm>
                <a:off x="611650" y="3365623"/>
                <a:ext cx="151200" cy="10994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A6EA379-A628-8E13-ACFC-31F0AFE6C0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3010" y="3356983"/>
                  <a:ext cx="168840" cy="11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1FC5DFF-DC39-D9BA-7AEE-45F2B532D171}"/>
                    </a:ext>
                  </a:extLst>
                </p14:cNvPr>
                <p14:cNvContentPartPr/>
                <p14:nvPr/>
              </p14:nvContentPartPr>
              <p14:xfrm>
                <a:off x="490330" y="4753063"/>
                <a:ext cx="351720" cy="19825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1FC5DFF-DC39-D9BA-7AEE-45F2B532D1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690" y="4744063"/>
                  <a:ext cx="369360" cy="20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2F727A4-7E98-8C99-7F8D-0465484B3640}"/>
                  </a:ext>
                </a:extLst>
              </p14:cNvPr>
              <p14:cNvContentPartPr/>
              <p14:nvPr/>
            </p14:nvContentPartPr>
            <p14:xfrm>
              <a:off x="2796130" y="5039263"/>
              <a:ext cx="241560" cy="21564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2F727A4-7E98-8C99-7F8D-0465484B36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7490" y="5030623"/>
                <a:ext cx="2592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1A0178D2-5632-7AD4-577E-B49C70F702B2}"/>
                  </a:ext>
                </a:extLst>
              </p14:cNvPr>
              <p14:cNvContentPartPr/>
              <p14:nvPr/>
            </p14:nvContentPartPr>
            <p14:xfrm>
              <a:off x="1910170" y="6566023"/>
              <a:ext cx="206640" cy="4392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1A0178D2-5632-7AD4-577E-B49C70F702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01170" y="6557023"/>
                <a:ext cx="224280" cy="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121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719D5-2CC3-A983-CB83-BCBE6928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프로그램을 만들 것 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60F88-2EFF-CEFD-E302-54E162BBD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객체지향 수업의 도서관리</a:t>
            </a:r>
            <a:r>
              <a:rPr lang="en-US" altLang="ko-KR" dirty="0"/>
              <a:t>(</a:t>
            </a:r>
            <a:r>
              <a:rPr lang="ko-KR" altLang="en-US" dirty="0"/>
              <a:t>도서 대여</a:t>
            </a:r>
            <a:r>
              <a:rPr lang="en-US" altLang="ko-KR" dirty="0"/>
              <a:t>, </a:t>
            </a:r>
            <a:r>
              <a:rPr lang="ko-KR" altLang="en-US" dirty="0"/>
              <a:t>회원관리 </a:t>
            </a:r>
            <a:r>
              <a:rPr lang="en-US" altLang="ko-KR" dirty="0" err="1"/>
              <a:t>db</a:t>
            </a:r>
            <a:r>
              <a:rPr lang="ko-KR" altLang="en-US" dirty="0"/>
              <a:t>사용</a:t>
            </a:r>
            <a:r>
              <a:rPr lang="en-US" altLang="ko-KR" dirty="0"/>
              <a:t>), </a:t>
            </a:r>
            <a:r>
              <a:rPr lang="ko-KR" altLang="en-US" dirty="0"/>
              <a:t>상품과</a:t>
            </a:r>
            <a:r>
              <a:rPr lang="en-US" altLang="ko-KR" dirty="0"/>
              <a:t> </a:t>
            </a:r>
            <a:r>
              <a:rPr lang="ko-KR" altLang="en-US" dirty="0"/>
              <a:t>물품 관리</a:t>
            </a:r>
            <a:r>
              <a:rPr lang="en-US" altLang="ko-KR" dirty="0"/>
              <a:t>(</a:t>
            </a:r>
            <a:r>
              <a:rPr lang="ko-KR" altLang="en-US" dirty="0"/>
              <a:t>물품 구매 확인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) </a:t>
            </a:r>
            <a:r>
              <a:rPr lang="ko-KR" altLang="en-US" dirty="0"/>
              <a:t>프로그램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학과 웹페이지</a:t>
            </a:r>
            <a:r>
              <a:rPr lang="en-US" altLang="ko-KR" dirty="0"/>
              <a:t>(</a:t>
            </a:r>
            <a:r>
              <a:rPr lang="ko-KR" altLang="en-US" dirty="0"/>
              <a:t>장고로 제작된</a:t>
            </a:r>
            <a:r>
              <a:rPr lang="en-US" altLang="ko-KR" dirty="0"/>
              <a:t>)</a:t>
            </a:r>
            <a:r>
              <a:rPr lang="ko-KR" altLang="en-US" dirty="0"/>
              <a:t>프로그램을 자바와 스프링으로 마이그레이션화 하는 것 </a:t>
            </a:r>
          </a:p>
        </p:txBody>
      </p:sp>
    </p:spTree>
    <p:extLst>
      <p:ext uri="{BB962C8B-B14F-4D97-AF65-F5344CB8AC3E}">
        <p14:creationId xmlns:p14="http://schemas.microsoft.com/office/powerpoint/2010/main" val="51001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17B7B-841F-E46D-74E5-B8A94963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제작 시 필요한 지식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1AC0EA-0C8E-AF73-45DD-02746DA6E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2400" dirty="0"/>
              <a:t>기본적인 </a:t>
            </a:r>
            <a:r>
              <a:rPr lang="ko-KR" altLang="en-US" sz="2400" dirty="0" err="1"/>
              <a:t>프론트엔드의</a:t>
            </a:r>
            <a:r>
              <a:rPr lang="ko-KR" altLang="en-US" sz="2400" dirty="0"/>
              <a:t> 지식</a:t>
            </a:r>
            <a:r>
              <a:rPr lang="en-US" altLang="ko-KR" sz="2400" dirty="0"/>
              <a:t>, </a:t>
            </a:r>
            <a:r>
              <a:rPr lang="ko-KR" altLang="en-US" sz="2400" dirty="0"/>
              <a:t>웹페이지의 보여지는 부분의 화면을 기본적으로 작성할 수 있는지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스프링과 </a:t>
            </a:r>
            <a:r>
              <a:rPr lang="ko-KR" altLang="en-US" sz="2400" dirty="0" err="1"/>
              <a:t>백엔드</a:t>
            </a:r>
            <a:r>
              <a:rPr lang="ko-KR" altLang="en-US" sz="2400" dirty="0"/>
              <a:t> 적인 설정</a:t>
            </a:r>
            <a:r>
              <a:rPr lang="en-US" altLang="ko-KR" sz="2400" dirty="0"/>
              <a:t>,</a:t>
            </a:r>
            <a:r>
              <a:rPr lang="ko-KR" altLang="en-US" sz="2400" dirty="0"/>
              <a:t> 패턴 그리고 기능 등 정보</a:t>
            </a:r>
            <a:r>
              <a:rPr lang="en-US" altLang="ko-KR" sz="2400" dirty="0"/>
              <a:t>, </a:t>
            </a:r>
            <a:r>
              <a:rPr lang="ko-KR" altLang="en-US" sz="2400" dirty="0"/>
              <a:t>지식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DB</a:t>
            </a:r>
            <a:r>
              <a:rPr lang="ko-KR" altLang="en-US" sz="2400" dirty="0"/>
              <a:t>를 활용한 정보</a:t>
            </a:r>
            <a:r>
              <a:rPr lang="en-US" altLang="ko-KR" sz="2400" dirty="0"/>
              <a:t>, </a:t>
            </a:r>
            <a:r>
              <a:rPr lang="ko-KR" altLang="en-US" sz="2400" dirty="0"/>
              <a:t>데이터 정리와 활용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2812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31B92-28FA-02B0-28BB-F516054A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E51E1-E72C-DD32-558C-DF94D299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5" y="1052513"/>
            <a:ext cx="8352606" cy="52720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600" dirty="0"/>
              <a:t>   spring</a:t>
            </a:r>
            <a:r>
              <a:rPr lang="ko-KR" altLang="en-US" sz="2600" dirty="0"/>
              <a:t> 프레임워크의 기본적인 공부</a:t>
            </a:r>
            <a:endParaRPr lang="en-US" altLang="ko-KR" sz="2600" dirty="0"/>
          </a:p>
          <a:p>
            <a:pPr algn="ctr"/>
            <a:endParaRPr lang="en-US" altLang="ko-KR" sz="2600" dirty="0"/>
          </a:p>
          <a:p>
            <a:pPr marL="0" indent="0" algn="ctr">
              <a:buNone/>
            </a:pPr>
            <a:r>
              <a:rPr lang="en-US" altLang="ko-KR" sz="2600" dirty="0"/>
              <a:t> </a:t>
            </a:r>
            <a:r>
              <a:rPr lang="ko-KR" altLang="en-US" sz="2600" dirty="0"/>
              <a:t>피드백 받은 내용으로 프로그램의 주제나 방향을 정함</a:t>
            </a:r>
            <a:endParaRPr lang="en-US" altLang="ko-KR" sz="2600" dirty="0"/>
          </a:p>
          <a:p>
            <a:pPr algn="ctr"/>
            <a:endParaRPr lang="en-US" altLang="ko-KR" sz="2600" dirty="0"/>
          </a:p>
          <a:p>
            <a:pPr algn="ctr"/>
            <a:endParaRPr lang="en-US" altLang="ko-KR" sz="2600" dirty="0"/>
          </a:p>
          <a:p>
            <a:pPr marL="0" indent="0" algn="ctr">
              <a:buNone/>
            </a:pPr>
            <a:r>
              <a:rPr lang="en-US" altLang="ko-KR" sz="2600" dirty="0"/>
              <a:t> </a:t>
            </a:r>
            <a:r>
              <a:rPr lang="ko-KR" altLang="en-US" sz="2600" dirty="0"/>
              <a:t>스프링의 공부를 계속해서 하면서 정한 주제의 웹페이지의 틀과 코드</a:t>
            </a:r>
            <a:r>
              <a:rPr lang="en-US" altLang="ko-KR" sz="2600" dirty="0"/>
              <a:t>, </a:t>
            </a:r>
            <a:r>
              <a:rPr lang="ko-KR" altLang="en-US" sz="2600" dirty="0"/>
              <a:t>기능을 제작</a:t>
            </a:r>
            <a:endParaRPr lang="en-US" altLang="ko-KR" sz="2600" dirty="0"/>
          </a:p>
          <a:p>
            <a:pPr marL="0" indent="0" algn="ctr">
              <a:buNone/>
            </a:pPr>
            <a:endParaRPr lang="en-US" altLang="ko-KR" sz="2600" dirty="0"/>
          </a:p>
          <a:p>
            <a:pPr marL="0" indent="0" algn="ctr">
              <a:buNone/>
            </a:pPr>
            <a:endParaRPr lang="en-US" altLang="ko-KR" sz="2600" dirty="0"/>
          </a:p>
          <a:p>
            <a:pPr marL="0" indent="0" algn="ctr">
              <a:buNone/>
            </a:pPr>
            <a:r>
              <a:rPr lang="ko-KR" altLang="en-US" sz="2600" dirty="0"/>
              <a:t>스프링 공부와 프로그램의 제작을 병행하며 세미나 진행</a:t>
            </a:r>
            <a:endParaRPr lang="en-US" altLang="ko-KR" sz="2600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86C89D0D-7BF9-33A7-3A79-7B8B92B5C196}"/>
              </a:ext>
            </a:extLst>
          </p:cNvPr>
          <p:cNvSpPr/>
          <p:nvPr/>
        </p:nvSpPr>
        <p:spPr>
          <a:xfrm>
            <a:off x="4391820" y="1550989"/>
            <a:ext cx="504056" cy="420442"/>
          </a:xfrm>
          <a:prstGeom prst="downArrow">
            <a:avLst/>
          </a:prstGeom>
          <a:solidFill>
            <a:schemeClr val="bg2"/>
          </a:solidFill>
          <a:ln w="2857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A0690EC-17A8-BEEF-BC51-B79D2F26B79C}"/>
              </a:ext>
            </a:extLst>
          </p:cNvPr>
          <p:cNvSpPr/>
          <p:nvPr/>
        </p:nvSpPr>
        <p:spPr>
          <a:xfrm>
            <a:off x="4391820" y="2645616"/>
            <a:ext cx="504056" cy="420442"/>
          </a:xfrm>
          <a:prstGeom prst="downArrow">
            <a:avLst/>
          </a:prstGeom>
          <a:solidFill>
            <a:schemeClr val="bg2"/>
          </a:solidFill>
          <a:ln w="2857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8CD31C5-6947-AEE5-55F3-CAA8634FF1B9}"/>
              </a:ext>
            </a:extLst>
          </p:cNvPr>
          <p:cNvSpPr/>
          <p:nvPr/>
        </p:nvSpPr>
        <p:spPr>
          <a:xfrm>
            <a:off x="4391820" y="4581128"/>
            <a:ext cx="504056" cy="420442"/>
          </a:xfrm>
          <a:prstGeom prst="downArrow">
            <a:avLst/>
          </a:prstGeom>
          <a:solidFill>
            <a:schemeClr val="bg2"/>
          </a:solidFill>
          <a:ln w="2857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99853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11601</TotalTime>
  <Words>480</Words>
  <Application>Microsoft Office PowerPoint</Application>
  <PresentationFormat>화면 슬라이드 쇼(4:3)</PresentationFormat>
  <Paragraphs>86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세미나의 방향성</vt:lpstr>
      <vt:lpstr>어떤 것을 할 것인지</vt:lpstr>
      <vt:lpstr>어떤 언어와 프레임 워크</vt:lpstr>
      <vt:lpstr>스프링의 특징과 간단한 개념</vt:lpstr>
      <vt:lpstr>AOP (프락시 패턴) </vt:lpstr>
      <vt:lpstr>어떤 프로그램을 만들 것 인가?</vt:lpstr>
      <vt:lpstr>프로그램 제작 시 필요한 지식</vt:lpstr>
      <vt:lpstr>단계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동균 유</cp:lastModifiedBy>
  <cp:revision>678</cp:revision>
  <cp:lastPrinted>2016-11-01T07:29:09Z</cp:lastPrinted>
  <dcterms:created xsi:type="dcterms:W3CDTF">2013-09-09T21:16:08Z</dcterms:created>
  <dcterms:modified xsi:type="dcterms:W3CDTF">2024-01-01T13:46:47Z</dcterms:modified>
</cp:coreProperties>
</file>