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0"/>
  </p:notesMasterIdLst>
  <p:sldIdLst>
    <p:sldId id="258" r:id="rId2"/>
    <p:sldId id="274" r:id="rId3"/>
    <p:sldId id="259" r:id="rId4"/>
    <p:sldId id="260" r:id="rId5"/>
    <p:sldId id="266" r:id="rId6"/>
    <p:sldId id="267" r:id="rId7"/>
    <p:sldId id="261" r:id="rId8"/>
    <p:sldId id="262" r:id="rId9"/>
    <p:sldId id="263" r:id="rId10"/>
    <p:sldId id="268" r:id="rId11"/>
    <p:sldId id="270" r:id="rId12"/>
    <p:sldId id="269" r:id="rId13"/>
    <p:sldId id="271" r:id="rId14"/>
    <p:sldId id="264" r:id="rId15"/>
    <p:sldId id="272" r:id="rId16"/>
    <p:sldId id="273" r:id="rId17"/>
    <p:sldId id="275" r:id="rId18"/>
    <p:sldId id="257" r:id="rId1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FFFF00"/>
    <a:srgbClr val="CC0000"/>
    <a:srgbClr val="B9B9B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92314" autoAdjust="0"/>
  </p:normalViewPr>
  <p:slideViewPr>
    <p:cSldViewPr>
      <p:cViewPr varScale="1">
        <p:scale>
          <a:sx n="141" d="100"/>
          <a:sy n="141" d="100"/>
        </p:scale>
        <p:origin x="1552" y="10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3:38:4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24575,'19'0'0,"-1"0"0,1 2 0,-1 0 0,0 1 0,0 1 0,0 1 0,31 12 0,-24-8 0,-1-2 0,2-1 0,-1 0 0,0-2 0,31 1 0,132-5 0,-101-2 0,60-1 0,232 5 0,-256 14 0,11 0 0,-59-14 0,1-4 0,119-17 0,-141 13 0,63 1 0,-12 0 0,-21-10 0,-62 10 0,43-5 0,112 8-84,-126 3-1197,-20-1-5545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37:18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24575,'66'10'0,"-41"-5"0,-1-1 0,46 1 0,4-10 0,-41 2 0,-1 1 0,0 1 0,41 5 0,-64-2 0,0 1 0,0 0 0,15 7 0,-18-7 0,-1 0 0,1-1 0,0 0 0,0 0 0,0 0 0,0-1 0,0 0 0,0 0 0,0 0 0,8-1 0,-5-5 853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37:24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55 24575,'1'-2'0,"0"0"0,1 1 0,-1-1 0,0 0 0,1 0 0,-1 1 0,1-1 0,-1 1 0,1-1 0,0 1 0,-1 0 0,1 0 0,0-1 0,0 1 0,0 0 0,0 1 0,0-1 0,0 0 0,0 1 0,3-1 0,49-15 0,-23 11 0,-1 1 0,1 2 0,1 1 0,-1 1 0,41 6 0,-26 8 663,-19 2-4392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05:35:43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24575,'477'0'0,"-336"18"0,-106-18 95,-9 2-387,1-2 0,-1-1 0,0-2 0,35-6 0,-49 6-6534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05:35:47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24575,'566'0'0,"-554"0"-151,-1-1-1,1 0 0,0-1 0,0 0 1,-1-1-1,1 0 0,-1-1 1,19-9-1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05:35:50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24575,'0'-1'0,"1"0"0,-1 0 0,1 0 0,-1 0 0,1 1 0,0-1 0,-1 0 0,1 0 0,0 0 0,0 1 0,-1-1 0,1 0 0,0 1 0,0-1 0,0 0 0,0 1 0,0 0 0,0-1 0,0 1 0,0-1 0,0 1 0,0 0 0,0 0 0,0 0 0,0-1 0,0 1 0,2 1 0,36-4 0,-35 3 0,369 0-1365,-357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05:35:53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24575,'39'-1'0,"1"-1"0,45-9 0,-63 8-279,1 1-1,26 2 1,-42 0-248,8 0-6299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8:53:00.5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 24575,'1'-1'0,"0"0"0,0 0 0,0-1 0,0 1 0,0 0 0,0 0 0,0 0 0,0 0 0,1 0 0,-1 1 0,0-1 0,0 0 0,1 0 0,-1 1 0,1-1 0,-1 1 0,3-1 0,27-10 0,-7 7 0,1 0 0,0 2 0,0 1 0,0 1 0,28 3 0,17-1 0,1200-2 0,-1254 1 0,1 1 0,22 5 0,5 1 0,-9-3 0,3 0 0,57 1 0,-74-5 0,41 6 0,22 2 0,117 7 0,-131-17 0,93 2 0,-109 7 0,-35-4 0,-1-1 0,25 0 0,475-4 0,-385 18 0,486-18 0,-568-7 303,-17 2-1971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8:53:03.4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 24575,'0'-1'0,"1"0"0,-1 1 0,1-1 0,-1 0 0,1 0 0,0 0 0,-1 0 0,1 1 0,0-1 0,-1 0 0,1 1 0,0-1 0,0 0 0,0 1 0,0-1 0,-1 1 0,1-1 0,0 1 0,0 0 0,0-1 0,0 1 0,0 0 0,0 0 0,0 0 0,0-1 0,0 1 0,2 0 0,33-2 0,-32 2 0,95-8 0,22-1 0,1244 11 187,-708-3-1739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8:53:11.5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 24575,'2056'0'0,"-1923"18"0,1636-17 0,-847-3 0,-789-16 0,1169 18 0,-614 1 0,-555-18 0,1224 16 0,-642 3 0,-581 15 0,-62-19 0,56 4 0,-74 6 0,-36-5 0,1 0 0,24 0 0,67-1 0,114-5 0,-170-5 0,-36 4 0,1 1 0,23 0 0,527 4 0,-551-2 0,-1-1 0,22-5 0,3 0 0,2 1 0,-17 1 0,53-1 0,1207 7 0,-1154 16 0,1105-17 0,-1105 17 0,-88-16 0,61 10 0,-76-8 0,1-1 0,36-3 0,38 2 0,-55 6 0,17 2 0,67 8 0,1086-18 0,-1087 19 0,68-19-1365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3:39:26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24575,'0'-2'0,"1"1"0,-1 0 0,0 0 0,1-1 0,-1 1 0,0 0 0,1 0 0,-1-1 0,1 1 0,0 0 0,-1 0 0,1 0 0,0 0 0,0 0 0,0 0 0,0 0 0,0 0 0,0 0 0,0 0 0,0 1 0,0-1 0,0 0 0,0 1 0,0-1 0,1 1 0,-1-1 0,0 1 0,0 0 0,1-1 0,-1 1 0,0 0 0,3 0 0,53-1 0,-34 2 0,201-3 0,46-2 0,-102-13 0,76 0 0,-125 16 0,196 3 0,-202 6 0,65 1 0,-66-1 0,-3 1 0,11-11 0,101 4 0,-172 3 0,-18-2 0,-1-1 0,46-3 0,88-16 0,192-9 0,-261 27 0,135-3 0,-110-14 0,-71 8 0,83-2 0,-105 10 0,-1 1 0,0 1 0,0 2 0,45 11 0,-42-9 0,0-1 0,1-2 0,-1-1 0,1-1 0,31-3 0,-19 1 0,69 6 0,8 5 0,187-7 0,-145-6 0,-96 3 0,8-1 0,112 13 0,-132-7 0,91-3 0,-61-3 0,601 1 0,-577-8 0,-81 5 0,0 0 0,0 2 0,0 1 0,38 4 0,-45-2 0,-1-1 0,1-1 0,34-3 0,-36 1 0,1 0 0,-1 2 0,1 0 0,29 5 0,-2 2 478,-16-4-3169,-14-2-8375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3:50:56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24575,'31'-1'0,"43"-9"0,-52 6 0,0 1 0,1 0 0,-1 2 0,26 2 0,-4 5 0,-1 3 0,0 1 0,61 23 0,-77-26 0,0-2 0,0-1 0,0-2 0,0 0 0,0-2 0,41-4 0,12 1 0,234 3 0,-300-1 0,1-1 0,-1 0 0,0-1 0,18-6 0,24-5 0,50-2 0,156-4 0,-231 21 0,41 6 0,24 2 0,876-9 0,-737 13 0,-165-12 0,-13 1 0,107-12 0,-150 8 316,26-3-91,-17 8-4734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3:51:01.5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72 24575,'0'4'0,"2"13"0,10-18 0,0-1 0,-1 2 0,-1 0 0,0 1 0,1 0 0,-1 0 0,0 1 0,1 1 0,-1 0 0,0 0 0,-1 1 0,1 0 0,10 6 0,45 16 0,-47-22 0,-1 0 0,1-2 0,-1 0 0,1-1 0,0 0 0,-1-2 0,1 0 0,28-6 0,3-5 0,80-30 0,-112 36 0,18-4 0,1 1 0,0 2 0,0 2 0,1 1 0,-1 2 0,50 3 0,35-3 0,-18-6 0,57-1 0,-49 11 0,121-5 0,-137-12 0,-63 8 0,59-4 0,-70 10 0,16-1 0,0 2 0,0 1 0,-1 1 0,55 12 0,-29-2 0,1-2 0,93 2 0,-115-10 0,309-1 0,-262-9 0,30-1 0,-97 7 0,-1 0 0,0-1 0,27-8 0,-32 6 0,0 2 0,0 0 0,1 0 0,0 1 0,-1 1 0,1 1 0,16 1 0,21 16 0,-44-14 0,0 1 0,0-1 0,1-1 0,12 3 0,27 2 0,18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7:28:27.1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24575,'3'0'0,"4"0"0,3 0 0,3 0 0,2 0 0,2 0 0,0 0 0,0 0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7:28:32.0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 24575,'46'-1'0,"-19"0"0,0 1 0,0 1 0,0 2 0,28 5 0,-38-5 0,1 0 0,0-1 0,21-1 0,-20-1 0,0 1 0,34 6 0,-20-2 0,0-2 0,0 0 0,0-3 0,34-3 0,12 1 0,907 2 0,-854 18 0,370-19 0,-419 10 0,-61-5 0,41 1 0,39-7 0,113 4 0,-161 5 0,-35-3 0,1-1 0,20-1 0,-8-1 0,0 1 0,42 8 0,60 6 0,-85-11 0,1-2 0,70-5 0,-25 0 0,907 2 0,-834-17 0,-70 8 0,-67 5 0,39 0 0,-53 3 0,0-1 0,0 0 0,33-10 0,-33 7 0,0 1 0,1 1 0,30-2 0,-15 5 0,-1-2 0,41-8 0,-40 6 0,0 2 0,-1 1 0,37 3 0,-28 0 0,48-3 0,-21-14-1365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05:03:36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24575,'852'0'-1365,"-837"0"-5461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05:03:38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24575,'66'-2'0,"70"4"0,-86 6 0,16 1 0,68 8 0,67-17-1365,-187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37:10.6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16 24575,'-21'0'0,"32"0"0,34 0 0,77-10 0,-69 5 0,-31 4 869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2819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23/12/26</a:t>
            </a:r>
            <a:endParaRPr lang="ko-KR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a67422830@gmail.com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customXml" Target="../ink/ink10.xml"/><Relationship Id="rId4" Type="http://schemas.openxmlformats.org/officeDocument/2006/relationships/image" Target="../media/image28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customXml" Target="../ink/ink17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customXml" Target="../ink/ink16.xml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customXml" Target="../ink/ink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customXml" Target="../ink/ink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7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20.PNG"/><Relationship Id="rId7" Type="http://schemas.openxmlformats.org/officeDocument/2006/relationships/customXml" Target="../ink/ink8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customXml" Target="../ink/ink7.xml"/><Relationship Id="rId10" Type="http://schemas.openxmlformats.org/officeDocument/2006/relationships/image" Target="../media/image23.jp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A242A-9D6D-D5F0-49FA-D7F64E0A8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스프링과 </a:t>
            </a:r>
            <a:r>
              <a:rPr lang="ko-KR" altLang="en-US" dirty="0" err="1"/>
              <a:t>도커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59FBF-CA7E-38AB-74F9-500D0F105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24/05/18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90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D1A24-7668-AA88-76BC-6BDFF74E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/>
              <a:t>도커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02FD9-06EB-AA44-EB02-F64CAD261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836712"/>
            <a:ext cx="7991475" cy="5487889"/>
          </a:xfrm>
        </p:spPr>
        <p:txBody>
          <a:bodyPr/>
          <a:lstStyle/>
          <a:p>
            <a:r>
              <a:rPr lang="en-US" altLang="ko-KR" sz="2000" dirty="0"/>
              <a:t>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이미지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=&gt; </a:t>
            </a:r>
            <a:r>
              <a:rPr lang="ko-KR" altLang="en-US" sz="2000" dirty="0"/>
              <a:t>이미지는 </a:t>
            </a:r>
            <a:r>
              <a:rPr lang="en-US" altLang="ko-KR" sz="2000" dirty="0"/>
              <a:t>registry</a:t>
            </a:r>
            <a:r>
              <a:rPr lang="ko-KR" altLang="en-US" sz="2000" dirty="0"/>
              <a:t>에 </a:t>
            </a:r>
            <a:r>
              <a:rPr lang="ko-KR" altLang="en-US" sz="2000" dirty="0" err="1"/>
              <a:t>모여있음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=&gt; </a:t>
            </a:r>
            <a:r>
              <a:rPr lang="ko-KR" altLang="en-US" sz="2000" dirty="0"/>
              <a:t>하나의 </a:t>
            </a:r>
            <a:r>
              <a:rPr lang="ko-KR" altLang="en-US" sz="2000" dirty="0">
                <a:solidFill>
                  <a:srgbClr val="FF0000"/>
                </a:solidFill>
              </a:rPr>
              <a:t>이미지는</a:t>
            </a:r>
            <a:r>
              <a:rPr lang="ko-KR" altLang="en-US" sz="2000" dirty="0"/>
              <a:t> 여러 개의 </a:t>
            </a:r>
            <a:r>
              <a:rPr lang="en-US" altLang="ko-KR" sz="2000" dirty="0">
                <a:solidFill>
                  <a:srgbClr val="FF0000"/>
                </a:solidFill>
              </a:rPr>
              <a:t>layer</a:t>
            </a:r>
            <a:r>
              <a:rPr lang="ko-KR" altLang="en-US" sz="2000" dirty="0">
                <a:solidFill>
                  <a:srgbClr val="FF0000"/>
                </a:solidFill>
              </a:rPr>
              <a:t>로 </a:t>
            </a:r>
            <a:r>
              <a:rPr lang="ko-KR" altLang="en-US" sz="2000" dirty="0"/>
              <a:t>구성됨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=&gt; </a:t>
            </a:r>
            <a:r>
              <a:rPr lang="ko-KR" altLang="en-US" sz="2000" dirty="0"/>
              <a:t>태그는 이미지의 버전</a:t>
            </a:r>
            <a:r>
              <a:rPr lang="en-US" altLang="ko-KR" sz="2000" dirty="0"/>
              <a:t>, </a:t>
            </a:r>
            <a:r>
              <a:rPr lang="ko-KR" altLang="en-US" sz="2000" dirty="0"/>
              <a:t>변형의 차이를 식별하는데 사용하는 것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=&gt; </a:t>
            </a:r>
            <a:r>
              <a:rPr lang="ko-KR" altLang="en-US" sz="2000" dirty="0"/>
              <a:t>다이제스트</a:t>
            </a:r>
            <a:r>
              <a:rPr lang="en-US" altLang="ko-KR" sz="2000" dirty="0"/>
              <a:t>(digest) </a:t>
            </a:r>
            <a:r>
              <a:rPr lang="ko-KR" altLang="en-US" sz="2000" dirty="0"/>
              <a:t>이미지의 고유 식별자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22CC01C-001B-936C-5F73-1149C7558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628800"/>
            <a:ext cx="7812422" cy="1732438"/>
          </a:xfrm>
          <a:prstGeom prst="rect">
            <a:avLst/>
          </a:prstGeom>
        </p:spPr>
      </p:pic>
      <p:pic>
        <p:nvPicPr>
          <p:cNvPr id="7" name="그림 6" descr="텍스트, 스크린샷, 메뉴, 폰트이(가) 표시된 사진&#10;&#10;자동 생성된 설명">
            <a:extLst>
              <a:ext uri="{FF2B5EF4-FFF2-40B4-BE49-F238E27FC236}">
                <a16:creationId xmlns:a16="http://schemas.microsoft.com/office/drawing/2014/main" id="{25185113-73C2-181B-FF26-49CD6EA27E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4"/>
          <a:stretch/>
        </p:blipFill>
        <p:spPr>
          <a:xfrm>
            <a:off x="395536" y="4581128"/>
            <a:ext cx="6048672" cy="2204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F1C8BF-4ED8-B2C6-D89F-E74C969C06A1}"/>
              </a:ext>
            </a:extLst>
          </p:cNvPr>
          <p:cNvSpPr txBox="1"/>
          <p:nvPr/>
        </p:nvSpPr>
        <p:spPr>
          <a:xfrm>
            <a:off x="6373217" y="4693385"/>
            <a:ext cx="2808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=&gt; </a:t>
            </a:r>
            <a:r>
              <a:rPr lang="ko-KR" altLang="en-US" sz="2000" dirty="0">
                <a:latin typeface="+mj-ea"/>
                <a:ea typeface="+mj-ea"/>
              </a:rPr>
              <a:t>이미지의 생성과정에서 어떻게 생성됐는지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용량은 얼마인지 볼 수 있음</a:t>
            </a:r>
          </a:p>
        </p:txBody>
      </p:sp>
    </p:spTree>
    <p:extLst>
      <p:ext uri="{BB962C8B-B14F-4D97-AF65-F5344CB8AC3E}">
        <p14:creationId xmlns:p14="http://schemas.microsoft.com/office/powerpoint/2010/main" val="1528444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73A91-9D3C-5D44-E1BB-57EC4327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컨테이너 내부에서  외부파일 변경하기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23F8F-73AC-E342-513F-BA5FA7788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866706"/>
            <a:ext cx="8208590" cy="5991294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/>
              <a:t>Docker cp</a:t>
            </a:r>
          </a:p>
          <a:p>
            <a:pPr marL="0" indent="0">
              <a:buNone/>
            </a:pPr>
            <a:r>
              <a:rPr lang="en-US" altLang="ko-KR" sz="2400" dirty="0"/>
              <a:t>Docker cp</a:t>
            </a:r>
            <a:r>
              <a:rPr lang="ko-KR" altLang="en-US" sz="2400" dirty="0"/>
              <a:t>는 컨테이너 간의 파일</a:t>
            </a:r>
            <a:r>
              <a:rPr lang="en-US" altLang="ko-KR" sz="2400" dirty="0"/>
              <a:t>, </a:t>
            </a:r>
            <a:r>
              <a:rPr lang="ko-KR" altLang="en-US" sz="2400" dirty="0"/>
              <a:t>디렉토리의 복사 시 사용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 err="1"/>
              <a:t>Dockerfile</a:t>
            </a:r>
            <a:r>
              <a:rPr lang="en-US" altLang="ko-KR" sz="2400" dirty="0"/>
              <a:t> ADD</a:t>
            </a:r>
          </a:p>
          <a:p>
            <a:pPr marL="0" indent="0">
              <a:buNone/>
            </a:pPr>
            <a:r>
              <a:rPr lang="en-US" altLang="ko-KR" sz="2400" dirty="0" err="1"/>
              <a:t>Dockerfile</a:t>
            </a:r>
            <a:r>
              <a:rPr lang="ko-KR" altLang="en-US" sz="2400" dirty="0"/>
              <a:t>에서 사용되며 이미지 빌드 시 지정 파일을 내부로 </a:t>
            </a:r>
            <a:r>
              <a:rPr lang="ko-KR" altLang="en-US" sz="2400" dirty="0" err="1"/>
              <a:t>복사시킴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 err="1"/>
              <a:t>바인드</a:t>
            </a:r>
            <a:r>
              <a:rPr lang="ko-KR" altLang="en-US" sz="2400" dirty="0"/>
              <a:t> 마운트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호스트의 특정 파일과 시스템을 </a:t>
            </a:r>
            <a:r>
              <a:rPr lang="ko-KR" altLang="en-US" sz="2400" dirty="0" err="1"/>
              <a:t>마운트하여</a:t>
            </a:r>
            <a:r>
              <a:rPr lang="ko-KR" altLang="en-US" sz="2400" dirty="0"/>
              <a:t> 연결시켜 동시에 변경이 반영되게 함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볼륨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컨테이너와 연결시켜 데이터를 공유하는데 사용됨 내용이 삭제 되어도 유지가 되며 데이터 관리 또한 제공</a:t>
            </a:r>
          </a:p>
        </p:txBody>
      </p:sp>
    </p:spTree>
    <p:extLst>
      <p:ext uri="{BB962C8B-B14F-4D97-AF65-F5344CB8AC3E}">
        <p14:creationId xmlns:p14="http://schemas.microsoft.com/office/powerpoint/2010/main" val="2519788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6F101-3ED6-83F6-5B77-CE1B1126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컨테이너 실행</a:t>
            </a:r>
          </a:p>
        </p:txBody>
      </p:sp>
      <p:pic>
        <p:nvPicPr>
          <p:cNvPr id="7" name="내용 개체 틀 6" descr="텍스트, 스크린샷, 메뉴, 폰트이(가) 표시된 사진&#10;&#10;자동 생성된 설명">
            <a:extLst>
              <a:ext uri="{FF2B5EF4-FFF2-40B4-BE49-F238E27FC236}">
                <a16:creationId xmlns:a16="http://schemas.microsoft.com/office/drawing/2014/main" id="{0BB34B2E-4240-26DE-B325-0C4E4289E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48" y="980728"/>
            <a:ext cx="7991475" cy="2539565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24D194-F800-E0DB-9DEE-20A5274DD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15" y="3091239"/>
            <a:ext cx="8352928" cy="858108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48DA0DE-1042-DEDF-1643-0A09DD4B7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48" y="4460030"/>
            <a:ext cx="7092404" cy="23415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E65BE4-2B30-A7AB-EC6B-22C91BF69C2E}"/>
              </a:ext>
            </a:extLst>
          </p:cNvPr>
          <p:cNvSpPr txBox="1"/>
          <p:nvPr/>
        </p:nvSpPr>
        <p:spPr>
          <a:xfrm>
            <a:off x="755650" y="3949347"/>
            <a:ext cx="640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볼륨의 생성과 실행</a:t>
            </a:r>
          </a:p>
        </p:txBody>
      </p:sp>
    </p:spTree>
    <p:extLst>
      <p:ext uri="{BB962C8B-B14F-4D97-AF65-F5344CB8AC3E}">
        <p14:creationId xmlns:p14="http://schemas.microsoft.com/office/powerpoint/2010/main" val="189937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F6D2B-E6D8-3E97-2CE8-F91DDDEF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컨테이너 정지 및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E6E14B-7866-140E-C537-FC7A010EF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27" y="1052513"/>
            <a:ext cx="8137524" cy="5400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$</a:t>
            </a:r>
            <a:r>
              <a:rPr lang="ko-KR" altLang="en-US" sz="2400" dirty="0"/>
              <a:t> </a:t>
            </a:r>
            <a:r>
              <a:rPr lang="en-US" altLang="ko-KR" sz="2400" dirty="0"/>
              <a:t>docker</a:t>
            </a:r>
            <a:r>
              <a:rPr lang="ko-KR" altLang="en-US" sz="2400" dirty="0"/>
              <a:t> </a:t>
            </a:r>
            <a:r>
              <a:rPr lang="en-US" altLang="ko-KR" sz="2400" dirty="0"/>
              <a:t>stop $(docker </a:t>
            </a:r>
            <a:r>
              <a:rPr lang="en-US" altLang="ko-KR" sz="2400" dirty="0" err="1"/>
              <a:t>ps</a:t>
            </a:r>
            <a:r>
              <a:rPr lang="en-US" altLang="ko-KR" sz="2400" dirty="0"/>
              <a:t> –q –f ancestor=nginx)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2400" dirty="0"/>
              <a:t>Nginx</a:t>
            </a:r>
            <a:r>
              <a:rPr lang="ko-KR" altLang="en-US" sz="2400" dirty="0"/>
              <a:t>를 이미지로 사용하는 컨테이너 모두 정지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$ docker rm</a:t>
            </a:r>
          </a:p>
          <a:p>
            <a:pPr marL="0" indent="0">
              <a:buNone/>
            </a:pPr>
            <a:r>
              <a:rPr lang="ko-KR" altLang="en-US" sz="2400" dirty="0"/>
              <a:t>컨테이너 삭제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$ docker </a:t>
            </a:r>
            <a:r>
              <a:rPr lang="en-US" altLang="ko-KR" sz="2400" dirty="0" err="1"/>
              <a:t>rmi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ko-KR" altLang="en-US" sz="2400" dirty="0"/>
              <a:t>이미지 삭제</a:t>
            </a: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0831C09-AA00-065D-5046-B18DDACC6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0"/>
          <a:stretch/>
        </p:blipFill>
        <p:spPr>
          <a:xfrm>
            <a:off x="395536" y="2060848"/>
            <a:ext cx="8630588" cy="20162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44861DC-58EC-9107-720C-F5BB4F06CA84}"/>
                  </a:ext>
                </a:extLst>
              </p14:cNvPr>
              <p14:cNvContentPartPr/>
              <p14:nvPr/>
            </p14:nvContentPartPr>
            <p14:xfrm>
              <a:off x="2386885" y="2719364"/>
              <a:ext cx="91440" cy="61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44861DC-58EC-9107-720C-F5BB4F06CA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8885" y="2701364"/>
                <a:ext cx="1270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DBC7F96-B230-5419-3E41-F4FAAE33832E}"/>
                  </a:ext>
                </a:extLst>
              </p14:cNvPr>
              <p14:cNvContentPartPr/>
              <p14:nvPr/>
            </p14:nvContentPartPr>
            <p14:xfrm>
              <a:off x="2382205" y="2460524"/>
              <a:ext cx="202320" cy="194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DBC7F96-B230-5419-3E41-F4FAAE3383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64205" y="2442524"/>
                <a:ext cx="2379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E0D8A4E-1BB6-3912-A1CD-CE5ABE4E2907}"/>
                  </a:ext>
                </a:extLst>
              </p14:cNvPr>
              <p14:cNvContentPartPr/>
              <p14:nvPr/>
            </p14:nvContentPartPr>
            <p14:xfrm>
              <a:off x="2382205" y="2969924"/>
              <a:ext cx="141120" cy="201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E0D8A4E-1BB6-3912-A1CD-CE5ABE4E29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64205" y="2951924"/>
                <a:ext cx="176760" cy="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147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73DCD-3ACA-2C4F-E5C3-5C123D89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사용의 실습</a:t>
            </a:r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58F23DE-A68E-4142-D871-FA9DCC2C8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8"/>
          <a:stretch/>
        </p:blipFill>
        <p:spPr>
          <a:xfrm>
            <a:off x="416092" y="1340768"/>
            <a:ext cx="8754115" cy="285032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D40235-D455-C243-62FB-2D4A3EA37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953" y="1146980"/>
            <a:ext cx="4999216" cy="7078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D531A0E-E89F-8AF7-DBB5-A14DA5F2D7DE}"/>
                  </a:ext>
                </a:extLst>
              </p14:cNvPr>
              <p14:cNvContentPartPr/>
              <p14:nvPr/>
            </p14:nvContentPartPr>
            <p14:xfrm>
              <a:off x="2428283" y="1532525"/>
              <a:ext cx="299520" cy="75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D531A0E-E89F-8AF7-DBB5-A14DA5F2D7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9283" y="1523525"/>
                <a:ext cx="3171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2A8F0A8F-7133-9231-3813-84FE8499E8E8}"/>
                  </a:ext>
                </a:extLst>
              </p14:cNvPr>
              <p14:cNvContentPartPr/>
              <p14:nvPr/>
            </p14:nvContentPartPr>
            <p14:xfrm>
              <a:off x="4427984" y="1628800"/>
              <a:ext cx="248040" cy="108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2A8F0A8F-7133-9231-3813-84FE8499E8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18997" y="1620160"/>
                <a:ext cx="265654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F35A65D4-DBB8-E0ED-5FF3-90790F25F034}"/>
                  </a:ext>
                </a:extLst>
              </p14:cNvPr>
              <p14:cNvContentPartPr/>
              <p14:nvPr/>
            </p14:nvContentPartPr>
            <p14:xfrm>
              <a:off x="2413163" y="1916832"/>
              <a:ext cx="164880" cy="68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F35A65D4-DBB8-E0ED-5FF3-90790F25F03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04163" y="1907832"/>
                <a:ext cx="1825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D0212DF-27F7-7912-39E5-E595B6BEBA37}"/>
                  </a:ext>
                </a:extLst>
              </p14:cNvPr>
              <p14:cNvContentPartPr/>
              <p14:nvPr/>
            </p14:nvContentPartPr>
            <p14:xfrm>
              <a:off x="2445023" y="3645024"/>
              <a:ext cx="101160" cy="72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D0212DF-27F7-7912-39E5-E595B6BEBA3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36023" y="3636024"/>
                <a:ext cx="118800" cy="2484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63B33DF-DFF3-B87D-6DE8-A6650960AF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12" y="4567841"/>
            <a:ext cx="6898067" cy="124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7DF2D-98FE-E13C-BDBE-4D01092A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컨테이너의 이미지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FBECF2-7ADA-7228-D238-541B57960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866706"/>
            <a:ext cx="7991475" cy="5991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자바 소스코드로 본다면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200" dirty="0"/>
              <a:t>자바 어플리케이션을 빌드 </a:t>
            </a:r>
            <a:r>
              <a:rPr lang="en-US" altLang="ko-KR" sz="2200" dirty="0"/>
              <a:t>=&gt; </a:t>
            </a:r>
            <a:r>
              <a:rPr lang="ko-KR" altLang="en-US" sz="2200" dirty="0" err="1"/>
              <a:t>도커파일을</a:t>
            </a:r>
            <a:r>
              <a:rPr lang="ko-KR" altLang="en-US" sz="2200" dirty="0"/>
              <a:t> 작성 </a:t>
            </a:r>
            <a:r>
              <a:rPr lang="en-US" altLang="ko-KR" sz="2200" dirty="0"/>
              <a:t>=&gt; </a:t>
            </a:r>
            <a:r>
              <a:rPr lang="ko-KR" altLang="en-US" sz="2200" dirty="0" err="1"/>
              <a:t>도커파일을</a:t>
            </a:r>
            <a:r>
              <a:rPr lang="ko-KR" altLang="en-US" sz="2200" dirty="0"/>
              <a:t> 빌드 </a:t>
            </a:r>
            <a:r>
              <a:rPr lang="en-US" altLang="ko-KR" sz="2200" dirty="0"/>
              <a:t>=&gt; </a:t>
            </a:r>
            <a:r>
              <a:rPr lang="ko-KR" altLang="en-US" sz="2200" dirty="0"/>
              <a:t>빌드 완료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200" dirty="0">
                <a:solidFill>
                  <a:srgbClr val="FFC000"/>
                </a:solidFill>
              </a:rPr>
              <a:t>From</a:t>
            </a:r>
            <a:r>
              <a:rPr lang="en-US" altLang="ko-KR" sz="2200" dirty="0"/>
              <a:t> &lt;</a:t>
            </a:r>
            <a:r>
              <a:rPr lang="ko-KR" altLang="en-US" sz="2200" dirty="0"/>
              <a:t>이미지 이름</a:t>
            </a:r>
            <a:r>
              <a:rPr lang="en-US" altLang="ko-KR" sz="2200" dirty="0"/>
              <a:t>&gt; :</a:t>
            </a:r>
            <a:r>
              <a:rPr lang="ko-KR" altLang="en-US" sz="2200" dirty="0"/>
              <a:t>태그   </a:t>
            </a:r>
            <a:r>
              <a:rPr lang="en-US" altLang="ko-KR" sz="2200" dirty="0"/>
              <a:t>// </a:t>
            </a:r>
            <a:r>
              <a:rPr lang="ko-KR" altLang="en-US" sz="2200" dirty="0"/>
              <a:t>형식으로 이미지를 가져와 빌드함 위의 경우 </a:t>
            </a:r>
            <a:r>
              <a:rPr lang="en-US" altLang="ko-KR" sz="2200" dirty="0"/>
              <a:t>java17</a:t>
            </a:r>
            <a:r>
              <a:rPr lang="ko-KR" altLang="en-US" sz="2200" dirty="0"/>
              <a:t>을 사용하니 </a:t>
            </a:r>
            <a:r>
              <a:rPr lang="en-US" altLang="ko-KR" sz="2200" dirty="0"/>
              <a:t>jdk17</a:t>
            </a:r>
            <a:r>
              <a:rPr lang="ko-KR" altLang="en-US" sz="2200" dirty="0"/>
              <a:t>을 사용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>
                <a:solidFill>
                  <a:srgbClr val="FFC000"/>
                </a:solidFill>
              </a:rPr>
              <a:t>LABEL</a:t>
            </a:r>
            <a:r>
              <a:rPr lang="en-US" altLang="ko-KR" sz="2200" dirty="0"/>
              <a:t> &lt;</a:t>
            </a:r>
            <a:r>
              <a:rPr lang="ko-KR" altLang="en-US" sz="2200" dirty="0"/>
              <a:t>레이블 이름</a:t>
            </a:r>
            <a:r>
              <a:rPr lang="en-US" altLang="ko-KR" sz="2200" dirty="0"/>
              <a:t>&gt;=&lt;</a:t>
            </a:r>
            <a:r>
              <a:rPr lang="ko-KR" altLang="en-US" sz="2200" dirty="0"/>
              <a:t>값</a:t>
            </a:r>
            <a:r>
              <a:rPr lang="en-US" altLang="ko-KR" sz="2200" dirty="0"/>
              <a:t>&gt;   // </a:t>
            </a:r>
            <a:r>
              <a:rPr lang="ko-KR" altLang="en-US" sz="2200" dirty="0"/>
              <a:t>형식으로 레이블을 추가하여 사용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>
                <a:solidFill>
                  <a:srgbClr val="FFC000"/>
                </a:solidFill>
              </a:rPr>
              <a:t>EXPOSE</a:t>
            </a:r>
            <a:r>
              <a:rPr lang="en-US" altLang="ko-KR" sz="2200" dirty="0"/>
              <a:t> &lt;</a:t>
            </a:r>
            <a:r>
              <a:rPr lang="ko-KR" altLang="en-US" sz="2200" dirty="0"/>
              <a:t>숫자</a:t>
            </a:r>
            <a:r>
              <a:rPr lang="en-US" altLang="ko-KR" sz="2200" dirty="0"/>
              <a:t>&gt;   // </a:t>
            </a:r>
            <a:r>
              <a:rPr lang="ko-KR" altLang="en-US" sz="2200" dirty="0"/>
              <a:t>컨테이너의 실행 시 어떤 포트로 사용하는지 지정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>
                <a:solidFill>
                  <a:srgbClr val="FFC000"/>
                </a:solidFill>
              </a:rPr>
              <a:t>COPY</a:t>
            </a:r>
            <a:r>
              <a:rPr lang="en-US" altLang="ko-KR" sz="2200" dirty="0"/>
              <a:t>      // </a:t>
            </a:r>
            <a:r>
              <a:rPr lang="ko-KR" altLang="en-US" sz="2200" dirty="0"/>
              <a:t>새로 생성하는 이미지를 파일 복사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>
                <a:solidFill>
                  <a:srgbClr val="FFC000"/>
                </a:solidFill>
              </a:rPr>
              <a:t>ENTRYPOINT</a:t>
            </a:r>
            <a:r>
              <a:rPr lang="en-US" altLang="ko-KR" sz="2200" dirty="0"/>
              <a:t> [“ </a:t>
            </a:r>
            <a:r>
              <a:rPr lang="ko-KR" altLang="en-US" sz="2200" dirty="0"/>
              <a:t>명령어</a:t>
            </a:r>
            <a:r>
              <a:rPr lang="en-US" altLang="ko-KR" sz="2200" dirty="0"/>
              <a:t>”, “</a:t>
            </a:r>
            <a:r>
              <a:rPr lang="ko-KR" altLang="en-US" sz="2200" dirty="0"/>
              <a:t>옵션</a:t>
            </a:r>
            <a:r>
              <a:rPr lang="en-US" altLang="ko-KR" sz="2200" dirty="0"/>
              <a:t>“, ~]    // </a:t>
            </a:r>
            <a:r>
              <a:rPr lang="ko-KR" altLang="en-US" sz="2200" dirty="0"/>
              <a:t>컨테이너의 구동 시</a:t>
            </a:r>
            <a:r>
              <a:rPr lang="en-US" altLang="ko-KR" sz="2200" dirty="0"/>
              <a:t> </a:t>
            </a:r>
            <a:r>
              <a:rPr lang="ko-KR" altLang="en-US" sz="2200" dirty="0"/>
              <a:t>앞의 부분 명령어와 뒤에 부분 옵션을 더해 실행시킴</a:t>
            </a:r>
            <a:endParaRPr lang="en-US" altLang="ko-KR" sz="22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3E8D2DF-1386-3AF7-83F2-300D4A5790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72"/>
          <a:stretch/>
        </p:blipFill>
        <p:spPr>
          <a:xfrm>
            <a:off x="828675" y="2031333"/>
            <a:ext cx="4510288" cy="139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70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2DFC1-3E67-5688-2829-2B85CBD4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생성한 이미지의 실행</a:t>
            </a:r>
          </a:p>
        </p:txBody>
      </p:sp>
      <p:pic>
        <p:nvPicPr>
          <p:cNvPr id="5" name="내용 개체 틀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1E1A09E7-9A91-A4F1-FA36-D50F47EC1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96" b="40031"/>
          <a:stretch/>
        </p:blipFill>
        <p:spPr>
          <a:xfrm>
            <a:off x="0" y="977105"/>
            <a:ext cx="5737884" cy="2046659"/>
          </a:xfr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88C5373-BB6B-374A-397C-844791EF7B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r="11316"/>
          <a:stretch/>
        </p:blipFill>
        <p:spPr>
          <a:xfrm>
            <a:off x="3293683" y="1783243"/>
            <a:ext cx="5832648" cy="1323411"/>
          </a:xfrm>
          <a:prstGeom prst="rect">
            <a:avLst/>
          </a:prstGeom>
        </p:spPr>
      </p:pic>
      <p:pic>
        <p:nvPicPr>
          <p:cNvPr id="9" name="그림 8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96302F68-039C-E6ED-958E-DD5D725BE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312" y="4293096"/>
            <a:ext cx="6461375" cy="216024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B7EBAF9-C988-EB9A-AA14-2BBD126AE285}"/>
              </a:ext>
            </a:extLst>
          </p:cNvPr>
          <p:cNvSpPr/>
          <p:nvPr/>
        </p:nvSpPr>
        <p:spPr>
          <a:xfrm rot="2268696">
            <a:off x="4159288" y="1217461"/>
            <a:ext cx="613408" cy="437379"/>
          </a:xfrm>
          <a:prstGeom prst="rightArrow">
            <a:avLst/>
          </a:prstGeom>
          <a:solidFill>
            <a:srgbClr val="0070C0"/>
          </a:solidFill>
          <a:ln w="28575" cap="flat" cmpd="sng" algn="ctr">
            <a:solidFill>
              <a:srgbClr val="0070C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000EE1D-856A-5737-7630-2B487E45D10B}"/>
                  </a:ext>
                </a:extLst>
              </p14:cNvPr>
              <p14:cNvContentPartPr/>
              <p14:nvPr/>
            </p14:nvContentPartPr>
            <p14:xfrm>
              <a:off x="2875405" y="1134644"/>
              <a:ext cx="1420920" cy="385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000EE1D-856A-5737-7630-2B487E45D1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57405" y="1117004"/>
                <a:ext cx="14565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961CA05-B1E3-42C0-AC88-B8CBD0D5F873}"/>
                  </a:ext>
                </a:extLst>
              </p14:cNvPr>
              <p14:cNvContentPartPr/>
              <p14:nvPr/>
            </p14:nvContentPartPr>
            <p14:xfrm>
              <a:off x="6732240" y="1923719"/>
              <a:ext cx="830520" cy="126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961CA05-B1E3-42C0-AC88-B8CBD0D5F8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14240" y="1905719"/>
                <a:ext cx="8661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2ECD918-B06A-486D-B0AE-530F5C718609}"/>
                  </a:ext>
                </a:extLst>
              </p14:cNvPr>
              <p14:cNvContentPartPr/>
              <p14:nvPr/>
            </p14:nvContentPartPr>
            <p14:xfrm>
              <a:off x="3311395" y="2232132"/>
              <a:ext cx="5745600" cy="367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2ECD918-B06A-486D-B0AE-530F5C71860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93755" y="2214132"/>
                <a:ext cx="5781240" cy="723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5BD17D77-EE4A-DA2A-B0C6-588A272EC8FD}"/>
              </a:ext>
            </a:extLst>
          </p:cNvPr>
          <p:cNvSpPr/>
          <p:nvPr/>
        </p:nvSpPr>
        <p:spPr>
          <a:xfrm>
            <a:off x="3936285" y="3176673"/>
            <a:ext cx="720080" cy="1080120"/>
          </a:xfrm>
          <a:prstGeom prst="downArrow">
            <a:avLst/>
          </a:prstGeom>
          <a:solidFill>
            <a:srgbClr val="0070C0"/>
          </a:solidFill>
          <a:ln w="28575" cap="flat" cmpd="sng" algn="ctr">
            <a:solidFill>
              <a:srgbClr val="0070C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843933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ABC4C-24ED-CC4B-59A2-6032C47A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다음에 할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1B26D-4056-E37A-B853-29589F32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 err="1"/>
              <a:t>쿠버네티스의</a:t>
            </a:r>
            <a:r>
              <a:rPr lang="ko-KR" altLang="en-US" dirty="0"/>
              <a:t> 사용 공부와 실습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클러스터 관리와 조작 실습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이외에 다른 공부 내용</a:t>
            </a:r>
          </a:p>
        </p:txBody>
      </p:sp>
    </p:spTree>
    <p:extLst>
      <p:ext uri="{BB962C8B-B14F-4D97-AF65-F5344CB8AC3E}">
        <p14:creationId xmlns:p14="http://schemas.microsoft.com/office/powerpoint/2010/main" val="14544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C830B-5AE8-B4AB-70CB-10873B8A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B7549-1EE0-CA25-64D3-314592A2F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/>
              <a:t>스프링 어플리케이션을 </a:t>
            </a:r>
            <a:r>
              <a:rPr lang="ko-KR" altLang="en-US" sz="3200" dirty="0" err="1"/>
              <a:t>도커로</a:t>
            </a:r>
            <a:r>
              <a:rPr lang="ko-KR" altLang="en-US" sz="3200" dirty="0"/>
              <a:t> 사용</a:t>
            </a:r>
            <a:endParaRPr lang="en-US" altLang="ko-KR" sz="3200" dirty="0"/>
          </a:p>
          <a:p>
            <a:pPr marL="514350" indent="-514350">
              <a:buAutoNum type="arabicPeriod"/>
            </a:pPr>
            <a:endParaRPr lang="en-US" altLang="ko-KR" sz="3200" dirty="0"/>
          </a:p>
          <a:p>
            <a:pPr marL="514350" indent="-514350">
              <a:buAutoNum type="arabicPeriod"/>
            </a:pPr>
            <a:endParaRPr lang="en-US" altLang="ko-KR" sz="3200" dirty="0"/>
          </a:p>
          <a:p>
            <a:pPr marL="514350" indent="-514350">
              <a:buAutoNum type="arabicPeriod"/>
            </a:pPr>
            <a:r>
              <a:rPr lang="ko-KR" altLang="en-US" sz="3200" dirty="0" err="1"/>
              <a:t>도커의</a:t>
            </a:r>
            <a:r>
              <a:rPr lang="ko-KR" altLang="en-US" sz="3200" dirty="0"/>
              <a:t> 사용</a:t>
            </a:r>
            <a:endParaRPr lang="en-US" altLang="ko-KR" sz="3200" dirty="0"/>
          </a:p>
          <a:p>
            <a:pPr marL="514350" indent="-514350">
              <a:buAutoNum type="arabicPeriod"/>
            </a:pPr>
            <a:endParaRPr lang="en-US" altLang="ko-KR" sz="3200" dirty="0"/>
          </a:p>
          <a:p>
            <a:pPr marL="514350" indent="-514350">
              <a:buAutoNum type="arabicPeriod"/>
            </a:pPr>
            <a:endParaRPr lang="en-US" altLang="ko-KR" sz="3200" dirty="0"/>
          </a:p>
          <a:p>
            <a:pPr marL="514350" indent="-514350">
              <a:buAutoNum type="arabicPeriod"/>
            </a:pPr>
            <a:r>
              <a:rPr lang="ko-KR" altLang="en-US" sz="3200" dirty="0" err="1"/>
              <a:t>도커의</a:t>
            </a:r>
            <a:r>
              <a:rPr lang="ko-KR" altLang="en-US" sz="3200" dirty="0"/>
              <a:t> 이미지 생성</a:t>
            </a:r>
          </a:p>
        </p:txBody>
      </p:sp>
    </p:spTree>
    <p:extLst>
      <p:ext uri="{BB962C8B-B14F-4D97-AF65-F5344CB8AC3E}">
        <p14:creationId xmlns:p14="http://schemas.microsoft.com/office/powerpoint/2010/main" val="309087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0E714-A6F5-CB0B-3907-DB99302C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가상머신과 컨테이너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6552C-389C-6F6B-C92A-0E894E8B4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49" y="1052513"/>
            <a:ext cx="8064501" cy="5272087"/>
          </a:xfrm>
        </p:spPr>
        <p:txBody>
          <a:bodyPr/>
          <a:lstStyle/>
          <a:p>
            <a:r>
              <a:rPr lang="ko-KR" altLang="en-US" sz="2400" dirty="0"/>
              <a:t>가상머신과 컨테이너의 차이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=&gt;</a:t>
            </a:r>
            <a:r>
              <a:rPr lang="en-US" altLang="ko-KR" dirty="0"/>
              <a:t> </a:t>
            </a:r>
            <a:r>
              <a:rPr lang="ko-KR" altLang="en-US" sz="2000" dirty="0">
                <a:solidFill>
                  <a:srgbClr val="00B0F0"/>
                </a:solidFill>
              </a:rPr>
              <a:t>가상머신</a:t>
            </a:r>
            <a:r>
              <a:rPr lang="ko-KR" altLang="en-US" sz="2000" dirty="0"/>
              <a:t>은 </a:t>
            </a:r>
            <a:r>
              <a:rPr lang="ko-KR" altLang="en-US" sz="2000" dirty="0">
                <a:solidFill>
                  <a:srgbClr val="FF0000"/>
                </a:solidFill>
              </a:rPr>
              <a:t>하드웨어</a:t>
            </a:r>
            <a:r>
              <a:rPr lang="ko-KR" altLang="en-US" sz="2000" dirty="0"/>
              <a:t>를 공유하는 반면 </a:t>
            </a:r>
            <a:r>
              <a:rPr lang="ko-KR" altLang="en-US" sz="2000" dirty="0">
                <a:solidFill>
                  <a:srgbClr val="00B0F0"/>
                </a:solidFill>
              </a:rPr>
              <a:t>컨테이너</a:t>
            </a:r>
            <a:r>
              <a:rPr lang="ko-KR" altLang="en-US" sz="2000" dirty="0"/>
              <a:t>는 </a:t>
            </a:r>
            <a:r>
              <a:rPr lang="ko-KR" altLang="en-US" sz="2000" dirty="0">
                <a:solidFill>
                  <a:srgbClr val="FF0000"/>
                </a:solidFill>
              </a:rPr>
              <a:t>동일한 운영체제의 커널</a:t>
            </a:r>
            <a:r>
              <a:rPr lang="ko-KR" altLang="en-US" sz="2000" dirty="0"/>
              <a:t>을 공유함</a:t>
            </a:r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가상머신은 사용 시 다른 </a:t>
            </a:r>
            <a:r>
              <a:rPr lang="en-US" altLang="ko-KR" sz="2000" dirty="0"/>
              <a:t>OS, </a:t>
            </a:r>
            <a:r>
              <a:rPr lang="ko-KR" altLang="en-US" sz="2000" dirty="0"/>
              <a:t>환경을 새로 사용함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 err="1"/>
              <a:t>Vm</a:t>
            </a:r>
            <a:r>
              <a:rPr lang="ko-KR" altLang="en-US" sz="2000" dirty="0"/>
              <a:t>을 새로 생성하고 사용하면 여러 오버헤드와 공간을 사용 </a:t>
            </a:r>
            <a:r>
              <a:rPr lang="en-US" altLang="ko-KR" sz="2000" dirty="0"/>
              <a:t>=&gt; </a:t>
            </a:r>
            <a:r>
              <a:rPr lang="ko-KR" altLang="en-US" sz="2000" dirty="0"/>
              <a:t>무겁고 느림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=&gt; </a:t>
            </a:r>
            <a:r>
              <a:rPr lang="ko-KR" altLang="en-US" sz="2000" dirty="0">
                <a:solidFill>
                  <a:srgbClr val="00B0F0"/>
                </a:solidFill>
              </a:rPr>
              <a:t>컨테이너</a:t>
            </a:r>
            <a:r>
              <a:rPr lang="ko-KR" altLang="en-US" sz="2000" dirty="0"/>
              <a:t>는 이런 환경과 도구를 하나로 묶어 커널만 공유해서 사용하기 때문에 비교적 빠름 </a:t>
            </a:r>
            <a:r>
              <a:rPr lang="en-US" altLang="ko-KR" sz="2000" dirty="0"/>
              <a:t>(</a:t>
            </a:r>
            <a:r>
              <a:rPr lang="ko-KR" altLang="en-US" sz="2000" dirty="0"/>
              <a:t>클라우드에 애플리케이션을 배포하기 위해 컨테이너로 </a:t>
            </a:r>
            <a:r>
              <a:rPr lang="ko-KR" altLang="en-US" sz="2000" dirty="0" err="1"/>
              <a:t>만들어야함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>
                <a:solidFill>
                  <a:srgbClr val="00B0F0"/>
                </a:solidFill>
              </a:rPr>
              <a:t>컨테이너 오케스트레이션</a:t>
            </a:r>
            <a:endParaRPr lang="en-US" altLang="ko-KR" sz="2000" dirty="0">
              <a:solidFill>
                <a:srgbClr val="00B0F0"/>
              </a:solidFill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000" dirty="0"/>
              <a:t>분산 환경 내에서 컨테이너의 수명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주기를 관리하는 프로세스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배포</a:t>
            </a:r>
            <a:r>
              <a:rPr lang="en-US" altLang="ko-KR" sz="2000" dirty="0"/>
              <a:t>, </a:t>
            </a:r>
            <a:r>
              <a:rPr lang="ko-KR" altLang="en-US" sz="2000" dirty="0"/>
              <a:t>확장</a:t>
            </a:r>
            <a:r>
              <a:rPr lang="en-US" altLang="ko-KR" sz="2000" dirty="0"/>
              <a:t>, </a:t>
            </a:r>
            <a:r>
              <a:rPr lang="ko-KR" altLang="en-US" sz="2000" dirty="0"/>
              <a:t>자동화를 위한 하나의 장치</a:t>
            </a:r>
            <a:endParaRPr lang="en-US" altLang="ko-KR" sz="2000" dirty="0"/>
          </a:p>
        </p:txBody>
      </p:sp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C0F0866-D79C-CBC4-B56D-E94313AC50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" t="6556" r="1422" b="5221"/>
          <a:stretch/>
        </p:blipFill>
        <p:spPr>
          <a:xfrm>
            <a:off x="5148064" y="4339683"/>
            <a:ext cx="3995936" cy="235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00B74-04EF-5A05-462D-FD60A454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어플리케이션 오픈</a:t>
            </a:r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3A67F76-919B-37C0-59A0-759772619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59"/>
          <a:stretch/>
        </p:blipFill>
        <p:spPr>
          <a:xfrm>
            <a:off x="107505" y="875807"/>
            <a:ext cx="7122597" cy="3489297"/>
          </a:xfr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A19C176-A855-D753-41B1-D6CADA6C2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5" y="4068635"/>
            <a:ext cx="7098621" cy="2456709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360401A-1419-B1F7-CEE2-033FE1EB9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994" y="875807"/>
            <a:ext cx="3370501" cy="1592096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6BC6892-7305-8129-4742-58ED984BBC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71"/>
          <a:stretch/>
        </p:blipFill>
        <p:spPr>
          <a:xfrm>
            <a:off x="3867816" y="4062411"/>
            <a:ext cx="5025359" cy="25340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193ED62-04B0-7CD4-B982-1568639E29D2}"/>
                  </a:ext>
                </a:extLst>
              </p14:cNvPr>
              <p14:cNvContentPartPr/>
              <p14:nvPr/>
            </p14:nvContentPartPr>
            <p14:xfrm>
              <a:off x="2941645" y="5666684"/>
              <a:ext cx="888840" cy="367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193ED62-04B0-7CD4-B982-1568639E29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2645" y="5658044"/>
                <a:ext cx="9064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F434E25-4AAC-A0B2-4797-7E22AA6E42A0}"/>
                  </a:ext>
                </a:extLst>
              </p14:cNvPr>
              <p14:cNvContentPartPr/>
              <p14:nvPr/>
            </p14:nvContentPartPr>
            <p14:xfrm>
              <a:off x="216445" y="5750564"/>
              <a:ext cx="2389320" cy="370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F434E25-4AAC-A0B2-4797-7E22AA6E42A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7445" y="5741564"/>
                <a:ext cx="2406960" cy="547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7D44D88-3C1C-312F-AF9E-67D995FB2559}"/>
              </a:ext>
            </a:extLst>
          </p:cNvPr>
          <p:cNvSpPr/>
          <p:nvPr/>
        </p:nvSpPr>
        <p:spPr>
          <a:xfrm rot="17317858">
            <a:off x="6649807" y="2425500"/>
            <a:ext cx="1160591" cy="740177"/>
          </a:xfrm>
          <a:prstGeom prst="rightArrow">
            <a:avLst/>
          </a:prstGeom>
          <a:solidFill>
            <a:srgbClr val="00B0F0"/>
          </a:solidFill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90113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BDBE5-5831-5A11-E2F5-8CB369E9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파일 </a:t>
            </a:r>
            <a:r>
              <a:rPr lang="ko-KR" altLang="en-US" dirty="0" err="1"/>
              <a:t>도커</a:t>
            </a:r>
            <a:r>
              <a:rPr lang="ko-KR" altLang="en-US" dirty="0"/>
              <a:t> 이미지화 </a:t>
            </a:r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E2F385B-B015-9055-5CF4-67083BDCC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0" y="989415"/>
            <a:ext cx="6876256" cy="2230827"/>
          </a:xfr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4BD8178-4FF1-882E-7721-BC6AE1F4A9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17"/>
          <a:stretch/>
        </p:blipFill>
        <p:spPr>
          <a:xfrm>
            <a:off x="29560" y="2202186"/>
            <a:ext cx="6876256" cy="26071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F619B9-5461-B039-75A2-1F6B07A3B8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" r="3831"/>
          <a:stretch/>
        </p:blipFill>
        <p:spPr>
          <a:xfrm>
            <a:off x="3962745" y="3434659"/>
            <a:ext cx="4933751" cy="9861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C1D3793-1717-1252-0A82-976201BD5AF1}"/>
                  </a:ext>
                </a:extLst>
              </p14:cNvPr>
              <p14:cNvContentPartPr/>
              <p14:nvPr/>
            </p14:nvContentPartPr>
            <p14:xfrm>
              <a:off x="2699792" y="1138693"/>
              <a:ext cx="1219680" cy="288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C1D3793-1717-1252-0A82-976201BD5A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81792" y="1120693"/>
                <a:ext cx="125532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B55FB94-9F70-41FB-FCC8-CB9566AAF3B0}"/>
                  </a:ext>
                </a:extLst>
              </p14:cNvPr>
              <p14:cNvContentPartPr/>
              <p14:nvPr/>
            </p14:nvContentPartPr>
            <p14:xfrm>
              <a:off x="2771800" y="2351104"/>
              <a:ext cx="1247760" cy="583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B55FB94-9F70-41FB-FCC8-CB9566AAF3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4160" y="2333464"/>
                <a:ext cx="1283400" cy="939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1830947-8C77-DDD1-C202-C17836DDC6B7}"/>
              </a:ext>
            </a:extLst>
          </p:cNvPr>
          <p:cNvSpPr txBox="1"/>
          <p:nvPr/>
        </p:nvSpPr>
        <p:spPr>
          <a:xfrm>
            <a:off x="647046" y="4960242"/>
            <a:ext cx="79017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ko-KR" altLang="en-US" sz="2200" dirty="0" err="1">
                <a:latin typeface="+mj-ea"/>
                <a:ea typeface="+mj-ea"/>
              </a:rPr>
              <a:t>스프링부트와</a:t>
            </a:r>
            <a:r>
              <a:rPr lang="ko-KR" altLang="en-US" sz="2200" dirty="0">
                <a:latin typeface="+mj-ea"/>
                <a:ea typeface="+mj-ea"/>
              </a:rPr>
              <a:t> 통합되어 컨테이너로 실행할 수 있는 방법인 </a:t>
            </a:r>
            <a:r>
              <a:rPr lang="ko-KR" altLang="en-US" sz="2200" dirty="0" err="1">
                <a:solidFill>
                  <a:srgbClr val="FF0000"/>
                </a:solidFill>
                <a:latin typeface="+mj-ea"/>
                <a:ea typeface="+mj-ea"/>
              </a:rPr>
              <a:t>클라우드네이티브</a:t>
            </a:r>
            <a:r>
              <a:rPr lang="ko-KR" altLang="en-US" sz="2200" dirty="0">
                <a:solidFill>
                  <a:srgbClr val="FF0000"/>
                </a:solidFill>
                <a:latin typeface="+mj-ea"/>
                <a:ea typeface="+mj-ea"/>
              </a:rPr>
              <a:t> 빌드 팩</a:t>
            </a:r>
            <a:r>
              <a:rPr lang="en-US" altLang="ko-KR" sz="2200" dirty="0">
                <a:solidFill>
                  <a:srgbClr val="FF0000"/>
                </a:solidFill>
                <a:latin typeface="+mj-ea"/>
                <a:ea typeface="+mj-ea"/>
              </a:rPr>
              <a:t>(CNB)</a:t>
            </a:r>
            <a:r>
              <a:rPr lang="ko-KR" altLang="en-US" sz="22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2200" dirty="0">
                <a:solidFill>
                  <a:schemeClr val="accent4"/>
                </a:solidFill>
                <a:latin typeface="+mj-ea"/>
                <a:ea typeface="+mj-ea"/>
              </a:rPr>
              <a:t>사용</a:t>
            </a:r>
            <a:endParaRPr lang="en-US" altLang="ko-KR" sz="2200" dirty="0">
              <a:solidFill>
                <a:schemeClr val="accent4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accent4"/>
                </a:solidFill>
                <a:latin typeface="+mj-ea"/>
                <a:ea typeface="+mj-ea"/>
              </a:rPr>
              <a:t>$ ./</a:t>
            </a:r>
            <a:r>
              <a:rPr lang="en-US" altLang="ko-KR" sz="2200" dirty="0" err="1">
                <a:solidFill>
                  <a:schemeClr val="accent4"/>
                </a:solidFill>
                <a:latin typeface="+mj-ea"/>
                <a:ea typeface="+mj-ea"/>
              </a:rPr>
              <a:t>gradlew</a:t>
            </a:r>
            <a:r>
              <a:rPr lang="en-US" altLang="ko-KR" sz="220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2200" dirty="0" err="1">
                <a:solidFill>
                  <a:schemeClr val="accent4"/>
                </a:solidFill>
                <a:latin typeface="+mj-ea"/>
                <a:ea typeface="+mj-ea"/>
              </a:rPr>
              <a:t>bootBuildImage</a:t>
            </a:r>
            <a:r>
              <a:rPr lang="en-US" altLang="ko-KR" sz="220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chemeClr val="accent4"/>
                </a:solidFill>
                <a:latin typeface="+mj-ea"/>
                <a:ea typeface="+mj-ea"/>
              </a:rPr>
              <a:t>=&gt; </a:t>
            </a:r>
            <a:r>
              <a:rPr lang="ko-KR" altLang="en-US" sz="2200" dirty="0">
                <a:solidFill>
                  <a:schemeClr val="accent4"/>
                </a:solidFill>
                <a:latin typeface="+mj-ea"/>
                <a:ea typeface="+mj-ea"/>
              </a:rPr>
              <a:t>해당 스프링 애플리케이션을 컨테이너 이미지로 패킹</a:t>
            </a:r>
            <a:endParaRPr lang="ko-KR" altLang="en-US" sz="2200" dirty="0">
              <a:latin typeface="+mj-ea"/>
              <a:ea typeface="+mj-ea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67AA268-B757-953B-4734-8F05BB840B33}"/>
              </a:ext>
            </a:extLst>
          </p:cNvPr>
          <p:cNvSpPr/>
          <p:nvPr/>
        </p:nvSpPr>
        <p:spPr>
          <a:xfrm rot="2169011">
            <a:off x="4007540" y="2555258"/>
            <a:ext cx="903410" cy="647279"/>
          </a:xfrm>
          <a:prstGeom prst="rightArrow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18665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F333DF1-7872-C24B-8BEE-26501DA38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5678"/>
            <a:ext cx="7991475" cy="2586698"/>
          </a:xfr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1E5D24F-FFDE-CA96-D643-0030F5A5B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03" y="3690477"/>
            <a:ext cx="3658433" cy="16172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269C77-8A64-4F0A-001F-23446148C387}"/>
              </a:ext>
            </a:extLst>
          </p:cNvPr>
          <p:cNvSpPr txBox="1"/>
          <p:nvPr/>
        </p:nvSpPr>
        <p:spPr>
          <a:xfrm>
            <a:off x="467544" y="2780928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=&gt;</a:t>
            </a:r>
            <a:r>
              <a:rPr lang="ko-KR" altLang="en-US" dirty="0">
                <a:latin typeface="+mj-ea"/>
                <a:ea typeface="+mj-ea"/>
              </a:rPr>
              <a:t> 호스트 포트 </a:t>
            </a:r>
            <a:r>
              <a:rPr lang="en-US" altLang="ko-KR" dirty="0">
                <a:latin typeface="+mj-ea"/>
                <a:ea typeface="+mj-ea"/>
              </a:rPr>
              <a:t>8080</a:t>
            </a:r>
            <a:r>
              <a:rPr lang="ko-KR" altLang="en-US" dirty="0">
                <a:latin typeface="+mj-ea"/>
                <a:ea typeface="+mj-ea"/>
              </a:rPr>
              <a:t>을 컨테이너 포트 </a:t>
            </a:r>
            <a:r>
              <a:rPr lang="en-US" altLang="ko-KR" dirty="0">
                <a:latin typeface="+mj-ea"/>
                <a:ea typeface="+mj-ea"/>
              </a:rPr>
              <a:t>8080</a:t>
            </a:r>
            <a:r>
              <a:rPr lang="ko-KR" altLang="en-US" dirty="0">
                <a:latin typeface="+mj-ea"/>
                <a:ea typeface="+mj-ea"/>
              </a:rPr>
              <a:t>으로 </a:t>
            </a:r>
            <a:r>
              <a:rPr lang="en-US" altLang="ko-KR" dirty="0">
                <a:latin typeface="+mj-ea"/>
                <a:ea typeface="+mj-ea"/>
              </a:rPr>
              <a:t>catalog-service </a:t>
            </a:r>
            <a:r>
              <a:rPr lang="ko-KR" altLang="en-US" dirty="0">
                <a:latin typeface="+mj-ea"/>
                <a:ea typeface="+mj-ea"/>
              </a:rPr>
              <a:t>라는 이름으로 컨테이너를 실행시킴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77516-5A10-D027-7184-AA11C32E2981}"/>
              </a:ext>
            </a:extLst>
          </p:cNvPr>
          <p:cNvSpPr txBox="1"/>
          <p:nvPr/>
        </p:nvSpPr>
        <p:spPr>
          <a:xfrm>
            <a:off x="539552" y="5386304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=&gt; </a:t>
            </a:r>
            <a:r>
              <a:rPr lang="ko-KR" altLang="en-US" dirty="0">
                <a:latin typeface="+mj-ea"/>
                <a:ea typeface="+mj-ea"/>
              </a:rPr>
              <a:t>스프링 어플리케이션을 이미지로 바꾸었고 </a:t>
            </a:r>
            <a:r>
              <a:rPr lang="ko-KR" altLang="en-US" dirty="0" err="1">
                <a:latin typeface="+mj-ea"/>
                <a:ea typeface="+mj-ea"/>
              </a:rPr>
              <a:t>도커에서</a:t>
            </a:r>
            <a:r>
              <a:rPr lang="ko-KR" altLang="en-US" dirty="0">
                <a:latin typeface="+mj-ea"/>
                <a:ea typeface="+mj-ea"/>
              </a:rPr>
              <a:t> 컨테이너를 실행시킴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67BA1E3-A2BA-8351-AC06-1978C064D50B}"/>
                  </a:ext>
                </a:extLst>
              </p14:cNvPr>
              <p14:cNvContentPartPr/>
              <p14:nvPr/>
            </p14:nvContentPartPr>
            <p14:xfrm>
              <a:off x="5907325" y="282524"/>
              <a:ext cx="4248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67BA1E3-A2BA-8351-AC06-1978C064D5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89325" y="264884"/>
                <a:ext cx="78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1F0EDDFC-2595-8F1E-9E6B-35BA14DF7D91}"/>
                  </a:ext>
                </a:extLst>
              </p14:cNvPr>
              <p14:cNvContentPartPr/>
              <p14:nvPr/>
            </p14:nvContentPartPr>
            <p14:xfrm>
              <a:off x="775885" y="371804"/>
              <a:ext cx="2004480" cy="446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1F0EDDFC-2595-8F1E-9E6B-35BA14DF7D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7885" y="354164"/>
                <a:ext cx="2040120" cy="8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442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A01C8-56D5-DC1D-CE01-DA07B4E2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6D0DD8-E9DA-C0CB-3819-5FF96C9B7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5" name="그림 4" descr="그래픽, 폰트, 로고, 텍스트이(가) 표시된 사진&#10;&#10;자동 생성된 설명">
            <a:extLst>
              <a:ext uri="{FF2B5EF4-FFF2-40B4-BE49-F238E27FC236}">
                <a16:creationId xmlns:a16="http://schemas.microsoft.com/office/drawing/2014/main" id="{D18A8D15-7829-4DDA-4A7F-825FFDD51B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3" t="6346" r="6218" b="4818"/>
          <a:stretch/>
        </p:blipFill>
        <p:spPr>
          <a:xfrm>
            <a:off x="922327" y="921466"/>
            <a:ext cx="1152128" cy="1152128"/>
          </a:xfrm>
          <a:prstGeom prst="rect">
            <a:avLst/>
          </a:prstGeom>
        </p:spPr>
      </p:pic>
      <p:pic>
        <p:nvPicPr>
          <p:cNvPr id="7" name="그림 6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D80904FD-E1A5-9DE6-B47D-138FD0C604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53"/>
          <a:stretch/>
        </p:blipFill>
        <p:spPr>
          <a:xfrm>
            <a:off x="4118192" y="155852"/>
            <a:ext cx="4893121" cy="3109667"/>
          </a:xfrm>
          <a:prstGeom prst="rect">
            <a:avLst/>
          </a:prstGeom>
        </p:spPr>
      </p:pic>
      <p:pic>
        <p:nvPicPr>
          <p:cNvPr id="6" name="그림 5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C4BDEB75-9BD3-1316-5BD1-5C975DF0C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1129"/>
            <a:ext cx="5333452" cy="12201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39D5000-D186-2EDC-8A35-F78D5D8896C2}"/>
                  </a:ext>
                </a:extLst>
              </p14:cNvPr>
              <p14:cNvContentPartPr/>
              <p14:nvPr/>
            </p14:nvContentPartPr>
            <p14:xfrm>
              <a:off x="4291664" y="535355"/>
              <a:ext cx="31248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39D5000-D186-2EDC-8A35-F78D5D8896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3024" y="526715"/>
                <a:ext cx="330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28B3CA80-79B9-05B2-C9D0-D4212D05604D}"/>
                  </a:ext>
                </a:extLst>
              </p14:cNvPr>
              <p14:cNvContentPartPr/>
              <p14:nvPr/>
            </p14:nvContentPartPr>
            <p14:xfrm>
              <a:off x="4311708" y="724521"/>
              <a:ext cx="240480" cy="133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28B3CA80-79B9-05B2-C9D0-D4212D0560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02708" y="715521"/>
                <a:ext cx="258120" cy="3096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그림 11" descr="텍스트, 폰트, 스크린샷, 그린이(가) 표시된 사진&#10;&#10;자동 생성된 설명">
            <a:extLst>
              <a:ext uri="{FF2B5EF4-FFF2-40B4-BE49-F238E27FC236}">
                <a16:creationId xmlns:a16="http://schemas.microsoft.com/office/drawing/2014/main" id="{72972CD8-96F9-C475-9141-C801FF338D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34" y="2520092"/>
            <a:ext cx="2396612" cy="5081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A836E9-CDFC-4B25-DC09-CB3237F712EF}"/>
              </a:ext>
            </a:extLst>
          </p:cNvPr>
          <p:cNvSpPr txBox="1"/>
          <p:nvPr/>
        </p:nvSpPr>
        <p:spPr>
          <a:xfrm>
            <a:off x="395214" y="4332586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도커의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Docker CLI // </a:t>
            </a:r>
            <a:r>
              <a:rPr lang="ko-KR" altLang="en-US" dirty="0"/>
              <a:t>명령어를 입력하는 인터페이스 형식으로 사용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Docker Compose </a:t>
            </a:r>
            <a:r>
              <a:rPr lang="ko-KR" altLang="en-US" dirty="0"/>
              <a:t>로 </a:t>
            </a:r>
            <a:r>
              <a:rPr lang="en-US" altLang="ko-KR" dirty="0"/>
              <a:t>YAML</a:t>
            </a:r>
            <a:r>
              <a:rPr lang="ko-KR" altLang="en-US" dirty="0"/>
              <a:t>파일을 사용하여 관리</a:t>
            </a:r>
            <a:r>
              <a:rPr lang="en-US" altLang="ko-KR" dirty="0"/>
              <a:t>,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Docker Desktop </a:t>
            </a:r>
            <a:r>
              <a:rPr lang="ko-KR" altLang="en-US" dirty="0"/>
              <a:t>로 </a:t>
            </a:r>
            <a:r>
              <a:rPr lang="en-US" altLang="ko-KR" dirty="0"/>
              <a:t>CRI, GUI</a:t>
            </a:r>
            <a:r>
              <a:rPr lang="ko-KR" altLang="en-US" dirty="0"/>
              <a:t>로 사용 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코드 상에서</a:t>
            </a:r>
            <a:r>
              <a:rPr lang="en-US" altLang="ko-KR" dirty="0"/>
              <a:t>Docker API</a:t>
            </a:r>
            <a:r>
              <a:rPr lang="ko-KR" altLang="en-US" dirty="0"/>
              <a:t>로 사용</a:t>
            </a:r>
            <a:endParaRPr lang="en-US" altLang="ko-KR" dirty="0"/>
          </a:p>
        </p:txBody>
      </p:sp>
      <p:pic>
        <p:nvPicPr>
          <p:cNvPr id="14" name="내용 개체 틀 4" descr="텍스트, 직사각형, 스크린샷, 포스트잇 노트이(가) 표시된 사진&#10;&#10;자동 생성된 설명">
            <a:extLst>
              <a:ext uri="{FF2B5EF4-FFF2-40B4-BE49-F238E27FC236}">
                <a16:creationId xmlns:a16="http://schemas.microsoft.com/office/drawing/2014/main" id="{538C5543-04B1-A71E-C35A-FD6F68BEFC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79" y="2801840"/>
            <a:ext cx="4219844" cy="1924161"/>
          </a:xfrm>
          <a:prstGeom prst="rect">
            <a:avLst/>
          </a:prstGeom>
          <a:noFill/>
          <a:ln w="9525">
            <a:noFill/>
            <a:miter/>
          </a:ln>
        </p:spPr>
      </p:pic>
    </p:spTree>
    <p:extLst>
      <p:ext uri="{BB962C8B-B14F-4D97-AF65-F5344CB8AC3E}">
        <p14:creationId xmlns:p14="http://schemas.microsoft.com/office/powerpoint/2010/main" val="223435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488B9-A53C-37A9-80E3-7C90D3E5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도커의</a:t>
            </a:r>
            <a:r>
              <a:rPr lang="ko-KR" altLang="en-US" dirty="0"/>
              <a:t> 사용</a:t>
            </a:r>
            <a:r>
              <a:rPr lang="en-US" altLang="ko-KR" dirty="0"/>
              <a:t>, </a:t>
            </a:r>
            <a:r>
              <a:rPr lang="ko-KR" altLang="en-US" dirty="0"/>
              <a:t>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267DA-C5EC-0C70-B1FE-1ED8C15EE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1052513"/>
            <a:ext cx="8424936" cy="52720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200" dirty="0"/>
              <a:t>Containers =&gt; </a:t>
            </a:r>
            <a:r>
              <a:rPr lang="ko-KR" altLang="en-US" sz="2200" dirty="0"/>
              <a:t>탭에서 실행 중인 컨테이너 목록 확인</a:t>
            </a:r>
            <a:r>
              <a:rPr lang="en-US" altLang="ko-KR" sz="2200" dirty="0"/>
              <a:t> </a:t>
            </a:r>
          </a:p>
          <a:p>
            <a:pPr marL="0" indent="0">
              <a:buNone/>
            </a:pPr>
            <a:r>
              <a:rPr lang="en-US" altLang="ko-KR" sz="2200" dirty="0"/>
              <a:t>Images =&gt; </a:t>
            </a:r>
            <a:r>
              <a:rPr lang="ko-KR" altLang="en-US" sz="2200" dirty="0"/>
              <a:t>탭에서 다운로드 받은 </a:t>
            </a:r>
            <a:r>
              <a:rPr lang="ko-KR" altLang="en-US" sz="2200" dirty="0" err="1"/>
              <a:t>도커</a:t>
            </a:r>
            <a:r>
              <a:rPr lang="ko-KR" altLang="en-US" sz="2200" dirty="0"/>
              <a:t> 이미지 목록 확인</a:t>
            </a:r>
            <a:r>
              <a:rPr lang="en-US" altLang="ko-KR" sz="2200" dirty="0"/>
              <a:t>, </a:t>
            </a:r>
            <a:r>
              <a:rPr lang="ko-KR" altLang="en-US" sz="2200" dirty="0"/>
              <a:t>묶는 방법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(</a:t>
            </a:r>
            <a:r>
              <a:rPr lang="ko-KR" altLang="en-US" sz="2200" dirty="0" err="1"/>
              <a:t>도커에서</a:t>
            </a:r>
            <a:r>
              <a:rPr lang="ko-KR" altLang="en-US" sz="2200" dirty="0"/>
              <a:t> 필요한 서버프로그램</a:t>
            </a:r>
            <a:r>
              <a:rPr lang="en-US" altLang="ko-KR" sz="2200" dirty="0"/>
              <a:t>, </a:t>
            </a:r>
            <a:r>
              <a:rPr lang="ko-KR" altLang="en-US" sz="2200" dirty="0"/>
              <a:t>소스코드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실행파일등을</a:t>
            </a:r>
            <a:r>
              <a:rPr lang="ko-KR" altLang="en-US" sz="2200" dirty="0"/>
              <a:t> 묶은 상태</a:t>
            </a:r>
            <a:r>
              <a:rPr lang="en-US" altLang="ko-KR" sz="2200" dirty="0"/>
              <a:t>)</a:t>
            </a:r>
          </a:p>
          <a:p>
            <a:pPr marL="0" indent="0">
              <a:buNone/>
            </a:pPr>
            <a:r>
              <a:rPr lang="en-US" altLang="ko-KR" sz="2200" dirty="0"/>
              <a:t>Layer =&gt; </a:t>
            </a:r>
            <a:r>
              <a:rPr lang="ko-KR" altLang="en-US" sz="2200" dirty="0"/>
              <a:t>기존 이미지에 추가적인 파일</a:t>
            </a:r>
            <a:r>
              <a:rPr lang="en-US" altLang="ko-KR" sz="2200" dirty="0"/>
              <a:t>, </a:t>
            </a:r>
            <a:r>
              <a:rPr lang="ko-KR" altLang="en-US" sz="2200" dirty="0"/>
              <a:t>내용을 넣을 때 처음부터 다시 다운로드가 아닌 해당파일을 간단히 추가하는 개념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CLI</a:t>
            </a:r>
            <a:r>
              <a:rPr lang="ko-KR" altLang="en-US" sz="2200" dirty="0"/>
              <a:t>로 사용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>
                <a:solidFill>
                  <a:schemeClr val="accent4"/>
                </a:solidFill>
              </a:rPr>
              <a:t>docker</a:t>
            </a:r>
            <a:r>
              <a:rPr lang="en-US" altLang="ko-KR" sz="2200" dirty="0"/>
              <a:t> </a:t>
            </a:r>
            <a:r>
              <a:rPr lang="ko-KR" altLang="en-US" sz="2200" dirty="0">
                <a:solidFill>
                  <a:srgbClr val="7030A0"/>
                </a:solidFill>
              </a:rPr>
              <a:t>커맨드</a:t>
            </a:r>
            <a:r>
              <a:rPr lang="ko-KR" altLang="en-US" sz="2200" dirty="0"/>
              <a:t> </a:t>
            </a:r>
            <a:r>
              <a:rPr lang="en-US" altLang="ko-KR" sz="2200" dirty="0">
                <a:solidFill>
                  <a:srgbClr val="0000FF"/>
                </a:solidFill>
              </a:rPr>
              <a:t>(</a:t>
            </a:r>
            <a:r>
              <a:rPr lang="ko-KR" altLang="en-US" sz="2200" dirty="0">
                <a:solidFill>
                  <a:srgbClr val="0000FF"/>
                </a:solidFill>
              </a:rPr>
              <a:t>옵션</a:t>
            </a:r>
            <a:r>
              <a:rPr lang="en-US" altLang="ko-KR" sz="2200" dirty="0">
                <a:solidFill>
                  <a:srgbClr val="0000FF"/>
                </a:solidFill>
              </a:rPr>
              <a:t>) </a:t>
            </a:r>
            <a:r>
              <a:rPr lang="ko-KR" altLang="en-US" sz="2200" dirty="0">
                <a:solidFill>
                  <a:srgbClr val="FF6600"/>
                </a:solidFill>
              </a:rPr>
              <a:t>대상</a:t>
            </a:r>
            <a:r>
              <a:rPr lang="ko-KR" altLang="en-US" sz="2200" dirty="0"/>
              <a:t> </a:t>
            </a:r>
            <a:r>
              <a:rPr lang="en-US" altLang="ko-KR" sz="2200" dirty="0"/>
              <a:t>(</a:t>
            </a:r>
            <a:r>
              <a:rPr lang="ko-KR" altLang="en-US" sz="2200" dirty="0"/>
              <a:t>인자</a:t>
            </a:r>
            <a:r>
              <a:rPr lang="en-US" altLang="ko-KR" sz="2200" dirty="0"/>
              <a:t>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000" dirty="0"/>
              <a:t>커맨드 </a:t>
            </a:r>
            <a:r>
              <a:rPr lang="en-US" altLang="ko-KR" sz="2000" dirty="0"/>
              <a:t>//</a:t>
            </a:r>
            <a:r>
              <a:rPr lang="ko-KR" altLang="en-US" sz="2000" dirty="0"/>
              <a:t> 무엇을 어떻게 사용하는지 지정</a:t>
            </a:r>
            <a:endParaRPr lang="en-US" altLang="ko-KR" sz="2000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000" dirty="0" err="1"/>
              <a:t>욥션</a:t>
            </a:r>
            <a:r>
              <a:rPr lang="ko-KR" altLang="en-US" sz="2000" dirty="0"/>
              <a:t> </a:t>
            </a:r>
            <a:r>
              <a:rPr lang="en-US" altLang="ko-KR" sz="2000" dirty="0"/>
              <a:t>// --, -</a:t>
            </a:r>
            <a:r>
              <a:rPr lang="ko-KR" altLang="en-US" sz="2000" dirty="0"/>
              <a:t>기호로 옵션을 설정</a:t>
            </a:r>
            <a:endParaRPr lang="en-US" altLang="ko-KR" sz="2000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000" dirty="0"/>
              <a:t>대상은 이름 지정</a:t>
            </a:r>
            <a:endParaRPr lang="en-US" altLang="ko-KR" sz="2000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$ </a:t>
            </a:r>
            <a:r>
              <a:rPr lang="en-US" altLang="ko-KR" sz="2000" dirty="0">
                <a:highlight>
                  <a:srgbClr val="FFFF00"/>
                </a:highlight>
              </a:rPr>
              <a:t>docker</a:t>
            </a:r>
            <a:r>
              <a:rPr lang="en-US" altLang="ko-KR" sz="2000" dirty="0"/>
              <a:t>  pull  /  create /  start  /  run  /  stop  /  rm  /  </a:t>
            </a:r>
            <a:r>
              <a:rPr lang="en-US" altLang="ko-KR" sz="2000" dirty="0" err="1"/>
              <a:t>ps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160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D2783-AFA3-35B7-F31B-F11D67B9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/>
              <a:t>도커의</a:t>
            </a:r>
            <a:r>
              <a:rPr lang="ko-KR" altLang="en-US" sz="3600" dirty="0"/>
              <a:t>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D25FC-79D6-2353-6029-14B43B56D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980729"/>
            <a:ext cx="7991475" cy="5343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4"/>
                </a:solidFill>
              </a:rPr>
              <a:t>$</a:t>
            </a:r>
            <a:r>
              <a:rPr lang="en-US" altLang="ko-KR" sz="2400" dirty="0">
                <a:solidFill>
                  <a:srgbClr val="0070C0"/>
                </a:solidFill>
              </a:rPr>
              <a:t> docker run (</a:t>
            </a:r>
            <a:r>
              <a:rPr lang="ko-KR" altLang="en-US" sz="2400" dirty="0">
                <a:solidFill>
                  <a:srgbClr val="0070C0"/>
                </a:solidFill>
              </a:rPr>
              <a:t>옵션</a:t>
            </a:r>
            <a:r>
              <a:rPr lang="en-US" altLang="ko-KR" sz="2400" dirty="0">
                <a:solidFill>
                  <a:srgbClr val="0070C0"/>
                </a:solidFill>
              </a:rPr>
              <a:t>) </a:t>
            </a:r>
            <a:r>
              <a:rPr lang="ko-KR" altLang="en-US" sz="2400" dirty="0">
                <a:solidFill>
                  <a:srgbClr val="0070C0"/>
                </a:solidFill>
              </a:rPr>
              <a:t>이미지 인자</a:t>
            </a:r>
            <a:endParaRPr lang="en-US" altLang="ko-KR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=&gt; </a:t>
            </a:r>
            <a:r>
              <a:rPr lang="ko-KR" altLang="en-US" sz="2000" dirty="0"/>
              <a:t>컨테이너의 생성</a:t>
            </a:r>
            <a:r>
              <a:rPr lang="en-US" altLang="ko-KR" sz="2000" dirty="0"/>
              <a:t> </a:t>
            </a:r>
            <a:r>
              <a:rPr lang="ko-KR" altLang="en-US" sz="2000" dirty="0"/>
              <a:t>및 실행을 동시에 수행하는 명령어 </a:t>
            </a:r>
            <a:r>
              <a:rPr lang="en-US" altLang="ko-KR" sz="2000" dirty="0"/>
              <a:t>create, start</a:t>
            </a:r>
          </a:p>
          <a:p>
            <a:pPr marL="0" indent="0">
              <a:buNone/>
            </a:pPr>
            <a:r>
              <a:rPr lang="en-US" altLang="ko-KR" sz="2000" dirty="0"/>
              <a:t>Ex) $ docker run –d –name </a:t>
            </a:r>
            <a:r>
              <a:rPr lang="en-US" altLang="ko-KR" sz="2000" dirty="0" err="1"/>
              <a:t>mycontainer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myimage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4"/>
                </a:solidFill>
              </a:rPr>
              <a:t>$</a:t>
            </a:r>
            <a:r>
              <a:rPr lang="en-US" altLang="ko-KR" sz="2400" dirty="0">
                <a:solidFill>
                  <a:srgbClr val="0070C0"/>
                </a:solidFill>
              </a:rPr>
              <a:t> docker search ubuntu </a:t>
            </a:r>
          </a:p>
          <a:p>
            <a:pPr marL="0" indent="0">
              <a:buNone/>
            </a:pPr>
            <a:r>
              <a:rPr lang="en-US" altLang="ko-KR" sz="2000" dirty="0"/>
              <a:t>=&gt; </a:t>
            </a:r>
            <a:r>
              <a:rPr lang="ko-KR" altLang="en-US" sz="2000" dirty="0" err="1"/>
              <a:t>도커의</a:t>
            </a:r>
            <a:r>
              <a:rPr lang="ko-KR" altLang="en-US" sz="2000" dirty="0"/>
              <a:t> 생성을 위해 어떤 이미지가 있는지 보는 것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4"/>
                </a:solidFill>
              </a:rPr>
              <a:t>$</a:t>
            </a:r>
            <a:r>
              <a:rPr lang="en-US" altLang="ko-KR" sz="2400" dirty="0">
                <a:solidFill>
                  <a:srgbClr val="0070C0"/>
                </a:solidFill>
              </a:rPr>
              <a:t> docker pull ubuntu</a:t>
            </a:r>
          </a:p>
          <a:p>
            <a:pPr marL="0" indent="0">
              <a:buNone/>
            </a:pPr>
            <a:r>
              <a:rPr lang="en-US" altLang="ko-KR" sz="2000" dirty="0"/>
              <a:t>=&gt;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이미지 중 </a:t>
            </a:r>
            <a:r>
              <a:rPr lang="en-US" altLang="ko-KR" sz="2000" dirty="0"/>
              <a:t>ubuntu</a:t>
            </a:r>
            <a:r>
              <a:rPr lang="ko-KR" altLang="en-US" sz="2000" dirty="0"/>
              <a:t>이미지를 다운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4"/>
                </a:solidFill>
              </a:rPr>
              <a:t>$</a:t>
            </a:r>
            <a:r>
              <a:rPr lang="en-US" altLang="ko-KR" sz="2400" dirty="0">
                <a:solidFill>
                  <a:srgbClr val="0070C0"/>
                </a:solidFill>
              </a:rPr>
              <a:t> docker start (</a:t>
            </a:r>
            <a:r>
              <a:rPr lang="ko-KR" altLang="en-US" sz="2400" dirty="0">
                <a:solidFill>
                  <a:srgbClr val="0070C0"/>
                </a:solidFill>
              </a:rPr>
              <a:t>이름</a:t>
            </a:r>
            <a:r>
              <a:rPr lang="en-US" altLang="ko-KR" sz="24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000" dirty="0"/>
              <a:t>=&gt; </a:t>
            </a:r>
            <a:r>
              <a:rPr lang="ko-KR" altLang="en-US" sz="2000" dirty="0"/>
              <a:t>이름에 해당하는 컨테이너 실행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4"/>
                </a:solidFill>
              </a:rPr>
              <a:t>$</a:t>
            </a:r>
            <a:r>
              <a:rPr lang="en-US" altLang="ko-KR" sz="2400" dirty="0">
                <a:solidFill>
                  <a:srgbClr val="0070C0"/>
                </a:solidFill>
              </a:rPr>
              <a:t> docker </a:t>
            </a:r>
            <a:r>
              <a:rPr lang="en-US" altLang="ko-KR" sz="2400" dirty="0" err="1">
                <a:solidFill>
                  <a:srgbClr val="0070C0"/>
                </a:solidFill>
              </a:rPr>
              <a:t>ps</a:t>
            </a:r>
            <a:endParaRPr lang="en-US" altLang="ko-KR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=&gt; </a:t>
            </a:r>
            <a:r>
              <a:rPr lang="ko-KR" altLang="en-US" sz="2000" dirty="0"/>
              <a:t>가지고 있는 컨테이너들의 정보와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상태 출력</a:t>
            </a:r>
            <a:endParaRPr lang="en-US" altLang="ko-KR" sz="2000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4" name="그림 3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4DF8A52E-4E72-16D9-74D4-E84EF4AF2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809904"/>
            <a:ext cx="3779912" cy="304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095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14096</TotalTime>
  <Words>609</Words>
  <Application>Microsoft Office PowerPoint</Application>
  <PresentationFormat>화면 슬라이드 쇼(4:3)</PresentationFormat>
  <Paragraphs>126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HY헤드라인M</vt:lpstr>
      <vt:lpstr>굴림</vt:lpstr>
      <vt:lpstr>맑은 고딕</vt:lpstr>
      <vt:lpstr>Arial</vt:lpstr>
      <vt:lpstr>Symbol</vt:lpstr>
      <vt:lpstr>Times New Roman</vt:lpstr>
      <vt:lpstr>Wingdings</vt:lpstr>
      <vt:lpstr>Default Theme</vt:lpstr>
      <vt:lpstr>스프링과 도커</vt:lpstr>
      <vt:lpstr>목차</vt:lpstr>
      <vt:lpstr>가상머신과 컨테이너</vt:lpstr>
      <vt:lpstr>스프링 어플리케이션 오픈</vt:lpstr>
      <vt:lpstr>스프링 파일 도커 이미지화 </vt:lpstr>
      <vt:lpstr>PowerPoint 프레젠테이션</vt:lpstr>
      <vt:lpstr>Docker 설치</vt:lpstr>
      <vt:lpstr>도커의 사용, 개념</vt:lpstr>
      <vt:lpstr>도커의 사용</vt:lpstr>
      <vt:lpstr>도커</vt:lpstr>
      <vt:lpstr>컨테이너 내부에서  외부파일 변경하기</vt:lpstr>
      <vt:lpstr>컨테이너 실행</vt:lpstr>
      <vt:lpstr>컨테이너 정지 및 삭제</vt:lpstr>
      <vt:lpstr>도커 사용의 실습</vt:lpstr>
      <vt:lpstr>컨테이너의 이미지 생성</vt:lpstr>
      <vt:lpstr>생성한 이미지의 실행</vt:lpstr>
      <vt:lpstr>다음에 할 내용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동균 유</cp:lastModifiedBy>
  <cp:revision>695</cp:revision>
  <cp:lastPrinted>2016-11-01T07:29:09Z</cp:lastPrinted>
  <dcterms:created xsi:type="dcterms:W3CDTF">2013-09-09T21:16:08Z</dcterms:created>
  <dcterms:modified xsi:type="dcterms:W3CDTF">2024-05-20T12:14:02Z</dcterms:modified>
</cp:coreProperties>
</file>