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8" r:id="rId2"/>
    <p:sldId id="262" r:id="rId3"/>
    <p:sldId id="259" r:id="rId4"/>
    <p:sldId id="261" r:id="rId5"/>
    <p:sldId id="260" r:id="rId6"/>
    <p:sldId id="263" r:id="rId7"/>
    <p:sldId id="265" r:id="rId8"/>
    <p:sldId id="266" r:id="rId9"/>
    <p:sldId id="257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9B9B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3" autoAdjust="0"/>
    <p:restoredTop sz="86381" autoAdjust="0"/>
  </p:normalViewPr>
  <p:slideViewPr>
    <p:cSldViewPr>
      <p:cViewPr varScale="1">
        <p:scale>
          <a:sx n="112" d="100"/>
          <a:sy n="112" d="100"/>
        </p:scale>
        <p:origin x="168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스프링의 </a:t>
            </a:r>
            <a:r>
              <a:rPr lang="en-US" altLang="ko-KR" dirty="0" err="1"/>
              <a:t>api</a:t>
            </a:r>
            <a:r>
              <a:rPr lang="ko-KR" altLang="en-US" dirty="0"/>
              <a:t>의 특징과 기능 사용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24/01/08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A8B1D-021D-B711-CF4B-7DDCCC4F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Boot </a:t>
            </a:r>
            <a:r>
              <a:rPr lang="ko-KR" altLang="en-US" dirty="0"/>
              <a:t>구조의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6012D-49DC-B799-83FC-AE02898E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1052512"/>
            <a:ext cx="6228184" cy="5272087"/>
          </a:xfrm>
        </p:spPr>
        <p:txBody>
          <a:bodyPr/>
          <a:lstStyle/>
          <a:p>
            <a:r>
              <a:rPr lang="en-US" altLang="ko-KR" sz="2600" dirty="0"/>
              <a:t>Spring Boot</a:t>
            </a:r>
            <a:r>
              <a:rPr lang="ko-KR" altLang="en-US" sz="2600" dirty="0"/>
              <a:t>는 </a:t>
            </a:r>
            <a:r>
              <a:rPr lang="en-US" altLang="ko-KR" sz="2600" dirty="0"/>
              <a:t>MVC</a:t>
            </a:r>
            <a:r>
              <a:rPr lang="ko-KR" altLang="en-US" sz="2600" dirty="0"/>
              <a:t>패턴으로 구성됨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/main/java/</a:t>
            </a:r>
            <a:r>
              <a:rPr lang="en-US" altLang="ko-KR" sz="2000" dirty="0" err="1"/>
              <a:t>com.example.spring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 부분에는  </a:t>
            </a:r>
            <a:r>
              <a:rPr lang="en-US" altLang="ko-KR" sz="2000" dirty="0"/>
              <a:t>controller, </a:t>
            </a:r>
            <a:r>
              <a:rPr lang="en-US" altLang="ko-KR" sz="2000" dirty="0" err="1"/>
              <a:t>dto</a:t>
            </a:r>
            <a:r>
              <a:rPr lang="en-US" altLang="ko-KR" sz="2000" dirty="0"/>
              <a:t>, </a:t>
            </a:r>
            <a:r>
              <a:rPr lang="ko-KR" altLang="en-US" sz="2000" dirty="0"/>
              <a:t>엔티티 등의 </a:t>
            </a:r>
            <a:r>
              <a:rPr lang="en-US" altLang="ko-KR" sz="2000" dirty="0"/>
              <a:t>java</a:t>
            </a:r>
            <a:r>
              <a:rPr lang="ko-KR" altLang="en-US" sz="2000" dirty="0"/>
              <a:t>파일이 들어가는 부분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/resources</a:t>
            </a:r>
          </a:p>
          <a:p>
            <a:pPr marL="0" indent="0">
              <a:buNone/>
            </a:pPr>
            <a:r>
              <a:rPr lang="en-US" altLang="ko-KR" sz="2000" dirty="0"/>
              <a:t>Static</a:t>
            </a:r>
            <a:r>
              <a:rPr lang="ko-KR" altLang="en-US" sz="2000" dirty="0"/>
              <a:t>파일에는 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 </a:t>
            </a:r>
            <a:r>
              <a:rPr lang="ko-KR" altLang="en-US" sz="2000" dirty="0"/>
              <a:t>외에 이미지 파일들을 저장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Templates</a:t>
            </a:r>
            <a:r>
              <a:rPr lang="ko-KR" altLang="en-US" sz="2000" dirty="0"/>
              <a:t>파일에는 </a:t>
            </a:r>
            <a:r>
              <a:rPr lang="en-US" altLang="ko-KR" sz="2000" dirty="0"/>
              <a:t>html</a:t>
            </a:r>
            <a:r>
              <a:rPr lang="ko-KR" altLang="en-US" sz="2000" dirty="0"/>
              <a:t>파일들이 저장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</a:t>
            </a:r>
            <a:r>
              <a:rPr lang="en-US" altLang="ko-KR" sz="2000" dirty="0" err="1"/>
              <a:t>build.gradle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Gradle</a:t>
            </a:r>
            <a:r>
              <a:rPr lang="ko-KR" altLang="en-US" sz="2000" dirty="0"/>
              <a:t>은 기본설정</a:t>
            </a:r>
            <a:r>
              <a:rPr lang="en-US" altLang="ko-KR" sz="2000" dirty="0"/>
              <a:t>, </a:t>
            </a:r>
            <a:r>
              <a:rPr lang="ko-KR" altLang="en-US" sz="2000" dirty="0"/>
              <a:t>의존성 주입 등의 기능을 하는 오픈소스 빌드 자동화 도구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CB6DB59-98B5-EC77-991B-21F34523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9873"/>
            <a:ext cx="2448272" cy="507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7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83246-41AD-64FC-518A-14A996C7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mapping</a:t>
            </a:r>
            <a:r>
              <a:rPr lang="ko-KR" altLang="en-US" dirty="0"/>
              <a:t>의 예시</a:t>
            </a: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014FE6C-1761-81E2-E1D6-C6657D598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0"/>
          <a:stretch/>
        </p:blipFill>
        <p:spPr>
          <a:xfrm>
            <a:off x="35496" y="1130537"/>
            <a:ext cx="5042203" cy="2568182"/>
          </a:xfrm>
        </p:spPr>
      </p:pic>
      <p:pic>
        <p:nvPicPr>
          <p:cNvPr id="7" name="그림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7202297D-2F69-0382-8CAE-37C3FD80E0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"/>
          <a:stretch/>
        </p:blipFill>
        <p:spPr>
          <a:xfrm>
            <a:off x="186689" y="4287814"/>
            <a:ext cx="4048690" cy="1833258"/>
          </a:xfrm>
          <a:prstGeom prst="rect">
            <a:avLst/>
          </a:prstGeom>
        </p:spPr>
      </p:pic>
      <p:pic>
        <p:nvPicPr>
          <p:cNvPr id="12" name="그림 11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06623BE-CC56-A9F2-F867-05E77DE5DC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6"/>
          <a:stretch/>
        </p:blipFill>
        <p:spPr>
          <a:xfrm>
            <a:off x="4067944" y="3797292"/>
            <a:ext cx="4637022" cy="2882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0276FB-330B-6C10-B57C-1667F5F180B3}"/>
              </a:ext>
            </a:extLst>
          </p:cNvPr>
          <p:cNvSpPr txBox="1"/>
          <p:nvPr/>
        </p:nvSpPr>
        <p:spPr>
          <a:xfrm>
            <a:off x="5077699" y="1315611"/>
            <a:ext cx="38154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Source Sans Pro" panose="020F0502020204030204" pitchFamily="34" charset="0"/>
              </a:rPr>
              <a:t>@</a:t>
            </a:r>
            <a:r>
              <a:rPr lang="ko-KR" altLang="en-US" sz="2200" dirty="0" err="1">
                <a:latin typeface="Source Sans Pro" panose="020F0502020204030204" pitchFamily="34" charset="0"/>
              </a:rPr>
              <a:t>어노테이션</a:t>
            </a:r>
            <a:r>
              <a:rPr lang="en-US" altLang="ko-KR" sz="2200" dirty="0">
                <a:latin typeface="Source Sans Pro" panose="020F0502020204030204" pitchFamily="34" charset="0"/>
              </a:rPr>
              <a:t>: </a:t>
            </a:r>
            <a:r>
              <a:rPr lang="ko-KR" altLang="en-US" sz="2200" dirty="0">
                <a:latin typeface="Source Sans Pro" panose="020F0502020204030204" pitchFamily="34" charset="0"/>
              </a:rPr>
              <a:t>주석과 같이 사용자에게 정보를 제공</a:t>
            </a:r>
            <a:endParaRPr lang="en-US" altLang="ko-KR" sz="2200" dirty="0">
              <a:latin typeface="Source Sans Pro" panose="020F0502020204030204" pitchFamily="34" charset="0"/>
            </a:endParaRPr>
          </a:p>
          <a:p>
            <a:endParaRPr lang="en-US" altLang="ko-KR" dirty="0">
              <a:latin typeface="Source Sans Pro" panose="020F0502020204030204" pitchFamily="34" charset="0"/>
            </a:endParaRPr>
          </a:p>
          <a:p>
            <a:endParaRPr lang="en-US" altLang="ko-KR" dirty="0">
              <a:latin typeface="Source Sans Pro" panose="020F0502020204030204" pitchFamily="34" charset="0"/>
            </a:endParaRPr>
          </a:p>
          <a:p>
            <a:endParaRPr lang="en-US" altLang="ko-KR" dirty="0">
              <a:latin typeface="Source Sans Pro" panose="020F0502020204030204" pitchFamily="34" charset="0"/>
            </a:endParaRPr>
          </a:p>
          <a:p>
            <a:endParaRPr lang="en-US" altLang="ko-KR" dirty="0">
              <a:latin typeface="Source Sans Pro" panose="020F0502020204030204" pitchFamily="34" charset="0"/>
            </a:endParaRPr>
          </a:p>
          <a:p>
            <a:endParaRPr lang="ko-KR" altLang="en-US" dirty="0">
              <a:latin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3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BF302-DFCF-99F9-A0C2-6F0E2A3A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3A1D2-729D-5FF0-9C52-E94D2694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2513"/>
            <a:ext cx="8748464" cy="5544839"/>
          </a:xfrm>
        </p:spPr>
        <p:txBody>
          <a:bodyPr>
            <a:normAutofit/>
          </a:bodyPr>
          <a:lstStyle/>
          <a:p>
            <a:r>
              <a:rPr lang="ko-KR" altLang="en-US" sz="2300" dirty="0"/>
              <a:t>분산형 </a:t>
            </a:r>
            <a:r>
              <a:rPr lang="en-US" altLang="ko-KR" sz="2300" dirty="0"/>
              <a:t>HTTP</a:t>
            </a:r>
            <a:r>
              <a:rPr lang="ko-KR" altLang="en-US" sz="2300" dirty="0" err="1"/>
              <a:t>아키텍쳐</a:t>
            </a:r>
            <a:r>
              <a:rPr lang="ko-KR" altLang="en-US" sz="2300" dirty="0"/>
              <a:t> 즉 </a:t>
            </a:r>
            <a:r>
              <a:rPr lang="en-US" altLang="ko-KR" sz="2300" dirty="0" err="1"/>
              <a:t>api</a:t>
            </a:r>
            <a:r>
              <a:rPr lang="ko-KR" altLang="en-US" sz="2300" dirty="0"/>
              <a:t>를 분산형태로 생성해 </a:t>
            </a:r>
            <a:r>
              <a:rPr lang="en-US" altLang="ko-KR" sz="2300" dirty="0"/>
              <a:t>(HTTP </a:t>
            </a:r>
            <a:r>
              <a:rPr lang="ko-KR" altLang="en-US" sz="2300" dirty="0"/>
              <a:t>기반</a:t>
            </a:r>
            <a:r>
              <a:rPr lang="en-US" altLang="ko-KR" sz="2300" dirty="0"/>
              <a:t>)</a:t>
            </a:r>
            <a:r>
              <a:rPr lang="ko-KR" altLang="en-US" sz="2300" dirty="0"/>
              <a:t>다른 어플리케이션에서도 통신</a:t>
            </a:r>
            <a:r>
              <a:rPr lang="en-US" altLang="ko-KR" sz="2300" dirty="0"/>
              <a:t>, </a:t>
            </a:r>
            <a:r>
              <a:rPr lang="ko-KR" altLang="en-US" sz="2300" dirty="0"/>
              <a:t>사용 가능하게 해주는 </a:t>
            </a:r>
            <a:r>
              <a:rPr lang="en-US" altLang="ko-KR" sz="2300" dirty="0" err="1"/>
              <a:t>api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r>
              <a:rPr lang="en-US" altLang="ko-KR" sz="2300" dirty="0"/>
              <a:t> GET,</a:t>
            </a:r>
            <a:r>
              <a:rPr lang="ko-KR" altLang="en-US" sz="2300" dirty="0"/>
              <a:t> </a:t>
            </a:r>
            <a:r>
              <a:rPr lang="en-US" altLang="ko-KR" sz="2300" dirty="0"/>
              <a:t>POST, PUT, DELETE </a:t>
            </a:r>
            <a:r>
              <a:rPr lang="ko-KR" altLang="en-US" sz="2300" dirty="0"/>
              <a:t>등등 </a:t>
            </a:r>
            <a:r>
              <a:rPr lang="en-US" altLang="ko-KR" sz="2300" dirty="0"/>
              <a:t>(CRUD Operation)</a:t>
            </a:r>
          </a:p>
          <a:p>
            <a:pPr marL="0" indent="0">
              <a:buNone/>
            </a:pPr>
            <a:r>
              <a:rPr lang="en-US" altLang="ko-KR" sz="2300" dirty="0"/>
              <a:t>@GetMapping: </a:t>
            </a:r>
            <a:r>
              <a:rPr lang="ko-KR" altLang="en-US" sz="2300" dirty="0"/>
              <a:t>해당 </a:t>
            </a:r>
            <a:r>
              <a:rPr lang="en-US" altLang="ko-KR" sz="2300" dirty="0"/>
              <a:t>URL</a:t>
            </a:r>
            <a:r>
              <a:rPr lang="ko-KR" altLang="en-US" sz="2300" dirty="0"/>
              <a:t>에 알맞은 리소스를 조회할 때 사용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@PostMapping: </a:t>
            </a:r>
            <a:r>
              <a:rPr lang="ko-KR" altLang="en-US" sz="2300" dirty="0"/>
              <a:t>해당 </a:t>
            </a:r>
            <a:r>
              <a:rPr lang="en-US" altLang="ko-KR" sz="2300" dirty="0"/>
              <a:t>URL</a:t>
            </a:r>
            <a:r>
              <a:rPr lang="ko-KR" altLang="en-US" sz="2300" dirty="0"/>
              <a:t>에 알맞은 리소스 저장 시 사용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@PutMapping: </a:t>
            </a:r>
            <a:r>
              <a:rPr lang="ko-KR" altLang="en-US" sz="2300" dirty="0"/>
              <a:t>동작은 </a:t>
            </a:r>
            <a:r>
              <a:rPr lang="en-US" altLang="ko-KR" sz="2300" dirty="0"/>
              <a:t>post</a:t>
            </a:r>
            <a:r>
              <a:rPr lang="ko-KR" altLang="en-US" sz="2300" dirty="0"/>
              <a:t>와 유사</a:t>
            </a:r>
            <a:r>
              <a:rPr lang="en-US" altLang="ko-KR" sz="2300" dirty="0"/>
              <a:t>(</a:t>
            </a:r>
            <a:r>
              <a:rPr lang="ko-KR" altLang="en-US" sz="2300" dirty="0"/>
              <a:t>수정 시 사용</a:t>
            </a:r>
            <a:r>
              <a:rPr lang="en-US" altLang="ko-KR" sz="2300" dirty="0"/>
              <a:t>) </a:t>
            </a:r>
            <a:r>
              <a:rPr lang="ko-KR" altLang="en-US" sz="2300" dirty="0" err="1"/>
              <a:t>멱등성을</a:t>
            </a:r>
            <a:r>
              <a:rPr lang="ko-KR" altLang="en-US" sz="2300" dirty="0"/>
              <a:t> 가짐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@DeleteMapping:URL</a:t>
            </a:r>
            <a:r>
              <a:rPr lang="ko-KR" altLang="en-US" sz="2300" dirty="0"/>
              <a:t>에서 해당 리소스를 삭제할 때 사용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*</a:t>
            </a:r>
            <a:r>
              <a:rPr lang="ko-KR" altLang="en-US" sz="2300" dirty="0" err="1"/>
              <a:t>멱등성이란</a:t>
            </a:r>
            <a:r>
              <a:rPr lang="ko-KR" altLang="en-US" sz="2300" dirty="0"/>
              <a:t> 여러 번 계산을 하여도 같은 결과가 나오는 성질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0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D309A-C9ED-9105-B3B2-5C821E58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GetMapping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D47BEEA-ECBB-3A97-83EA-628B0E152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0"/>
          <a:stretch/>
        </p:blipFill>
        <p:spPr>
          <a:xfrm>
            <a:off x="32446" y="889022"/>
            <a:ext cx="5292080" cy="4542016"/>
          </a:xfrm>
        </p:spPr>
      </p:pic>
      <p:pic>
        <p:nvPicPr>
          <p:cNvPr id="7" name="그림 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85B88A5-F1CE-C1B8-694F-4FAFDED63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r="43790"/>
          <a:stretch/>
        </p:blipFill>
        <p:spPr>
          <a:xfrm>
            <a:off x="4355976" y="0"/>
            <a:ext cx="3606201" cy="2564904"/>
          </a:xfrm>
          <a:prstGeom prst="rect">
            <a:avLst/>
          </a:prstGeom>
        </p:spPr>
      </p:pic>
      <p:pic>
        <p:nvPicPr>
          <p:cNvPr id="9" name="그림 8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4320490F-DDC9-9133-26AE-FBFBDE104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 r="50064"/>
          <a:stretch/>
        </p:blipFill>
        <p:spPr>
          <a:xfrm>
            <a:off x="5508104" y="512763"/>
            <a:ext cx="3479085" cy="3167153"/>
          </a:xfrm>
          <a:prstGeom prst="rect">
            <a:avLst/>
          </a:prstGeom>
        </p:spPr>
      </p:pic>
      <p:pic>
        <p:nvPicPr>
          <p:cNvPr id="11" name="그림 10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4DB0E456-60CD-5342-D5B2-83FA2EC2E7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2" r="43081" b="5641"/>
          <a:stretch/>
        </p:blipFill>
        <p:spPr>
          <a:xfrm>
            <a:off x="5527018" y="3687938"/>
            <a:ext cx="3456384" cy="31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DAED1-5681-283A-6C83-94C50566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/>
              <a:t>PostMapping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9D764-3B09-4A84-33A3-35A1980B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050A609-A66A-C6C9-EB2E-FF3D07F16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7"/>
          <a:stretch/>
        </p:blipFill>
        <p:spPr>
          <a:xfrm>
            <a:off x="76550" y="866706"/>
            <a:ext cx="5850588" cy="2926499"/>
          </a:xfrm>
          <a:prstGeom prst="rect">
            <a:avLst/>
          </a:prstGeom>
        </p:spPr>
      </p:pic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64E3BEEE-C4E7-7E09-AF08-2D6350DFF2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7" r="27594"/>
          <a:stretch/>
        </p:blipFill>
        <p:spPr>
          <a:xfrm>
            <a:off x="5971875" y="866706"/>
            <a:ext cx="3095575" cy="518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E38303-F075-D8A2-06B2-19BC5DB4083D}"/>
              </a:ext>
            </a:extLst>
          </p:cNvPr>
          <p:cNvSpPr txBox="1"/>
          <p:nvPr/>
        </p:nvSpPr>
        <p:spPr>
          <a:xfrm>
            <a:off x="323850" y="3718679"/>
            <a:ext cx="5900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Postman Api </a:t>
            </a:r>
            <a:r>
              <a:rPr lang="ko-KR" altLang="en-US" sz="2200" dirty="0"/>
              <a:t>에서 입력한 값을 저장하고 사용</a:t>
            </a:r>
            <a:endParaRPr lang="en-US" altLang="ko-KR" sz="2200" dirty="0"/>
          </a:p>
          <a:p>
            <a:r>
              <a:rPr lang="en-US" altLang="ko-KR" sz="2200" dirty="0"/>
              <a:t>JSON</a:t>
            </a:r>
            <a:r>
              <a:rPr lang="ko-KR" altLang="en-US" sz="2200" dirty="0"/>
              <a:t>으로 전송 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@RequestBody </a:t>
            </a:r>
            <a:r>
              <a:rPr lang="ko-KR" altLang="en-US" sz="2200" dirty="0" err="1"/>
              <a:t>어노테이션은</a:t>
            </a:r>
            <a:r>
              <a:rPr lang="ko-KR" altLang="en-US" sz="2200" dirty="0"/>
              <a:t> </a:t>
            </a:r>
            <a:r>
              <a:rPr lang="en-US" altLang="ko-KR" sz="2200" dirty="0"/>
              <a:t>HTTP</a:t>
            </a:r>
            <a:r>
              <a:rPr lang="ko-KR" altLang="en-US" sz="2200" dirty="0"/>
              <a:t>의 </a:t>
            </a:r>
            <a:r>
              <a:rPr lang="en-US" altLang="ko-KR" sz="2200" dirty="0"/>
              <a:t>body</a:t>
            </a:r>
            <a:r>
              <a:rPr lang="ko-KR" altLang="en-US" sz="2200" dirty="0"/>
              <a:t>내용을 객체에 </a:t>
            </a:r>
            <a:r>
              <a:rPr lang="en-US" altLang="ko-KR" sz="2200" dirty="0"/>
              <a:t>mapping</a:t>
            </a:r>
            <a:r>
              <a:rPr lang="ko-KR" altLang="en-US" sz="2200" dirty="0"/>
              <a:t>하는 역할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 err="1"/>
              <a:t>postMember</a:t>
            </a:r>
            <a:r>
              <a:rPr lang="ko-KR" altLang="en-US" sz="2200" dirty="0"/>
              <a:t>메소드는 </a:t>
            </a:r>
            <a:r>
              <a:rPr lang="en-US" altLang="ko-KR" sz="2200" dirty="0"/>
              <a:t>post</a:t>
            </a:r>
            <a:r>
              <a:rPr lang="ko-KR" altLang="en-US" sz="2200" dirty="0"/>
              <a:t>요청 처리 </a:t>
            </a:r>
            <a:r>
              <a:rPr lang="en-US" altLang="ko-KR" sz="2200" dirty="0"/>
              <a:t>map</a:t>
            </a:r>
            <a:r>
              <a:rPr lang="ko-KR" altLang="en-US" sz="2200" dirty="0"/>
              <a:t>컨테이너를 사용한 매개변수</a:t>
            </a:r>
            <a:r>
              <a:rPr lang="en-US" altLang="ko-KR" sz="2200" dirty="0"/>
              <a:t>(</a:t>
            </a:r>
            <a:r>
              <a:rPr lang="en-US" altLang="ko-KR" sz="2200" dirty="0" err="1"/>
              <a:t>postData</a:t>
            </a:r>
            <a:r>
              <a:rPr lang="en-US" altLang="ko-KR" sz="2200" dirty="0"/>
              <a:t>)</a:t>
            </a:r>
            <a:r>
              <a:rPr lang="ko-KR" altLang="en-US" sz="2200" dirty="0"/>
              <a:t>로 이용</a:t>
            </a:r>
            <a:endParaRPr lang="en-US" altLang="ko-KR" sz="2200" dirty="0"/>
          </a:p>
          <a:p>
            <a:r>
              <a:rPr lang="ko-KR" altLang="en-US" sz="2200" dirty="0"/>
              <a:t>키와 값을 문자열로 변환한다</a:t>
            </a:r>
          </a:p>
        </p:txBody>
      </p:sp>
    </p:spTree>
    <p:extLst>
      <p:ext uri="{BB962C8B-B14F-4D97-AF65-F5344CB8AC3E}">
        <p14:creationId xmlns:p14="http://schemas.microsoft.com/office/powerpoint/2010/main" val="224642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B046-1E4A-9E12-DAB5-572FE904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PutMapping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AA5CD-0D4C-BE0A-CB56-05F25F6FBBCC}"/>
              </a:ext>
            </a:extLst>
          </p:cNvPr>
          <p:cNvSpPr txBox="1"/>
          <p:nvPr/>
        </p:nvSpPr>
        <p:spPr>
          <a:xfrm>
            <a:off x="5004048" y="3482655"/>
            <a:ext cx="41051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ResponseEntity</a:t>
            </a:r>
            <a:r>
              <a:rPr lang="en-US" altLang="ko-KR" sz="2000" dirty="0"/>
              <a:t>: spring</a:t>
            </a:r>
            <a:r>
              <a:rPr lang="ko-KR" altLang="en-US" sz="2000" dirty="0"/>
              <a:t>에서 제공하는 클래스 중 하나로</a:t>
            </a:r>
            <a:endParaRPr lang="en-US" altLang="ko-KR" sz="2000" dirty="0"/>
          </a:p>
          <a:p>
            <a:r>
              <a:rPr lang="en-US" altLang="ko-KR" sz="2000" dirty="0"/>
              <a:t>HTTP </a:t>
            </a:r>
            <a:r>
              <a:rPr lang="ko-KR" altLang="en-US" sz="2000" dirty="0"/>
              <a:t>요청</a:t>
            </a:r>
            <a:r>
              <a:rPr lang="en-US" altLang="ko-KR" sz="2000" dirty="0"/>
              <a:t>(request),</a:t>
            </a:r>
            <a:r>
              <a:rPr lang="ko-KR" altLang="en-US" sz="2000" dirty="0"/>
              <a:t> </a:t>
            </a:r>
            <a:r>
              <a:rPr lang="en-US" altLang="ko-KR" sz="2000" dirty="0"/>
              <a:t>(response)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맞는 </a:t>
            </a:r>
            <a:r>
              <a:rPr lang="en-US" altLang="ko-KR" sz="2000" dirty="0" err="1"/>
              <a:t>HttpHeader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HttpBody</a:t>
            </a:r>
            <a:r>
              <a:rPr lang="ko-KR" altLang="en-US" sz="2000" dirty="0"/>
              <a:t>를 포함하며 </a:t>
            </a:r>
            <a:endParaRPr lang="en-US" altLang="ko-KR" sz="2000" dirty="0"/>
          </a:p>
          <a:p>
            <a:r>
              <a:rPr lang="en-US" altLang="ko-KR" sz="2000" dirty="0" err="1"/>
              <a:t>ResponseEntity</a:t>
            </a:r>
            <a:r>
              <a:rPr lang="ko-KR" altLang="en-US" sz="2000" dirty="0"/>
              <a:t>는 </a:t>
            </a:r>
            <a:r>
              <a:rPr lang="ko-KR" altLang="en-US" sz="2000"/>
              <a:t>서버에 들어온 요청을 </a:t>
            </a:r>
            <a:r>
              <a:rPr lang="ko-KR" altLang="en-US" sz="2000" dirty="0"/>
              <a:t>응답 데이터로 구성해 전달함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HttpStatus.ACCEPTED</a:t>
            </a:r>
            <a:r>
              <a:rPr lang="ko-KR" altLang="en-US" sz="2000" dirty="0"/>
              <a:t>는 응답코드를 </a:t>
            </a:r>
            <a:r>
              <a:rPr lang="en-US" altLang="ko-KR" sz="2000" dirty="0"/>
              <a:t>202</a:t>
            </a:r>
            <a:r>
              <a:rPr lang="ko-KR" altLang="en-US" sz="2000" dirty="0"/>
              <a:t>로 변경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13" name="내용 개체 틀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631A9F0-AA1A-FC24-AF6D-AB20D15E6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15507"/>
            <a:ext cx="6858957" cy="2581635"/>
          </a:xfrm>
        </p:spPr>
      </p:pic>
      <p:pic>
        <p:nvPicPr>
          <p:cNvPr id="15" name="그림 1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C331196-C242-2D51-5393-2A71E3B3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" y="3455421"/>
            <a:ext cx="4853911" cy="30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FBFB-8EBA-8F35-1369-E35DC8AB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/>
              <a:t>DeleteMapping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E03F36E-4652-D79A-CDEC-7489B54E4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0" r="2241" b="5753"/>
          <a:stretch/>
        </p:blipFill>
        <p:spPr>
          <a:xfrm>
            <a:off x="230668" y="3356992"/>
            <a:ext cx="4593744" cy="3264800"/>
          </a:xfr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4A54DBC-CF98-9F3C-B911-250622A56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9"/>
          <a:stretch/>
        </p:blipFill>
        <p:spPr>
          <a:xfrm>
            <a:off x="395536" y="1063953"/>
            <a:ext cx="7175855" cy="2095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6A14C-998B-4D86-8082-D553097D80B4}"/>
              </a:ext>
            </a:extLst>
          </p:cNvPr>
          <p:cNvSpPr txBox="1"/>
          <p:nvPr/>
        </p:nvSpPr>
        <p:spPr>
          <a:xfrm>
            <a:off x="4824412" y="3429000"/>
            <a:ext cx="42833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보여지는 </a:t>
            </a:r>
            <a:r>
              <a:rPr lang="en-US" altLang="ko-KR" sz="2200" dirty="0"/>
              <a:t>URL</a:t>
            </a:r>
            <a:r>
              <a:rPr lang="ko-KR" altLang="en-US" sz="2200" dirty="0"/>
              <a:t>에서의 내용은 다른 </a:t>
            </a:r>
            <a:r>
              <a:rPr lang="en-US" altLang="ko-KR" sz="2200" dirty="0"/>
              <a:t>Mapping</a:t>
            </a:r>
            <a:r>
              <a:rPr lang="ko-KR" altLang="en-US" sz="2200" dirty="0"/>
              <a:t>들과 </a:t>
            </a:r>
            <a:r>
              <a:rPr lang="ko-KR" altLang="en-US" sz="2200" dirty="0" err="1"/>
              <a:t>다를게</a:t>
            </a:r>
            <a:r>
              <a:rPr lang="ko-KR" altLang="en-US" sz="2200" dirty="0"/>
              <a:t> 없지만 </a:t>
            </a:r>
            <a:r>
              <a:rPr lang="en-US" altLang="ko-KR" sz="2200" dirty="0"/>
              <a:t>DB</a:t>
            </a:r>
            <a:r>
              <a:rPr lang="ko-KR" altLang="en-US" sz="2200" dirty="0"/>
              <a:t>를 쓰게 되면 반영하는 차이</a:t>
            </a:r>
            <a:r>
              <a:rPr lang="en-US" altLang="ko-KR" sz="2200" dirty="0"/>
              <a:t>(</a:t>
            </a:r>
            <a:r>
              <a:rPr lang="ko-KR" altLang="en-US" sz="2200" dirty="0"/>
              <a:t>삭제</a:t>
            </a:r>
            <a:r>
              <a:rPr lang="en-US" altLang="ko-KR" sz="2200" dirty="0"/>
              <a:t>)</a:t>
            </a:r>
            <a:r>
              <a:rPr lang="ko-KR" altLang="en-US" sz="2200" dirty="0"/>
              <a:t>가 있음 </a:t>
            </a:r>
          </a:p>
        </p:txBody>
      </p:sp>
    </p:spTree>
    <p:extLst>
      <p:ext uri="{BB962C8B-B14F-4D97-AF65-F5344CB8AC3E}">
        <p14:creationId xmlns:p14="http://schemas.microsoft.com/office/powerpoint/2010/main" val="247473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12093</TotalTime>
  <Words>286</Words>
  <Application>Microsoft Office PowerPoint</Application>
  <PresentationFormat>화면 슬라이드 쇼(4:3)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Source Sans Pro</vt:lpstr>
      <vt:lpstr>Times New Roman</vt:lpstr>
      <vt:lpstr>Wingdings</vt:lpstr>
      <vt:lpstr>Default Theme</vt:lpstr>
      <vt:lpstr>스프링의 api의 특징과 기능 사용</vt:lpstr>
      <vt:lpstr>Spring Boot 구조의 파일</vt:lpstr>
      <vt:lpstr>URL mapping의 예시</vt:lpstr>
      <vt:lpstr>Rest Api</vt:lpstr>
      <vt:lpstr>GetMapping</vt:lpstr>
      <vt:lpstr>PostMapping</vt:lpstr>
      <vt:lpstr>PutMapping</vt:lpstr>
      <vt:lpstr>DeleteMapping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유동균</cp:lastModifiedBy>
  <cp:revision>681</cp:revision>
  <cp:lastPrinted>2016-11-01T07:29:09Z</cp:lastPrinted>
  <dcterms:created xsi:type="dcterms:W3CDTF">2013-09-09T21:16:08Z</dcterms:created>
  <dcterms:modified xsi:type="dcterms:W3CDTF">2024-01-08T04:44:50Z</dcterms:modified>
</cp:coreProperties>
</file>