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3"/>
  </p:notesMasterIdLst>
  <p:sldIdLst>
    <p:sldId id="258" r:id="rId2"/>
    <p:sldId id="261" r:id="rId3"/>
    <p:sldId id="260" r:id="rId4"/>
    <p:sldId id="262" r:id="rId5"/>
    <p:sldId id="263" r:id="rId6"/>
    <p:sldId id="259" r:id="rId7"/>
    <p:sldId id="264" r:id="rId8"/>
    <p:sldId id="265" r:id="rId9"/>
    <p:sldId id="266" r:id="rId10"/>
    <p:sldId id="267" r:id="rId11"/>
    <p:sldId id="257" r:id="rId12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찬민" initials="배" lastIdx="0" clrIdx="0"/>
  <p:cmAuthor id="2" name="한설 고" initials="한고" lastIdx="2" clrIdx="1">
    <p:extLst>
      <p:ext uri="{19B8F6BF-5375-455C-9EA6-DF929625EA0E}">
        <p15:presenceInfo xmlns:p15="http://schemas.microsoft.com/office/powerpoint/2012/main" userId="2892c982dbaa564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CC0000"/>
    <a:srgbClr val="B9B9B9"/>
    <a:srgbClr val="0000FF"/>
    <a:srgbClr val="00CC99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54" autoAdjust="0"/>
    <p:restoredTop sz="92314" autoAdjust="0"/>
  </p:normalViewPr>
  <p:slideViewPr>
    <p:cSldViewPr>
      <p:cViewPr varScale="1">
        <p:scale>
          <a:sx n="141" d="100"/>
          <a:sy n="141" d="100"/>
        </p:scale>
        <p:origin x="1552" y="10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452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3432" y="-102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778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r">
              <a:defRPr sz="1200"/>
            </a:lvl1pPr>
          </a:lstStyle>
          <a:p>
            <a:fld id="{57764B8E-7EC0-4B59-8DA5-E04CAE3DB5F2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264" tIns="44632" rIns="89264" bIns="44632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9" y="4690502"/>
            <a:ext cx="5438759" cy="4443878"/>
          </a:xfrm>
          <a:prstGeom prst="rect">
            <a:avLst/>
          </a:prstGeom>
        </p:spPr>
        <p:txBody>
          <a:bodyPr vert="horz" lIns="89264" tIns="44632" rIns="89264" bIns="44632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778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r">
              <a:defRPr sz="1200"/>
            </a:lvl1pPr>
          </a:lstStyle>
          <a:p>
            <a:fld id="{420F09F9-D812-4758-8566-A65BCCCBD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8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5120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1752600"/>
            <a:ext cx="7772400" cy="1981200"/>
          </a:xfrm>
        </p:spPr>
        <p:txBody>
          <a:bodyPr anchor="ctr" anchorCtr="1">
            <a:normAutofit/>
          </a:bodyPr>
          <a:lstStyle>
            <a:lvl1pPr algn="ctr">
              <a:defRPr/>
            </a:lvl1pPr>
          </a:lstStyle>
          <a:p>
            <a:r>
              <a:rPr lang="ko-KR" altLang="en-US" dirty="0"/>
              <a:t>세미나 제목</a:t>
            </a:r>
            <a:endParaRPr lang="en-US" altLang="ko-KR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2819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 dirty="0"/>
              <a:t>순천향대학교</a:t>
            </a:r>
            <a:endParaRPr lang="en-US" altLang="ko-KR" dirty="0"/>
          </a:p>
          <a:p>
            <a:r>
              <a:rPr lang="ko-KR" altLang="en-US" dirty="0"/>
              <a:t>컴퓨터시스템연구실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유동균</a:t>
            </a:r>
            <a:endParaRPr lang="en-US" altLang="ko-KR" dirty="0"/>
          </a:p>
          <a:p>
            <a:r>
              <a:rPr lang="en-US" altLang="ko-KR" dirty="0"/>
              <a:t>23/12/26</a:t>
            </a:r>
            <a:endParaRPr lang="ko-KR" alt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charset="-127"/>
              </a:defRPr>
            </a:lvl1pPr>
          </a:lstStyle>
          <a:p>
            <a:pPr>
              <a:defRPr/>
            </a:pPr>
            <a:fld id="{87A7431B-603E-467D-882E-3062B6363EC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5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16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8" name="Text Box 14"/>
          <p:cNvSpPr txBox="1">
            <a:spLocks noChangeArrowheads="1"/>
          </p:cNvSpPr>
          <p:nvPr userDrawn="1"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9" name="Text Box 15"/>
          <p:cNvSpPr txBox="1">
            <a:spLocks noChangeArrowheads="1"/>
          </p:cNvSpPr>
          <p:nvPr userDrawn="1"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20" name="Picture 1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21" name="Rectangle 4"/>
          <p:cNvSpPr>
            <a:spLocks noChangeArrowheads="1"/>
          </p:cNvSpPr>
          <p:nvPr userDrawn="1"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22" name="Rectangle 5"/>
          <p:cNvSpPr>
            <a:spLocks noChangeArrowheads="1"/>
          </p:cNvSpPr>
          <p:nvPr userDrawn="1"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9588" y="188913"/>
            <a:ext cx="2033587" cy="61356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55650" y="188913"/>
            <a:ext cx="5951538" cy="61356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1754326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 dirty="0" err="1">
                <a:latin typeface="HY헤드라인M"/>
                <a:ea typeface="HY헤드라인M"/>
              </a:rPr>
              <a:t>유동균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컴퓨터공학과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b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28675" y="1052513"/>
            <a:ext cx="3919538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00613" y="1052513"/>
            <a:ext cx="3919537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 dirty="0" err="1">
                <a:latin typeface="HY헤드라인M"/>
                <a:ea typeface="HY헤드라인M"/>
              </a:rPr>
              <a:t>유동균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컴퓨터공학과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en-US" altLang="ko-KR" sz="1800" b="1" dirty="0">
                <a:latin typeface="Arial"/>
                <a:ea typeface="굴림"/>
              </a:rPr>
              <a:t>Email : a67422830@gmail.com</a:t>
            </a:r>
            <a:endParaRPr lang="ko-KR" altLang="en-US" sz="1800" b="1" dirty="0">
              <a:latin typeface="Arial"/>
              <a:ea typeface="굴림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88913"/>
            <a:ext cx="8137525" cy="6477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/>
          <a:lstStyle/>
          <a:p>
            <a:pPr lvl="0"/>
            <a:r>
              <a:rPr lang="ko-KR" altLang="en-US"/>
              <a:t>마스터 제목 유형을 편집하려면 누르십시오</a:t>
            </a:r>
            <a:r>
              <a:rPr lang="en-US" altLang="ko-KR"/>
              <a:t>. 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8675" y="1052513"/>
            <a:ext cx="7991475" cy="527208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>
          <a:xfrm>
            <a:off x="684213" y="908050"/>
            <a:ext cx="8459787" cy="698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0066"/>
              </a:gs>
            </a:gsLst>
            <a:lin ang="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>
          <a:xfrm>
            <a:off x="6988175" y="6477000"/>
            <a:ext cx="1905000" cy="3810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/>
          <a:lstStyle/>
          <a:p>
            <a:pPr algn="r"/>
            <a:fld id="{467224BF-58AA-4D3F-AC6F-AA05367478A1}" type="slidenum">
              <a:rPr lang="en-US" altLang="ko-KR" sz="1400"/>
              <a:pPr algn="r"/>
              <a:t>‹#›</a:t>
            </a:fld>
            <a:endParaRPr lang="en-US" altLang="ko-KR" sz="1400"/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95" name="Text Box 19"/>
          <p:cNvSpPr txBox="1">
            <a:spLocks noChangeArrowheads="1"/>
          </p:cNvSpPr>
          <p:nvPr/>
        </p:nvSpPr>
        <p:spPr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50196" name="Text Box 20"/>
          <p:cNvSpPr txBox="1">
            <a:spLocks noChangeArrowheads="1"/>
          </p:cNvSpPr>
          <p:nvPr/>
        </p:nvSpPr>
        <p:spPr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033" name="Picture 21"/>
          <p:cNvPicPr>
            <a:picLocks noChangeAspect="1" noChangeArrowheads="1"/>
          </p:cNvPicPr>
          <p:nvPr/>
        </p:nvPicPr>
        <p:blipFill rotWithShape="1">
          <a:blip r:embed="rId14" cstate="print"/>
          <a:srcRect/>
          <a:stretch>
            <a:fillRect/>
          </a:stretch>
        </p:blipFill>
        <p:spPr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45" r:id="rId1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SzPct val="80000"/>
        <a:buFont typeface="Wingdings"/>
        <a:buChar char="u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SzPct val="110000"/>
        <a:buFont typeface="Wingdings"/>
        <a:buChar char="ü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Wingdings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BA242A-9D6D-D5F0-49FA-D7F64E0A89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Go</a:t>
            </a:r>
            <a:r>
              <a:rPr lang="ko-KR" altLang="en-US" dirty="0"/>
              <a:t>언어와 클라우드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F259FBF-CA7E-38AB-74F9-500D0F1054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순천향대학교</a:t>
            </a:r>
            <a:endParaRPr lang="en-US" altLang="ko-KR" dirty="0"/>
          </a:p>
          <a:p>
            <a:r>
              <a:rPr lang="ko-KR" altLang="en-US" dirty="0"/>
              <a:t>컴퓨터시스템연구실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유동균</a:t>
            </a:r>
            <a:endParaRPr lang="en-US" altLang="ko-KR" dirty="0"/>
          </a:p>
          <a:p>
            <a:r>
              <a:rPr lang="en-US" altLang="ko-KR" dirty="0"/>
              <a:t>24/04/01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490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CDDFD3-5C09-428D-7C2C-E203A3F49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Go </a:t>
            </a:r>
            <a:r>
              <a:rPr lang="ko-KR" altLang="en-US" dirty="0"/>
              <a:t>언어의 구조체</a:t>
            </a:r>
            <a:r>
              <a:rPr lang="en-US" altLang="ko-KR" dirty="0"/>
              <a:t>, </a:t>
            </a:r>
            <a:r>
              <a:rPr lang="ko-KR" altLang="en-US" dirty="0"/>
              <a:t>메서드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86E8FB-BBF8-EC11-EB78-5AEFA91B8B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646667"/>
          </a:xfrm>
        </p:spPr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구조체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2000" dirty="0"/>
              <a:t>=&gt; </a:t>
            </a:r>
            <a:r>
              <a:rPr lang="ko-KR" altLang="en-US" sz="2000" dirty="0"/>
              <a:t>필드만의 데이터를 가지며 메소드는 갖지 않는 구조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type person</a:t>
            </a:r>
            <a:r>
              <a:rPr lang="ko-KR" altLang="en-US" sz="2000" dirty="0"/>
              <a:t> </a:t>
            </a:r>
            <a:r>
              <a:rPr lang="en-US" altLang="ko-KR" sz="2000" dirty="0"/>
              <a:t>struct {    // type </a:t>
            </a:r>
            <a:r>
              <a:rPr lang="ko-KR" altLang="en-US" sz="2000" dirty="0"/>
              <a:t>구조체명 </a:t>
            </a:r>
            <a:r>
              <a:rPr lang="en-US" altLang="ko-KR" sz="2000" dirty="0"/>
              <a:t>struct { } </a:t>
            </a:r>
            <a:r>
              <a:rPr lang="ko-KR" altLang="en-US" sz="2000" dirty="0"/>
              <a:t>로 선언하고 </a:t>
            </a:r>
            <a:r>
              <a:rPr lang="en-US" altLang="ko-KR" sz="2000" dirty="0"/>
              <a:t> </a:t>
            </a:r>
          </a:p>
          <a:p>
            <a:pPr marL="0" indent="0">
              <a:buNone/>
            </a:pPr>
            <a:r>
              <a:rPr lang="en-US" altLang="ko-KR" sz="2000" dirty="0"/>
              <a:t>     name string               </a:t>
            </a:r>
            <a:r>
              <a:rPr lang="ko-KR" altLang="en-US" sz="2000" dirty="0"/>
              <a:t>필드의 자료형은 뒤에 붙인다</a:t>
            </a:r>
            <a:r>
              <a:rPr lang="en-US" altLang="ko-KR" sz="2000" dirty="0"/>
              <a:t>   </a:t>
            </a:r>
          </a:p>
          <a:p>
            <a:pPr marL="0" indent="0">
              <a:buNone/>
            </a:pPr>
            <a:r>
              <a:rPr lang="en-US" altLang="ko-KR" sz="2000" dirty="0"/>
              <a:t>     age int</a:t>
            </a:r>
          </a:p>
          <a:p>
            <a:pPr marL="0" indent="0">
              <a:buNone/>
            </a:pPr>
            <a:r>
              <a:rPr lang="en-US" altLang="ko-KR" sz="2000" dirty="0"/>
              <a:t>}</a:t>
            </a:r>
          </a:p>
          <a:p>
            <a:pPr marL="0" indent="0">
              <a:buNone/>
            </a:pPr>
            <a:r>
              <a:rPr lang="en-US" altLang="ko-KR" sz="2000" dirty="0" err="1"/>
              <a:t>func</a:t>
            </a:r>
            <a:r>
              <a:rPr lang="en-US" altLang="ko-KR" sz="2000" dirty="0"/>
              <a:t> main() {</a:t>
            </a:r>
          </a:p>
          <a:p>
            <a:pPr marL="0" indent="0">
              <a:buNone/>
            </a:pPr>
            <a:r>
              <a:rPr lang="en-US" altLang="ko-KR" sz="2000" dirty="0"/>
              <a:t>    p := person{}           // person </a:t>
            </a:r>
            <a:r>
              <a:rPr lang="ko-KR" altLang="en-US" sz="2000" dirty="0"/>
              <a:t>구조체의 객체를 생성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p.name = “</a:t>
            </a:r>
            <a:r>
              <a:rPr lang="en-US" altLang="ko-KR" sz="2000" dirty="0" err="1"/>
              <a:t>yoo</a:t>
            </a:r>
            <a:r>
              <a:rPr lang="en-US" altLang="ko-KR" sz="2000" dirty="0"/>
              <a:t>”</a:t>
            </a:r>
          </a:p>
          <a:p>
            <a:pPr marL="0" indent="0">
              <a:buNone/>
            </a:pPr>
            <a:r>
              <a:rPr lang="en-US" altLang="ko-KR" sz="2000" dirty="0"/>
              <a:t>    </a:t>
            </a:r>
            <a:r>
              <a:rPr lang="en-US" altLang="ko-KR" sz="2000" dirty="0" err="1"/>
              <a:t>p.age</a:t>
            </a:r>
            <a:r>
              <a:rPr lang="en-US" altLang="ko-KR" sz="2000" dirty="0"/>
              <a:t> = “25”</a:t>
            </a:r>
          </a:p>
          <a:p>
            <a:pPr marL="0" indent="0">
              <a:buNone/>
            </a:pPr>
            <a:r>
              <a:rPr lang="en-US" altLang="ko-KR" sz="2000" dirty="0"/>
              <a:t>    </a:t>
            </a:r>
            <a:r>
              <a:rPr lang="en-US" altLang="ko-KR" sz="2000" dirty="0" err="1"/>
              <a:t>fmt.Println</a:t>
            </a:r>
            <a:r>
              <a:rPr lang="en-US" altLang="ko-KR" sz="2000" dirty="0"/>
              <a:t>(p)    </a:t>
            </a:r>
          </a:p>
          <a:p>
            <a:pPr marL="0" indent="0">
              <a:buNone/>
            </a:pPr>
            <a:r>
              <a:rPr lang="en-US" altLang="ko-KR" sz="2000" dirty="0"/>
              <a:t>}</a:t>
            </a:r>
          </a:p>
          <a:p>
            <a:pPr marL="0" indent="0">
              <a:buNone/>
            </a:pPr>
            <a:r>
              <a:rPr lang="en-US" altLang="ko-KR" sz="2000" dirty="0"/>
              <a:t>// new()</a:t>
            </a:r>
            <a:r>
              <a:rPr lang="ko-KR" altLang="en-US" sz="2000" dirty="0"/>
              <a:t> 를 사용해 객체 생성 시 모든 필드를 </a:t>
            </a:r>
            <a:r>
              <a:rPr lang="en-US" altLang="ko-KR" sz="2000" dirty="0"/>
              <a:t>Zero value</a:t>
            </a:r>
            <a:r>
              <a:rPr lang="ko-KR" altLang="en-US" sz="2000" dirty="0"/>
              <a:t>로 초기화하고 객체를 포인터로 </a:t>
            </a:r>
            <a:r>
              <a:rPr lang="en-US" altLang="ko-KR" sz="2000" dirty="0"/>
              <a:t>return </a:t>
            </a:r>
            <a:r>
              <a:rPr lang="ko-KR" altLang="en-US" sz="2000" dirty="0"/>
              <a:t>함</a:t>
            </a:r>
          </a:p>
        </p:txBody>
      </p:sp>
    </p:spTree>
    <p:extLst>
      <p:ext uri="{BB962C8B-B14F-4D97-AF65-F5344CB8AC3E}">
        <p14:creationId xmlns:p14="http://schemas.microsoft.com/office/powerpoint/2010/main" val="824768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5939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139BD0-D7D8-0E7E-7667-4743AC485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클라우드에서 사용되는 개념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694234-3567-0A0A-98CC-AFAB613A1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/>
              <a:t>멱등성</a:t>
            </a:r>
            <a:endParaRPr lang="en-US" altLang="ko-KR" dirty="0"/>
          </a:p>
          <a:p>
            <a:pPr>
              <a:buFont typeface="Symbol" panose="05050102010706020507" pitchFamily="18" charset="2"/>
              <a:buChar char="Þ"/>
            </a:pPr>
            <a:r>
              <a:rPr lang="ko-KR" altLang="en-US" sz="2000" dirty="0"/>
              <a:t>메소드나 서비스에서 같은 연산을 </a:t>
            </a:r>
            <a:r>
              <a:rPr lang="ko-KR" altLang="en-US" sz="2000" dirty="0">
                <a:solidFill>
                  <a:srgbClr val="FF0000"/>
                </a:solidFill>
              </a:rPr>
              <a:t>한번 했을 때</a:t>
            </a:r>
            <a:r>
              <a:rPr lang="ko-KR" altLang="en-US" sz="2000" dirty="0"/>
              <a:t>와</a:t>
            </a:r>
            <a:r>
              <a:rPr lang="ko-KR" altLang="en-US" sz="2000" dirty="0">
                <a:solidFill>
                  <a:srgbClr val="FF0000"/>
                </a:solidFill>
              </a:rPr>
              <a:t> 여러 번 했을 때의 결과가 </a:t>
            </a:r>
            <a:r>
              <a:rPr lang="ko-KR" altLang="en-US" sz="2000" dirty="0">
                <a:solidFill>
                  <a:srgbClr val="0070C0"/>
                </a:solidFill>
              </a:rPr>
              <a:t>같은 성질</a:t>
            </a:r>
            <a:endParaRPr lang="en-US" altLang="ko-KR" sz="2000" dirty="0">
              <a:solidFill>
                <a:srgbClr val="0070C0"/>
              </a:solidFill>
            </a:endParaRPr>
          </a:p>
          <a:p>
            <a:pPr>
              <a:buFont typeface="Symbol" panose="05050102010706020507" pitchFamily="18" charset="2"/>
              <a:buChar char="Þ"/>
            </a:pPr>
            <a:r>
              <a:rPr lang="ko-KR" altLang="en-US" sz="2000" dirty="0"/>
              <a:t>자동화와 스케일링에 </a:t>
            </a:r>
            <a:r>
              <a:rPr lang="ko-KR" altLang="en-US" sz="2000" dirty="0" err="1"/>
              <a:t>멱등성이</a:t>
            </a:r>
            <a:r>
              <a:rPr lang="ko-KR" altLang="en-US" sz="2000" dirty="0"/>
              <a:t> 중요함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작업을 안전하게 함</a:t>
            </a:r>
            <a:r>
              <a:rPr lang="en-US" altLang="ko-KR" sz="2000" dirty="0"/>
              <a:t>:</a:t>
            </a:r>
            <a:r>
              <a:rPr lang="ko-KR" altLang="en-US" sz="2000" dirty="0"/>
              <a:t> 문제 발생 시 </a:t>
            </a:r>
            <a:r>
              <a:rPr lang="ko-KR" altLang="en-US" sz="2000" dirty="0" err="1"/>
              <a:t>멱등성을</a:t>
            </a:r>
            <a:r>
              <a:rPr lang="ko-KR" altLang="en-US" sz="2000" dirty="0"/>
              <a:t> 보장하면 같은 결과가 뜨기 때문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작업을 단순하게 함</a:t>
            </a:r>
            <a:r>
              <a:rPr lang="en-US" altLang="ko-KR" sz="2000" dirty="0"/>
              <a:t>: </a:t>
            </a:r>
            <a:r>
              <a:rPr lang="ko-KR" altLang="en-US" sz="2000" dirty="0"/>
              <a:t>추가적인 레이어</a:t>
            </a:r>
            <a:r>
              <a:rPr lang="en-US" altLang="ko-KR" sz="2000" dirty="0"/>
              <a:t>, </a:t>
            </a:r>
            <a:r>
              <a:rPr lang="ko-KR" altLang="en-US" sz="2000" dirty="0"/>
              <a:t>서비스 </a:t>
            </a:r>
            <a:r>
              <a:rPr lang="ko-KR" altLang="en-US" sz="2000" dirty="0" err="1"/>
              <a:t>레플리카</a:t>
            </a:r>
            <a:r>
              <a:rPr lang="en-US" altLang="ko-KR" sz="2000" dirty="0"/>
              <a:t>(</a:t>
            </a:r>
            <a:r>
              <a:rPr lang="ko-KR" altLang="en-US" sz="2000" dirty="0"/>
              <a:t>분산시스템에서 특정 서비스의 복제품</a:t>
            </a:r>
            <a:r>
              <a:rPr lang="en-US" altLang="ko-KR" sz="2000" dirty="0"/>
              <a:t>)</a:t>
            </a:r>
            <a:r>
              <a:rPr lang="ko-KR" altLang="en-US" sz="2000" dirty="0"/>
              <a:t>가 필요하지 않음</a:t>
            </a:r>
            <a:r>
              <a:rPr lang="en-US" altLang="ko-KR" sz="2000" dirty="0"/>
              <a:t> 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X = 1  // </a:t>
            </a:r>
            <a:r>
              <a:rPr lang="ko-KR" altLang="en-US" sz="2000" dirty="0" err="1"/>
              <a:t>멱등성</a:t>
            </a:r>
            <a:r>
              <a:rPr lang="ko-KR" altLang="en-US" sz="2000" dirty="0"/>
              <a:t> 가짐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X += 1 // </a:t>
            </a:r>
            <a:r>
              <a:rPr lang="ko-KR" altLang="en-US" sz="2000" dirty="0" err="1"/>
              <a:t>멱등성을</a:t>
            </a:r>
            <a:r>
              <a:rPr lang="ko-KR" altLang="en-US" sz="2000" dirty="0"/>
              <a:t> 가지지 않음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HTTP put </a:t>
            </a:r>
            <a:r>
              <a:rPr lang="ko-KR" altLang="en-US" sz="2000" dirty="0"/>
              <a:t>메소드 </a:t>
            </a:r>
            <a:r>
              <a:rPr lang="en-US" altLang="ko-KR" sz="2000" dirty="0"/>
              <a:t>// </a:t>
            </a:r>
            <a:r>
              <a:rPr lang="ko-KR" altLang="en-US" sz="2000" dirty="0" err="1"/>
              <a:t>멱등성</a:t>
            </a:r>
            <a:r>
              <a:rPr lang="ko-KR" altLang="en-US" sz="2000" dirty="0"/>
              <a:t> 지님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157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57405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295CE2-543C-3948-31DB-E898CE407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클라우드에서 사용되는 개념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F97B12-4C8E-CCFA-863F-36E73EC5C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646667"/>
          </a:xfrm>
        </p:spPr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오토 스케일링 </a:t>
            </a:r>
            <a:endParaRPr lang="en-US" altLang="ko-KR" dirty="0"/>
          </a:p>
          <a:p>
            <a:pPr>
              <a:buFont typeface="Symbol" panose="05050102010706020507" pitchFamily="18" charset="2"/>
              <a:buChar char="Þ"/>
            </a:pPr>
            <a:r>
              <a:rPr lang="ko-KR" altLang="en-US" sz="2000" dirty="0"/>
              <a:t>컴퓨터 리소스에서 시스템이 자동으로 규모를 조정하는 기능 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오토 스케일링은 서버의 과부화</a:t>
            </a:r>
            <a:r>
              <a:rPr lang="en-US" altLang="ko-KR" sz="2000" dirty="0"/>
              <a:t>, </a:t>
            </a:r>
            <a:r>
              <a:rPr lang="ko-KR" altLang="en-US" sz="2000" dirty="0"/>
              <a:t>장애 등 서비스 불능 상황에서 자동으로 서버를 복사해서 안정적이고 유연하게 대응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AWS Auto Scaling </a:t>
            </a:r>
          </a:p>
          <a:p>
            <a:pPr marL="0" indent="0">
              <a:buNone/>
            </a:pPr>
            <a:r>
              <a:rPr lang="en-US" altLang="ko-KR" sz="2000" dirty="0"/>
              <a:t>AWS</a:t>
            </a:r>
            <a:r>
              <a:rPr lang="ko-KR" altLang="en-US" sz="2000" dirty="0"/>
              <a:t>의 서비스 중 하나로 템플릿과 간단한 인터페이스를 통해서 생성</a:t>
            </a:r>
            <a:r>
              <a:rPr lang="en-US" altLang="ko-KR" sz="2000" dirty="0"/>
              <a:t>, </a:t>
            </a:r>
            <a:r>
              <a:rPr lang="ko-KR" altLang="en-US" sz="2000" dirty="0"/>
              <a:t>사용이 가능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스케일링</a:t>
            </a:r>
            <a:r>
              <a:rPr lang="en-US" altLang="ko-KR" sz="2000" dirty="0"/>
              <a:t>: </a:t>
            </a:r>
            <a:r>
              <a:rPr lang="ko-KR" altLang="en-US" sz="2000" dirty="0"/>
              <a:t>인스턴스</a:t>
            </a:r>
            <a:r>
              <a:rPr lang="en-US" altLang="ko-KR" sz="2000" dirty="0"/>
              <a:t>, </a:t>
            </a:r>
            <a:r>
              <a:rPr lang="ko-KR" altLang="en-US" sz="2000" dirty="0"/>
              <a:t>컴퓨터파워</a:t>
            </a:r>
            <a:r>
              <a:rPr lang="en-US" altLang="ko-KR" sz="2000" dirty="0"/>
              <a:t>, </a:t>
            </a:r>
            <a:r>
              <a:rPr lang="ko-KR" altLang="en-US" sz="2000" dirty="0"/>
              <a:t>서버를 늘리는 것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</p:txBody>
      </p:sp>
      <p:pic>
        <p:nvPicPr>
          <p:cNvPr id="7" name="그림 6" descr="텍스트, 스크린샷, 도표, 번호이(가) 표시된 사진&#10;&#10;자동 생성된 설명">
            <a:extLst>
              <a:ext uri="{FF2B5EF4-FFF2-40B4-BE49-F238E27FC236}">
                <a16:creationId xmlns:a16="http://schemas.microsoft.com/office/drawing/2014/main" id="{8C5634B7-09EF-B201-0C1C-8AE156771C5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7" t="19069" r="4907" b="3608"/>
          <a:stretch/>
        </p:blipFill>
        <p:spPr>
          <a:xfrm>
            <a:off x="3707904" y="3717032"/>
            <a:ext cx="4248472" cy="2446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961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69C12D-CA62-8DF8-37E3-5A0A62A8C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메시지 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914451-EA1E-3FA6-25C6-2805F9B0F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688855"/>
          </a:xfrm>
        </p:spPr>
        <p:txBody>
          <a:bodyPr>
            <a:normAutofit/>
          </a:bodyPr>
          <a:lstStyle/>
          <a:p>
            <a:r>
              <a:rPr lang="en-US" altLang="ko-KR" sz="2600" dirty="0"/>
              <a:t>MOM(</a:t>
            </a:r>
            <a:r>
              <a:rPr lang="ko-KR" altLang="en-US" sz="2600" dirty="0"/>
              <a:t>메시지 지향 미들웨어</a:t>
            </a:r>
            <a:r>
              <a:rPr lang="en-US" altLang="ko-KR" sz="2600" dirty="0"/>
              <a:t>)</a:t>
            </a:r>
          </a:p>
          <a:p>
            <a:pPr marL="0" indent="0">
              <a:buNone/>
            </a:pPr>
            <a:r>
              <a:rPr lang="en-US" altLang="ko-KR" sz="2000" dirty="0"/>
              <a:t>=&gt; </a:t>
            </a:r>
            <a:r>
              <a:rPr lang="ko-KR" altLang="en-US" sz="2000" dirty="0" err="1"/>
              <a:t>소프트웨어간에</a:t>
            </a:r>
            <a:r>
              <a:rPr lang="ko-KR" altLang="en-US" sz="2000" dirty="0"/>
              <a:t> 비동기적 방식에서 데이터 통신을 위한 소프트웨어</a:t>
            </a:r>
            <a:endParaRPr lang="en-US" altLang="ko-KR" sz="2600" dirty="0"/>
          </a:p>
          <a:p>
            <a:r>
              <a:rPr lang="ko-KR" altLang="en-US" sz="2600" dirty="0"/>
              <a:t>메시지 큐</a:t>
            </a:r>
            <a:endParaRPr lang="en-US" altLang="ko-KR" sz="2600" dirty="0"/>
          </a:p>
          <a:p>
            <a:pPr marL="0" indent="0">
              <a:buNone/>
            </a:pPr>
            <a:r>
              <a:rPr lang="en-US" altLang="ko-KR" sz="2000" dirty="0"/>
              <a:t>=&gt; Queue </a:t>
            </a:r>
            <a:r>
              <a:rPr lang="ko-KR" altLang="en-US" sz="2000" dirty="0"/>
              <a:t>자료구조를 가지는 메시지를 전달하는 시스템</a:t>
            </a:r>
            <a:r>
              <a:rPr lang="en-US" altLang="ko-KR" sz="2000" dirty="0"/>
              <a:t>. </a:t>
            </a:r>
            <a:r>
              <a:rPr lang="ko-KR" altLang="en-US" sz="2000" dirty="0"/>
              <a:t>프로그램 인스턴스가 데이터를 서로 교환 시 사용하는 방법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메제지를 전달하는 부분이 </a:t>
            </a:r>
            <a:r>
              <a:rPr lang="en-US" altLang="ko-KR" sz="2000" dirty="0">
                <a:solidFill>
                  <a:srgbClr val="FF0000"/>
                </a:solidFill>
              </a:rPr>
              <a:t>Producer</a:t>
            </a:r>
            <a:r>
              <a:rPr lang="en-US" altLang="ko-KR" sz="2000" dirty="0"/>
              <a:t>, </a:t>
            </a:r>
            <a:r>
              <a:rPr lang="ko-KR" altLang="en-US" sz="2000" dirty="0"/>
              <a:t>메시지를 받고 소비하는 부분이 </a:t>
            </a:r>
            <a:r>
              <a:rPr lang="en-US" altLang="ko-KR" sz="2000" dirty="0">
                <a:solidFill>
                  <a:srgbClr val="FF0000"/>
                </a:solidFill>
              </a:rPr>
              <a:t>Consumer</a:t>
            </a:r>
          </a:p>
          <a:p>
            <a:pPr marL="0" indent="0">
              <a:buNone/>
            </a:pPr>
            <a:r>
              <a:rPr lang="ko-KR" altLang="en-US" sz="2000" dirty="0"/>
              <a:t>메시지 브로커 </a:t>
            </a:r>
            <a:r>
              <a:rPr lang="en-US" altLang="ko-KR" sz="2000" dirty="0"/>
              <a:t>/ </a:t>
            </a:r>
            <a:r>
              <a:rPr lang="ko-KR" altLang="en-US" sz="2000" dirty="0"/>
              <a:t>이벤트 브로커  </a:t>
            </a:r>
            <a:r>
              <a:rPr lang="en-US" altLang="ko-KR" sz="2000" dirty="0"/>
              <a:t>(</a:t>
            </a:r>
            <a:r>
              <a:rPr lang="ko-KR" altLang="en-US" sz="2000" dirty="0"/>
              <a:t>브로커는 메시지 큐에서 중개 역할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r>
              <a:rPr lang="ko-KR" altLang="en-US" sz="2000" dirty="0"/>
              <a:t>메시지 브로커는 </a:t>
            </a:r>
            <a:r>
              <a:rPr lang="en-US" altLang="ko-KR" sz="2000" dirty="0">
                <a:solidFill>
                  <a:srgbClr val="FF0000"/>
                </a:solidFill>
              </a:rPr>
              <a:t>Producer</a:t>
            </a:r>
            <a:r>
              <a:rPr lang="ko-KR" altLang="en-US" sz="2000" dirty="0"/>
              <a:t>가 생산한 메시지를 메시지 큐에 저장 지정된 메시지는 </a:t>
            </a:r>
            <a:r>
              <a:rPr lang="en-US" altLang="ko-KR" sz="2000" dirty="0">
                <a:solidFill>
                  <a:srgbClr val="FF0000"/>
                </a:solidFill>
              </a:rPr>
              <a:t>Consumer</a:t>
            </a:r>
            <a:r>
              <a:rPr lang="ko-KR" altLang="en-US" sz="2000" dirty="0"/>
              <a:t>가 </a:t>
            </a:r>
            <a:r>
              <a:rPr lang="ko-KR" altLang="en-US" sz="2000" dirty="0" err="1"/>
              <a:t>가져감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Ex) RabbitMQ, AWS SQS</a:t>
            </a:r>
          </a:p>
          <a:p>
            <a:pPr marL="0" indent="0">
              <a:buNone/>
            </a:pPr>
            <a:r>
              <a:rPr lang="ko-KR" altLang="en-US" sz="2000" dirty="0"/>
              <a:t>이벤트 브로커는 메시지 브로커의 기능을 할 수 있으며 </a:t>
            </a:r>
            <a:r>
              <a:rPr lang="en-US" altLang="ko-KR" sz="2000" dirty="0">
                <a:solidFill>
                  <a:srgbClr val="FF0000"/>
                </a:solidFill>
              </a:rPr>
              <a:t>Consumer</a:t>
            </a:r>
            <a:r>
              <a:rPr lang="ko-KR" altLang="en-US" sz="2000" dirty="0"/>
              <a:t>가 소비한 데이터를 다시 소비할 수 있음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Ex) Kafka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0709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93333B-477A-35E4-D4FE-D7442F77D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메시지 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DD8FB0-91B6-640D-01B1-59FD2C35A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 </a:t>
            </a:r>
            <a:r>
              <a:rPr lang="ko-KR" altLang="en-US" sz="2400" dirty="0"/>
              <a:t>메시지 큐의 장점</a:t>
            </a:r>
            <a:endParaRPr lang="en-US" altLang="ko-KR" sz="2400" dirty="0"/>
          </a:p>
          <a:p>
            <a:pPr marL="457200" indent="-457200">
              <a:buAutoNum type="arabicPeriod"/>
            </a:pPr>
            <a:r>
              <a:rPr lang="ko-KR" altLang="en-US" sz="2000" dirty="0"/>
              <a:t>비동기</a:t>
            </a:r>
            <a:r>
              <a:rPr lang="en-US" altLang="ko-KR" sz="2000" dirty="0"/>
              <a:t>: </a:t>
            </a:r>
            <a:r>
              <a:rPr lang="ko-KR" altLang="en-US" sz="2000" dirty="0"/>
              <a:t>코드가 끝날 때까지 실행을 멈추지 않고 다음 코드 실행</a:t>
            </a:r>
            <a:endParaRPr lang="en-US" altLang="ko-KR" sz="2000" dirty="0"/>
          </a:p>
          <a:p>
            <a:pPr marL="457200" indent="-457200">
              <a:buAutoNum type="arabicPeriod"/>
            </a:pPr>
            <a:r>
              <a:rPr lang="ko-KR" altLang="en-US" sz="2000" dirty="0"/>
              <a:t>낮은 결합도</a:t>
            </a:r>
            <a:r>
              <a:rPr lang="en-US" altLang="ko-KR" sz="2000" dirty="0"/>
              <a:t>: MSA</a:t>
            </a:r>
            <a:r>
              <a:rPr lang="ko-KR" altLang="en-US" sz="2000" dirty="0"/>
              <a:t>에 특징이기도 하며 결합도를 낮추어 확장성</a:t>
            </a:r>
            <a:r>
              <a:rPr lang="en-US" altLang="ko-KR" sz="2000" dirty="0"/>
              <a:t>, </a:t>
            </a:r>
            <a:r>
              <a:rPr lang="ko-KR" altLang="en-US" sz="2000" dirty="0"/>
              <a:t>유연성 등 장점 있음</a:t>
            </a:r>
            <a:endParaRPr lang="en-US" altLang="ko-KR" sz="2000" dirty="0"/>
          </a:p>
          <a:p>
            <a:pPr marL="457200" indent="-457200">
              <a:buAutoNum type="arabicPeriod"/>
            </a:pPr>
            <a:r>
              <a:rPr lang="ko-KR" altLang="en-US" sz="2000" dirty="0"/>
              <a:t>탄력성</a:t>
            </a:r>
            <a:r>
              <a:rPr lang="en-US" altLang="ko-KR" sz="2000" dirty="0"/>
              <a:t>: </a:t>
            </a:r>
            <a:r>
              <a:rPr lang="ko-KR" altLang="en-US" sz="2000" dirty="0"/>
              <a:t>여러 문제에 대해서 메시지 큐를 통해 내용을 보고나하고 전달하며 시스템의 기능을 유지할 수 있음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 등등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RabbitMQ</a:t>
            </a:r>
            <a:r>
              <a:rPr lang="ko-KR" altLang="en-US" sz="2000" dirty="0"/>
              <a:t>는 </a:t>
            </a:r>
            <a:r>
              <a:rPr lang="en-US" altLang="ko-KR" sz="2000" dirty="0"/>
              <a:t>AMQP(MOM</a:t>
            </a:r>
            <a:r>
              <a:rPr lang="ko-KR" altLang="en-US" sz="2000" dirty="0"/>
              <a:t>을</a:t>
            </a:r>
            <a:r>
              <a:rPr lang="en-US" altLang="ko-KR" sz="2000" dirty="0"/>
              <a:t> </a:t>
            </a:r>
            <a:r>
              <a:rPr lang="ko-KR" altLang="en-US" sz="2000" dirty="0"/>
              <a:t>위한 개방형 표준 응용 프로토콜</a:t>
            </a:r>
            <a:r>
              <a:rPr lang="en-US" altLang="ko-KR" sz="2000" dirty="0"/>
              <a:t>)</a:t>
            </a:r>
            <a:r>
              <a:rPr lang="ko-KR" altLang="en-US" sz="2000" dirty="0"/>
              <a:t>를 구현한 브로커이며 여러 기능을 제공하고 라우팅이 가능하며 대부분의 언어와 운영체제를 지원함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Kafka</a:t>
            </a:r>
            <a:r>
              <a:rPr lang="ko-KR" altLang="en-US" sz="2000" dirty="0"/>
              <a:t>는 데이터 파이프라인</a:t>
            </a:r>
            <a:r>
              <a:rPr lang="en-US" altLang="ko-KR" sz="2000" dirty="0"/>
              <a:t>, </a:t>
            </a:r>
            <a:r>
              <a:rPr lang="ko-KR" altLang="en-US" sz="2000" dirty="0"/>
              <a:t>스트리밍 분석</a:t>
            </a:r>
            <a:r>
              <a:rPr lang="en-US" altLang="ko-KR" sz="2000" dirty="0"/>
              <a:t>, </a:t>
            </a:r>
            <a:r>
              <a:rPr lang="ko-KR" altLang="en-US" sz="2000" dirty="0"/>
              <a:t>데이터 통합 등을 위한 오픈소스 분산 스트리밍 플랫폼 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다중의 </a:t>
            </a:r>
            <a:r>
              <a:rPr lang="en-US" altLang="ko-KR" sz="2000" dirty="0"/>
              <a:t>Producer, Consumer</a:t>
            </a:r>
            <a:r>
              <a:rPr lang="ko-KR" altLang="en-US" sz="2000" dirty="0"/>
              <a:t>가 메시지를 읽고 처리 가능</a:t>
            </a:r>
            <a:r>
              <a:rPr lang="en-US" altLang="ko-KR" sz="2000" dirty="0"/>
              <a:t>,</a:t>
            </a:r>
            <a:r>
              <a:rPr lang="ko-KR" altLang="en-US" sz="2000" dirty="0"/>
              <a:t> 영속성 보장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526784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ED384A-3D23-0C1B-81C7-416469000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Go </a:t>
            </a:r>
            <a:r>
              <a:rPr lang="ko-KR" altLang="en-US" dirty="0"/>
              <a:t>언어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68A33B-613F-479A-0500-6C423986D8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400823"/>
          </a:xfrm>
        </p:spPr>
        <p:txBody>
          <a:bodyPr/>
          <a:lstStyle/>
          <a:p>
            <a:r>
              <a:rPr lang="en-US" altLang="ko-KR" sz="2600" dirty="0"/>
              <a:t> Go</a:t>
            </a:r>
          </a:p>
          <a:p>
            <a:pPr marL="457200" indent="-457200">
              <a:buAutoNum type="arabicPeriod"/>
            </a:pPr>
            <a:r>
              <a:rPr lang="ko-KR" altLang="en-US" sz="2000" dirty="0"/>
              <a:t>정적타입</a:t>
            </a:r>
            <a:r>
              <a:rPr lang="en-US" altLang="ko-KR" sz="2000" dirty="0"/>
              <a:t>, </a:t>
            </a:r>
            <a:r>
              <a:rPr lang="ko-KR" altLang="en-US" sz="2000" dirty="0"/>
              <a:t>강 타입</a:t>
            </a:r>
            <a:endParaRPr lang="en-US" altLang="ko-KR" sz="2000" dirty="0"/>
          </a:p>
          <a:p>
            <a:pPr marL="457200" indent="-457200">
              <a:buAutoNum type="arabicPeriod"/>
            </a:pPr>
            <a:r>
              <a:rPr lang="ko-KR" altLang="en-US" sz="2000" dirty="0"/>
              <a:t>컴파일러 언어</a:t>
            </a:r>
            <a:endParaRPr lang="en-US" altLang="ko-KR" sz="2000" dirty="0"/>
          </a:p>
          <a:p>
            <a:pPr marL="457200" indent="-457200">
              <a:buAutoNum type="arabicPeriod"/>
            </a:pPr>
            <a:r>
              <a:rPr lang="ko-KR" altLang="en-US" sz="2000" dirty="0" err="1"/>
              <a:t>가비지</a:t>
            </a:r>
            <a:r>
              <a:rPr lang="ko-KR" altLang="en-US" sz="2000" dirty="0"/>
              <a:t> 컬렉션 존재</a:t>
            </a:r>
            <a:endParaRPr lang="en-US" altLang="ko-KR" sz="2000" dirty="0"/>
          </a:p>
          <a:p>
            <a:pPr marL="457200" indent="-457200">
              <a:buAutoNum type="arabicPeriod"/>
            </a:pPr>
            <a:r>
              <a:rPr lang="ko-KR" altLang="en-US" sz="2000" dirty="0" err="1"/>
              <a:t>병행성</a:t>
            </a:r>
            <a:r>
              <a:rPr lang="en-US" altLang="ko-KR" sz="2000" dirty="0"/>
              <a:t>: </a:t>
            </a:r>
            <a:r>
              <a:rPr lang="ko-KR" altLang="en-US" sz="2000" dirty="0"/>
              <a:t>동시 처리 개념 </a:t>
            </a:r>
            <a:r>
              <a:rPr lang="ko-KR" altLang="en-US" sz="2000" dirty="0" err="1"/>
              <a:t>고루틴을</a:t>
            </a:r>
            <a:r>
              <a:rPr lang="ko-KR" altLang="en-US" sz="2000" dirty="0"/>
              <a:t> 통해 쓰레드를 생성해 실행</a:t>
            </a:r>
            <a:endParaRPr lang="en-US" altLang="ko-KR" sz="2600" dirty="0"/>
          </a:p>
          <a:p>
            <a:r>
              <a:rPr lang="ko-KR" altLang="en-US" sz="2600" dirty="0"/>
              <a:t>변수 선언</a:t>
            </a:r>
            <a:endParaRPr lang="en-US" altLang="ko-KR" sz="2600" dirty="0"/>
          </a:p>
          <a:p>
            <a:pPr marL="0" indent="0">
              <a:buNone/>
            </a:pPr>
            <a:r>
              <a:rPr lang="en-US" altLang="ko-KR" sz="2000" dirty="0">
                <a:solidFill>
                  <a:srgbClr val="FF0000"/>
                </a:solidFill>
              </a:rPr>
              <a:t>var</a:t>
            </a:r>
            <a:r>
              <a:rPr lang="en-US" altLang="ko-KR" sz="2000" dirty="0"/>
              <a:t> </a:t>
            </a:r>
            <a:r>
              <a:rPr lang="ko-KR" altLang="en-US" sz="2000" dirty="0"/>
              <a:t>을 사용해 변수를 선언</a:t>
            </a:r>
            <a:r>
              <a:rPr lang="en-US" altLang="ko-KR" sz="2000" dirty="0"/>
              <a:t>, </a:t>
            </a:r>
            <a:r>
              <a:rPr lang="ko-KR" altLang="en-US" sz="2000" dirty="0"/>
              <a:t>사용 가능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>
                <a:solidFill>
                  <a:srgbClr val="FF0000"/>
                </a:solidFill>
              </a:rPr>
              <a:t>:=</a:t>
            </a:r>
            <a:r>
              <a:rPr lang="en-US" altLang="ko-KR" sz="2000" dirty="0"/>
              <a:t> (</a:t>
            </a:r>
            <a:r>
              <a:rPr lang="ko-KR" altLang="en-US" sz="2000" dirty="0"/>
              <a:t>단축변수선언</a:t>
            </a:r>
            <a:r>
              <a:rPr lang="en-US" altLang="ko-KR" sz="2000" dirty="0"/>
              <a:t>)</a:t>
            </a:r>
            <a:r>
              <a:rPr lang="ko-KR" altLang="en-US" sz="2000" dirty="0"/>
              <a:t>을 사용해 변수의 선언과 동시에 할당 가능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변수에 값을 할당 하지 않을 시 </a:t>
            </a:r>
            <a:r>
              <a:rPr lang="ko-KR" altLang="en-US" sz="2000" dirty="0" err="1">
                <a:solidFill>
                  <a:srgbClr val="FF0000"/>
                </a:solidFill>
              </a:rPr>
              <a:t>제로값</a:t>
            </a:r>
            <a:r>
              <a:rPr lang="ko-KR" altLang="en-US" sz="2000" dirty="0" err="1"/>
              <a:t>이</a:t>
            </a:r>
            <a:r>
              <a:rPr lang="ko-KR" altLang="en-US" sz="2000" dirty="0"/>
              <a:t> 할당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var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변수명</a:t>
            </a:r>
            <a:r>
              <a:rPr lang="ko-KR" altLang="en-US" sz="2000" dirty="0"/>
              <a:t> 자료형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var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 int</a:t>
            </a:r>
          </a:p>
          <a:p>
            <a:pPr marL="0" indent="0">
              <a:buNone/>
            </a:pPr>
            <a:r>
              <a:rPr lang="en-US" altLang="ko-KR" sz="2000" dirty="0"/>
              <a:t>Str := “seminar”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06781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A7FE37-520F-9A99-3DA4-1108CC986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Go </a:t>
            </a:r>
            <a:r>
              <a:rPr lang="ko-KR" altLang="en-US" dirty="0"/>
              <a:t>언어의 컨테이너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F1D29C-5ED4-CEC3-9A8F-E0657E23E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688855"/>
          </a:xfrm>
        </p:spPr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sz="2400" dirty="0"/>
              <a:t>컨테이너</a:t>
            </a:r>
            <a:r>
              <a:rPr lang="en-US" altLang="ko-KR" sz="2400" dirty="0"/>
              <a:t>: </a:t>
            </a:r>
            <a:r>
              <a:rPr lang="ko-KR" altLang="en-US" sz="2400" dirty="0"/>
              <a:t>배열</a:t>
            </a:r>
            <a:r>
              <a:rPr lang="en-US" altLang="ko-KR" sz="2400" dirty="0"/>
              <a:t>, </a:t>
            </a:r>
            <a:r>
              <a:rPr lang="ko-KR" altLang="en-US" sz="2400" dirty="0"/>
              <a:t>슬라이스</a:t>
            </a:r>
            <a:r>
              <a:rPr lang="en-US" altLang="ko-KR" sz="2400" dirty="0"/>
              <a:t>, </a:t>
            </a:r>
            <a:r>
              <a:rPr lang="ko-KR" altLang="en-US" sz="2400" dirty="0"/>
              <a:t>맵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000" dirty="0"/>
              <a:t>=&gt; </a:t>
            </a:r>
            <a:r>
              <a:rPr lang="ko-KR" altLang="en-US" sz="2000" dirty="0">
                <a:highlight>
                  <a:srgbClr val="FFFF00"/>
                </a:highlight>
              </a:rPr>
              <a:t>배열 </a:t>
            </a:r>
            <a:r>
              <a:rPr lang="en-US" altLang="ko-KR" sz="2000" dirty="0">
                <a:highlight>
                  <a:srgbClr val="FFFF00"/>
                </a:highlight>
              </a:rPr>
              <a:t>array </a:t>
            </a:r>
            <a:r>
              <a:rPr lang="ko-KR" altLang="en-US" sz="2000" dirty="0">
                <a:highlight>
                  <a:srgbClr val="FFFF00"/>
                </a:highlight>
              </a:rPr>
              <a:t>사용가능 </a:t>
            </a:r>
            <a:endParaRPr lang="en-US" altLang="ko-KR" sz="2000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altLang="ko-KR" sz="2000" dirty="0"/>
              <a:t>Var a [3]int</a:t>
            </a:r>
          </a:p>
          <a:p>
            <a:pPr marL="0" indent="0">
              <a:buNone/>
            </a:pPr>
            <a:r>
              <a:rPr lang="en-US" altLang="ko-KR" sz="2000" dirty="0"/>
              <a:t>a[1] = 42</a:t>
            </a:r>
          </a:p>
          <a:p>
            <a:pPr marL="0" indent="0">
              <a:buNone/>
            </a:pPr>
            <a:r>
              <a:rPr lang="en-US" altLang="ko-KR" sz="2000" dirty="0" err="1"/>
              <a:t>i</a:t>
            </a:r>
            <a:r>
              <a:rPr lang="en-US" altLang="ko-KR" sz="2000" dirty="0"/>
              <a:t> := a[1]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=&gt; </a:t>
            </a:r>
            <a:r>
              <a:rPr lang="ko-KR" altLang="en-US" sz="2000" dirty="0">
                <a:highlight>
                  <a:srgbClr val="FFFF00"/>
                </a:highlight>
              </a:rPr>
              <a:t>슬라이스 동적배열</a:t>
            </a:r>
            <a:endParaRPr lang="en-US" altLang="ko-KR" sz="2000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altLang="ko-KR" sz="2000" dirty="0"/>
              <a:t>1. </a:t>
            </a:r>
            <a:r>
              <a:rPr lang="ko-KR" altLang="en-US" sz="2000" dirty="0"/>
              <a:t>내부 슬라이스 첫 번째 요소를 나타내는 포인터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2. </a:t>
            </a:r>
            <a:r>
              <a:rPr lang="ko-KR" altLang="en-US" sz="2000" dirty="0"/>
              <a:t>슬라이스의 요소 길이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3. </a:t>
            </a:r>
            <a:r>
              <a:rPr lang="ko-KR" altLang="en-US" sz="2000" dirty="0"/>
              <a:t>슬라이스의 용량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make() </a:t>
            </a:r>
            <a:r>
              <a:rPr lang="ko-KR" altLang="en-US" sz="2000" dirty="0"/>
              <a:t>사용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n := make([]int, 3)  // 3</a:t>
            </a:r>
            <a:r>
              <a:rPr lang="ko-KR" altLang="en-US" sz="2000" dirty="0"/>
              <a:t>개의 요소를 가지는 </a:t>
            </a:r>
            <a:r>
              <a:rPr lang="en-US" altLang="ko-KR" sz="2000" dirty="0"/>
              <a:t>int </a:t>
            </a:r>
            <a:r>
              <a:rPr lang="ko-KR" altLang="en-US" sz="2000" dirty="0"/>
              <a:t>타입 슬라이스 생성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 err="1"/>
              <a:t>fmt.println</a:t>
            </a:r>
            <a:r>
              <a:rPr lang="en-US" altLang="ko-KR" sz="2000" dirty="0"/>
              <a:t>(n)</a:t>
            </a:r>
          </a:p>
          <a:p>
            <a:pPr marL="0" indent="0">
              <a:buNone/>
            </a:pPr>
            <a:r>
              <a:rPr lang="en-US" altLang="ko-KR" sz="2000" dirty="0"/>
              <a:t>M := []int{1}          // </a:t>
            </a:r>
            <a:r>
              <a:rPr lang="ko-KR" altLang="en-US" sz="2000" dirty="0"/>
              <a:t>요소의 개수가 아닌 타입으로 슬라이스 생성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M = append(m, 2)  // append()</a:t>
            </a:r>
            <a:r>
              <a:rPr lang="ko-KR" altLang="en-US" sz="2000" dirty="0"/>
              <a:t>를 사용해 추가 가능</a:t>
            </a:r>
          </a:p>
        </p:txBody>
      </p:sp>
    </p:spTree>
    <p:extLst>
      <p:ext uri="{BB962C8B-B14F-4D97-AF65-F5344CB8AC3E}">
        <p14:creationId xmlns:p14="http://schemas.microsoft.com/office/powerpoint/2010/main" val="1246785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392F91-0DB9-D83D-E8CD-BD7F7865B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Go </a:t>
            </a:r>
            <a:r>
              <a:rPr lang="ko-KR" altLang="en-US" dirty="0"/>
              <a:t>언어의 컨테이너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8007C0-1835-E604-D2E9-B43DAEBC3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맵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2000" dirty="0"/>
              <a:t>Hash</a:t>
            </a:r>
            <a:r>
              <a:rPr lang="ko-KR" altLang="en-US" sz="2000" dirty="0"/>
              <a:t> </a:t>
            </a:r>
            <a:r>
              <a:rPr lang="en-US" altLang="ko-KR" sz="2000" dirty="0"/>
              <a:t>Map</a:t>
            </a:r>
            <a:r>
              <a:rPr lang="ko-KR" altLang="en-US" sz="2000" dirty="0"/>
              <a:t>의 형태로 </a:t>
            </a:r>
            <a:r>
              <a:rPr lang="en-US" altLang="ko-KR" sz="2000" dirty="0"/>
              <a:t>“map[Key</a:t>
            </a:r>
            <a:r>
              <a:rPr lang="ko-KR" altLang="en-US" sz="2000" dirty="0"/>
              <a:t>타입</a:t>
            </a:r>
            <a:r>
              <a:rPr lang="en-US" altLang="ko-KR" sz="2000" dirty="0"/>
              <a:t>]Value</a:t>
            </a:r>
            <a:r>
              <a:rPr lang="ko-KR" altLang="en-US" sz="2000" dirty="0"/>
              <a:t>타입</a:t>
            </a:r>
            <a:r>
              <a:rPr lang="en-US" altLang="ko-KR" sz="2000" dirty="0"/>
              <a:t>”</a:t>
            </a:r>
            <a:r>
              <a:rPr lang="ko-KR" altLang="en-US" sz="2000" dirty="0"/>
              <a:t>과 같이 선언 가능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Ex)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rgbClr val="FF0000"/>
                </a:solidFill>
              </a:rPr>
              <a:t>Var</a:t>
            </a:r>
            <a:r>
              <a:rPr lang="en-US" altLang="ko-KR" sz="2000" dirty="0"/>
              <a:t> </a:t>
            </a:r>
            <a:r>
              <a:rPr lang="en-US" altLang="ko-KR" sz="2000" dirty="0" err="1"/>
              <a:t>idMap</a:t>
            </a:r>
            <a:r>
              <a:rPr lang="en-US" altLang="ko-KR" sz="2000" dirty="0"/>
              <a:t> </a:t>
            </a:r>
            <a:r>
              <a:rPr lang="en-US" altLang="ko-KR" sz="2000" dirty="0">
                <a:solidFill>
                  <a:srgbClr val="0070C0"/>
                </a:solidFill>
              </a:rPr>
              <a:t>map</a:t>
            </a:r>
            <a:r>
              <a:rPr lang="en-US" altLang="ko-KR" sz="2000" dirty="0"/>
              <a:t>[int]</a:t>
            </a:r>
            <a:r>
              <a:rPr lang="en-US" altLang="ko-KR" sz="2000" dirty="0">
                <a:solidFill>
                  <a:srgbClr val="FF0000"/>
                </a:solidFill>
              </a:rPr>
              <a:t>string </a:t>
            </a:r>
          </a:p>
          <a:p>
            <a:pPr marL="0" indent="0">
              <a:buNone/>
            </a:pPr>
            <a:r>
              <a:rPr lang="en-US" altLang="ko-KR" sz="2000" dirty="0"/>
              <a:t>Ex)</a:t>
            </a:r>
          </a:p>
          <a:p>
            <a:pPr marL="0" indent="0">
              <a:buNone/>
            </a:pPr>
            <a:r>
              <a:rPr lang="en-US" altLang="ko-KR" sz="2000" dirty="0" err="1"/>
              <a:t>Func</a:t>
            </a:r>
            <a:r>
              <a:rPr lang="en-US" altLang="ko-KR" sz="2000" dirty="0"/>
              <a:t> main() {</a:t>
            </a:r>
          </a:p>
          <a:p>
            <a:pPr marL="0" indent="0">
              <a:buNone/>
            </a:pPr>
            <a:r>
              <a:rPr lang="en-US" altLang="ko-KR" sz="2000" dirty="0"/>
              <a:t>      var m map[int]string </a:t>
            </a:r>
          </a:p>
          <a:p>
            <a:pPr marL="0" indent="0">
              <a:buNone/>
            </a:pPr>
            <a:r>
              <a:rPr lang="en-US" altLang="ko-KR" sz="2000" dirty="0"/>
              <a:t>      m = make(map[int]string)</a:t>
            </a:r>
          </a:p>
          <a:p>
            <a:pPr marL="0" indent="0">
              <a:buNone/>
            </a:pPr>
            <a:r>
              <a:rPr lang="en-US" altLang="ko-KR" sz="2000" dirty="0"/>
              <a:t>      m[901] =“Apple”</a:t>
            </a:r>
          </a:p>
          <a:p>
            <a:pPr marL="0" indent="0">
              <a:buNone/>
            </a:pPr>
            <a:r>
              <a:rPr lang="en-US" altLang="ko-KR" sz="2000" dirty="0"/>
              <a:t>      m[134] =“Grape”</a:t>
            </a:r>
          </a:p>
          <a:p>
            <a:pPr marL="0" indent="0">
              <a:buNone/>
            </a:pPr>
            <a:r>
              <a:rPr lang="en-US" altLang="ko-KR" sz="2000" dirty="0"/>
              <a:t>      a := m[134]</a:t>
            </a:r>
          </a:p>
          <a:p>
            <a:pPr marL="0" indent="0">
              <a:buNone/>
            </a:pPr>
            <a:r>
              <a:rPr lang="en-US" altLang="ko-KR" sz="2000" dirty="0"/>
              <a:t>      </a:t>
            </a:r>
            <a:r>
              <a:rPr lang="en-US" altLang="ko-KR" sz="2000" dirty="0" err="1"/>
              <a:t>println</a:t>
            </a:r>
            <a:r>
              <a:rPr lang="en-US" altLang="ko-KR" sz="2000" dirty="0"/>
              <a:t>(a)</a:t>
            </a:r>
          </a:p>
          <a:p>
            <a:pPr marL="0" indent="0">
              <a:buNone/>
            </a:pPr>
            <a:r>
              <a:rPr lang="en-US" altLang="ko-KR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58099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4204C0-A66F-6129-4B60-0E3095A29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Go</a:t>
            </a:r>
            <a:r>
              <a:rPr lang="ko-KR" altLang="en-US" dirty="0"/>
              <a:t>언어의 포인터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13FAAA-5A94-1EAB-C284-FE52B38E9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sz="2400" dirty="0"/>
              <a:t>var </a:t>
            </a:r>
            <a:r>
              <a:rPr lang="ko-KR" altLang="en-US" sz="2400" dirty="0"/>
              <a:t>변수이름 </a:t>
            </a:r>
            <a:r>
              <a:rPr lang="en-US" altLang="ko-KR" sz="2400" dirty="0"/>
              <a:t>*</a:t>
            </a:r>
            <a:r>
              <a:rPr lang="ko-KR" altLang="en-US" sz="2400" dirty="0"/>
              <a:t>자료형     </a:t>
            </a:r>
            <a:r>
              <a:rPr lang="en-US" altLang="ko-KR" sz="2400" dirty="0"/>
              <a:t>// </a:t>
            </a:r>
            <a:r>
              <a:rPr lang="ko-KR" altLang="en-US" sz="2400" dirty="0"/>
              <a:t>와</a:t>
            </a:r>
            <a:r>
              <a:rPr lang="en-US" altLang="ko-KR" sz="2400" dirty="0"/>
              <a:t> </a:t>
            </a:r>
            <a:r>
              <a:rPr lang="ko-KR" altLang="en-US" sz="2400" dirty="0"/>
              <a:t>같은 방식으로 포인터 사용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포인터 선언 시 값을 가리키지 않으면 </a:t>
            </a:r>
            <a:r>
              <a:rPr lang="en-US" altLang="ko-KR" sz="2400" dirty="0">
                <a:solidFill>
                  <a:srgbClr val="FF0000"/>
                </a:solidFill>
              </a:rPr>
              <a:t>nil</a:t>
            </a:r>
            <a:r>
              <a:rPr lang="en-US" altLang="ko-KR" sz="2400" dirty="0"/>
              <a:t> </a:t>
            </a:r>
            <a:r>
              <a:rPr lang="ko-KR" altLang="en-US" sz="2400" dirty="0"/>
              <a:t>값을 가진다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Var p1 *int </a:t>
            </a:r>
          </a:p>
          <a:p>
            <a:pPr marL="0" indent="0">
              <a:buNone/>
            </a:pPr>
            <a:r>
              <a:rPr lang="en-US" altLang="ko-KR" sz="2400" dirty="0"/>
              <a:t>p1 := &amp;a</a:t>
            </a:r>
          </a:p>
          <a:p>
            <a:pPr marL="0" indent="0">
              <a:buNone/>
            </a:pPr>
            <a:r>
              <a:rPr lang="ko-KR" altLang="en-US" sz="2400" dirty="0"/>
              <a:t>이와 같이 사용 가능하며 </a:t>
            </a:r>
            <a:r>
              <a:rPr lang="ko-KR" altLang="en-US" sz="2400" dirty="0" err="1"/>
              <a:t>주소값은</a:t>
            </a:r>
            <a:r>
              <a:rPr lang="ko-KR" altLang="en-US" sz="2400" dirty="0"/>
              <a:t> </a:t>
            </a:r>
            <a:r>
              <a:rPr lang="en-US" altLang="ko-KR" sz="2400" dirty="0"/>
              <a:t>&amp;</a:t>
            </a:r>
            <a:r>
              <a:rPr lang="ko-KR" altLang="en-US" sz="2400" dirty="0"/>
              <a:t>를 사용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20862341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실사대비 보고자료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99FF"/>
      </a:hlink>
      <a:folHlink>
        <a:srgbClr val="B2B2B2"/>
      </a:folHlink>
    </a:clrScheme>
    <a:fontScheme name="실사대비 보고자료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spDef>
    <a:ln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실사대비 보고자료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13938</TotalTime>
  <Words>722</Words>
  <Application>Microsoft Office PowerPoint</Application>
  <PresentationFormat>화면 슬라이드 쇼(4:3)</PresentationFormat>
  <Paragraphs>118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9" baseType="lpstr">
      <vt:lpstr>HY헤드라인M</vt:lpstr>
      <vt:lpstr>굴림</vt:lpstr>
      <vt:lpstr>맑은 고딕</vt:lpstr>
      <vt:lpstr>Arial</vt:lpstr>
      <vt:lpstr>Symbol</vt:lpstr>
      <vt:lpstr>Times New Roman</vt:lpstr>
      <vt:lpstr>Wingdings</vt:lpstr>
      <vt:lpstr>Default Theme</vt:lpstr>
      <vt:lpstr>Go언어와 클라우드</vt:lpstr>
      <vt:lpstr>클라우드에서 사용되는 개념</vt:lpstr>
      <vt:lpstr>클라우드에서 사용되는 개념</vt:lpstr>
      <vt:lpstr>메시지 큐</vt:lpstr>
      <vt:lpstr>메시지 큐</vt:lpstr>
      <vt:lpstr>Go 언어</vt:lpstr>
      <vt:lpstr>Go 언어의 컨테이너</vt:lpstr>
      <vt:lpstr>Go 언어의 컨테이너</vt:lpstr>
      <vt:lpstr>Go언어의 포인터</vt:lpstr>
      <vt:lpstr>Go 언어의 구조체, 메서드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1234</dc:title>
  <dc:creator>Nineking</dc:creator>
  <cp:lastModifiedBy>동균 유</cp:lastModifiedBy>
  <cp:revision>689</cp:revision>
  <cp:lastPrinted>2016-11-01T07:29:09Z</cp:lastPrinted>
  <dcterms:created xsi:type="dcterms:W3CDTF">2013-09-09T21:16:08Z</dcterms:created>
  <dcterms:modified xsi:type="dcterms:W3CDTF">2024-04-01T08:29:49Z</dcterms:modified>
</cp:coreProperties>
</file>