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6" r:id="rId5"/>
    <p:sldId id="313" r:id="rId6"/>
    <p:sldId id="258" r:id="rId7"/>
    <p:sldId id="259" r:id="rId8"/>
    <p:sldId id="328" r:id="rId9"/>
    <p:sldId id="330" r:id="rId10"/>
    <p:sldId id="280" r:id="rId11"/>
    <p:sldId id="346" r:id="rId12"/>
    <p:sldId id="329" r:id="rId13"/>
    <p:sldId id="347" r:id="rId14"/>
    <p:sldId id="331" r:id="rId15"/>
    <p:sldId id="322" r:id="rId16"/>
    <p:sldId id="323" r:id="rId17"/>
    <p:sldId id="324" r:id="rId18"/>
    <p:sldId id="332" r:id="rId19"/>
    <p:sldId id="327" r:id="rId20"/>
    <p:sldId id="342" r:id="rId21"/>
    <p:sldId id="343" r:id="rId22"/>
    <p:sldId id="344" r:id="rId23"/>
    <p:sldId id="341" r:id="rId24"/>
    <p:sldId id="336" r:id="rId25"/>
    <p:sldId id="337" r:id="rId26"/>
    <p:sldId id="338" r:id="rId27"/>
    <p:sldId id="339" r:id="rId28"/>
    <p:sldId id="260" r:id="rId29"/>
    <p:sldId id="345" r:id="rId30"/>
    <p:sldId id="281" r:id="rId31"/>
    <p:sldId id="315" r:id="rId32"/>
    <p:sldId id="316" r:id="rId33"/>
    <p:sldId id="325" r:id="rId34"/>
    <p:sldId id="333" r:id="rId35"/>
    <p:sldId id="334" r:id="rId36"/>
    <p:sldId id="340" r:id="rId37"/>
    <p:sldId id="317" r:id="rId38"/>
    <p:sldId id="326" r:id="rId39"/>
    <p:sldId id="320" r:id="rId40"/>
    <p:sldId id="318" r:id="rId41"/>
    <p:sldId id="27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3499A"/>
    <a:srgbClr val="CECFD3"/>
    <a:srgbClr val="CFD0D4"/>
    <a:srgbClr val="20BAE8"/>
    <a:srgbClr val="00A5E3"/>
    <a:srgbClr val="006CB3"/>
    <a:srgbClr val="B58D53"/>
    <a:srgbClr val="1FBAE7"/>
    <a:srgbClr val="7E3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BA8F4-F80D-4651-9138-1DB814DD3FEB}" v="68" dt="2023-05-15T11:53:42.701"/>
    <p1510:client id="{49EDFD7A-0A2F-47C1-93F0-C23E6AFBDFC7}" v="1" dt="2023-05-15T10:38:43.749"/>
    <p1510:client id="{FB807E37-0CFA-464E-BA7A-30C13F013BB1}" v="5" dt="2023-04-05T14:53:41.318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3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동국" userId="S::bb06001@konkuk.ac.kr::d8cea5e4-b81a-4ed2-8ccd-5e70627055af" providerId="AD" clId="Web-{3A3BA8F4-F80D-4651-9138-1DB814DD3FEB}"/>
    <pc:docChg chg="modSld">
      <pc:chgData name="유동국" userId="S::bb06001@konkuk.ac.kr::d8cea5e4-b81a-4ed2-8ccd-5e70627055af" providerId="AD" clId="Web-{3A3BA8F4-F80D-4651-9138-1DB814DD3FEB}" dt="2023-05-15T11:53:42.701" v="43"/>
      <pc:docMkLst>
        <pc:docMk/>
      </pc:docMkLst>
      <pc:sldChg chg="addSp delSp modSp">
        <pc:chgData name="유동국" userId="S::bb06001@konkuk.ac.kr::d8cea5e4-b81a-4ed2-8ccd-5e70627055af" providerId="AD" clId="Web-{3A3BA8F4-F80D-4651-9138-1DB814DD3FEB}" dt="2023-05-15T11:53:42.701" v="43"/>
        <pc:sldMkLst>
          <pc:docMk/>
          <pc:sldMk cId="1401423345" sldId="320"/>
        </pc:sldMkLst>
        <pc:spChg chg="add del mod">
          <ac:chgData name="유동국" userId="S::bb06001@konkuk.ac.kr::d8cea5e4-b81a-4ed2-8ccd-5e70627055af" providerId="AD" clId="Web-{3A3BA8F4-F80D-4651-9138-1DB814DD3FEB}" dt="2023-05-15T11:53:42.701" v="43"/>
          <ac:spMkLst>
            <pc:docMk/>
            <pc:sldMk cId="1401423345" sldId="320"/>
            <ac:spMk id="3" creationId="{9A22EF91-9129-67F9-C5B5-121FC5466144}"/>
          </ac:spMkLst>
        </pc:spChg>
        <pc:spChg chg="mod">
          <ac:chgData name="유동국" userId="S::bb06001@konkuk.ac.kr::d8cea5e4-b81a-4ed2-8ccd-5e70627055af" providerId="AD" clId="Web-{3A3BA8F4-F80D-4651-9138-1DB814DD3FEB}" dt="2023-05-15T11:52:59.042" v="10" actId="20577"/>
          <ac:spMkLst>
            <pc:docMk/>
            <pc:sldMk cId="1401423345" sldId="320"/>
            <ac:spMk id="20" creationId="{A2951C6D-9528-4977-A20C-60012BE70198}"/>
          </ac:spMkLst>
        </pc:spChg>
        <pc:spChg chg="mod">
          <ac:chgData name="유동국" userId="S::bb06001@konkuk.ac.kr::d8cea5e4-b81a-4ed2-8ccd-5e70627055af" providerId="AD" clId="Web-{3A3BA8F4-F80D-4651-9138-1DB814DD3FEB}" dt="2023-05-15T11:53:20.747" v="26" actId="20577"/>
          <ac:spMkLst>
            <pc:docMk/>
            <pc:sldMk cId="1401423345" sldId="320"/>
            <ac:spMk id="22" creationId="{476B829F-2CE0-4E9B-B2DD-851ABD28BE02}"/>
          </ac:spMkLst>
        </pc:spChg>
        <pc:spChg chg="mod">
          <ac:chgData name="유동국" userId="S::bb06001@konkuk.ac.kr::d8cea5e4-b81a-4ed2-8ccd-5e70627055af" providerId="AD" clId="Web-{3A3BA8F4-F80D-4651-9138-1DB814DD3FEB}" dt="2023-05-15T11:53:40.638" v="42" actId="20577"/>
          <ac:spMkLst>
            <pc:docMk/>
            <pc:sldMk cId="1401423345" sldId="320"/>
            <ac:spMk id="24" creationId="{0C5B448C-D5E4-4B31-BEDE-280429924323}"/>
          </ac:spMkLst>
        </pc:spChg>
      </pc:sldChg>
    </pc:docChg>
  </pc:docChgLst>
  <pc:docChgLst>
    <pc:chgData name="유동국" userId="S::bb06001@konkuk.ac.kr::d8cea5e4-b81a-4ed2-8ccd-5e70627055af" providerId="AD" clId="Web-{49EDFD7A-0A2F-47C1-93F0-C23E6AFBDFC7}"/>
    <pc:docChg chg="sldOrd">
      <pc:chgData name="유동국" userId="S::bb06001@konkuk.ac.kr::d8cea5e4-b81a-4ed2-8ccd-5e70627055af" providerId="AD" clId="Web-{49EDFD7A-0A2F-47C1-93F0-C23E6AFBDFC7}" dt="2023-05-15T10:38:43.749" v="0"/>
      <pc:docMkLst>
        <pc:docMk/>
      </pc:docMkLst>
      <pc:sldChg chg="ord">
        <pc:chgData name="유동국" userId="S::bb06001@konkuk.ac.kr::d8cea5e4-b81a-4ed2-8ccd-5e70627055af" providerId="AD" clId="Web-{49EDFD7A-0A2F-47C1-93F0-C23E6AFBDFC7}" dt="2023-05-15T10:38:43.749" v="0"/>
        <pc:sldMkLst>
          <pc:docMk/>
          <pc:sldMk cId="2787838288" sldId="260"/>
        </pc:sldMkLst>
      </pc:sldChg>
    </pc:docChg>
  </pc:docChgLst>
  <pc:docChgLst>
    <pc:chgData name="김재현" userId="S::trevel1959@konkuk.ac.kr::f0811c5c-f421-420b-aef7-43845dc3bfb1" providerId="AD" clId="Web-{FB807E37-0CFA-464E-BA7A-30C13F013BB1}"/>
    <pc:docChg chg="modSld">
      <pc:chgData name="김재현" userId="S::trevel1959@konkuk.ac.kr::f0811c5c-f421-420b-aef7-43845dc3bfb1" providerId="AD" clId="Web-{FB807E37-0CFA-464E-BA7A-30C13F013BB1}" dt="2023-04-05T14:53:41.146" v="2" actId="14100"/>
      <pc:docMkLst>
        <pc:docMk/>
      </pc:docMkLst>
      <pc:sldChg chg="modSp">
        <pc:chgData name="김재현" userId="S::trevel1959@konkuk.ac.kr::f0811c5c-f421-420b-aef7-43845dc3bfb1" providerId="AD" clId="Web-{FB807E37-0CFA-464E-BA7A-30C13F013BB1}" dt="2023-04-05T14:53:41.146" v="2" actId="14100"/>
        <pc:sldMkLst>
          <pc:docMk/>
          <pc:sldMk cId="2974042812" sldId="258"/>
        </pc:sldMkLst>
        <pc:spChg chg="mod">
          <ac:chgData name="김재현" userId="S::trevel1959@konkuk.ac.kr::f0811c5c-f421-420b-aef7-43845dc3bfb1" providerId="AD" clId="Web-{FB807E37-0CFA-464E-BA7A-30C13F013BB1}" dt="2023-04-05T14:53:41.146" v="2" actId="14100"/>
          <ac:spMkLst>
            <pc:docMk/>
            <pc:sldMk cId="2974042812" sldId="258"/>
            <ac:spMk id="22" creationId="{476B829F-2CE0-4E9B-B2DD-851ABD28BE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6D5B5-E086-4BD3-B57E-D7AC9D798864}" type="datetimeFigureOut">
              <a:rPr lang="ko-KR" altLang="en-US" smtClean="0"/>
              <a:t>2023-05-15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5A698-06F1-49D3-AD13-FBF1F83091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77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안녕하세요</a:t>
            </a:r>
            <a:r>
              <a:rPr lang="en-US" altLang="ko-KR"/>
              <a:t>. </a:t>
            </a:r>
            <a:r>
              <a:rPr lang="ko-KR" altLang="en-US"/>
              <a:t>저는 </a:t>
            </a:r>
            <a:r>
              <a:rPr lang="ko-KR" altLang="en-US" err="1"/>
              <a:t>분산시스템및컴퓨팅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팀의 발표를 맡은 </a:t>
            </a:r>
            <a:r>
              <a:rPr lang="ko-KR" altLang="en-US" err="1"/>
              <a:t>유동국입니다</a:t>
            </a:r>
            <a:r>
              <a:rPr lang="en-US" altLang="ko-KR"/>
              <a:t>.</a:t>
            </a:r>
          </a:p>
          <a:p>
            <a:r>
              <a:rPr lang="ko-KR" altLang="en-US"/>
              <a:t>저희 팀은 </a:t>
            </a:r>
            <a:r>
              <a:rPr lang="en-US" altLang="ko-KR"/>
              <a:t>SNS </a:t>
            </a:r>
            <a:r>
              <a:rPr lang="ko-KR" altLang="en-US"/>
              <a:t>얼굴 인식을 통한 자동 </a:t>
            </a:r>
            <a:r>
              <a:rPr lang="ko-KR" altLang="en-US" err="1"/>
              <a:t>태깅</a:t>
            </a:r>
            <a:r>
              <a:rPr lang="ko-KR" altLang="en-US"/>
              <a:t> 시스템을 분산시스템을 이용하여</a:t>
            </a:r>
            <a:r>
              <a:rPr lang="en-US" altLang="ko-KR"/>
              <a:t>, </a:t>
            </a:r>
            <a:r>
              <a:rPr lang="ko-KR" altLang="en-US"/>
              <a:t>구현하고자 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53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프로젝트의 핵심 문제입니다</a:t>
            </a:r>
            <a:r>
              <a:rPr lang="en-US" altLang="ko-KR"/>
              <a:t>.</a:t>
            </a:r>
          </a:p>
          <a:p>
            <a:r>
              <a:rPr lang="ko-KR" altLang="en-US"/>
              <a:t>좌측사진은 </a:t>
            </a:r>
            <a:r>
              <a:rPr lang="ko-KR" altLang="en-US" err="1"/>
              <a:t>머신러닝의</a:t>
            </a:r>
            <a:r>
              <a:rPr lang="ko-KR" altLang="en-US"/>
              <a:t> 성능이 컴퓨팅 파워에 크게 영향을 받는다는 </a:t>
            </a:r>
            <a:r>
              <a:rPr lang="en-US" altLang="ko-KR"/>
              <a:t>2022</a:t>
            </a:r>
            <a:r>
              <a:rPr lang="ko-KR" altLang="en-US"/>
              <a:t>년 기사의 내용을 캡처한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</a:t>
            </a:r>
            <a:r>
              <a:rPr lang="ko-KR" altLang="en-US" err="1"/>
              <a:t>머신러닝을</a:t>
            </a:r>
            <a:r>
              <a:rPr lang="ko-KR" altLang="en-US"/>
              <a:t> 기반으로 한 이미지 처리는 대용량의 연산을 필요로 한다는 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머신 러닝의 학습을 위해서는 방대한 양의 데이터가 필요합니다</a:t>
            </a:r>
            <a:r>
              <a:rPr lang="en-US" altLang="ko-KR"/>
              <a:t>. </a:t>
            </a:r>
            <a:r>
              <a:rPr lang="ko-KR" altLang="en-US"/>
              <a:t>간단하게 이미지를 생각해도 최근의 스마트폰 사진 이미지도 </a:t>
            </a:r>
            <a:r>
              <a:rPr lang="en-US" altLang="ko-KR"/>
              <a:t>4608x3456 </a:t>
            </a:r>
            <a:r>
              <a:rPr lang="ko-KR" altLang="en-US"/>
              <a:t>등의 해상도를 가집니다</a:t>
            </a:r>
            <a:r>
              <a:rPr lang="en-US" altLang="ko-KR"/>
              <a:t>.</a:t>
            </a:r>
          </a:p>
          <a:p>
            <a:r>
              <a:rPr lang="ko-KR" altLang="en-US"/>
              <a:t>이러한 크기의 이미지 데이터들을 기반으로 하여 학습을 위한 많은 이미지 데이터셋은 대용량의 저장공간을 필요로 하는 문제가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마지막 문제로는 분산 시스템을 통한 서비스를 제공하기 위해서는 시스템이 여러 </a:t>
            </a:r>
            <a:r>
              <a:rPr lang="en-US" altLang="ko-KR" err="1"/>
              <a:t>componen</a:t>
            </a:r>
            <a:r>
              <a:rPr lang="ko-KR" altLang="en-US"/>
              <a:t>들로 구성되어 작동하기에 만약 하나의 </a:t>
            </a:r>
            <a:r>
              <a:rPr lang="en-US" altLang="ko-KR"/>
              <a:t>component</a:t>
            </a:r>
            <a:r>
              <a:rPr lang="ko-KR" altLang="en-US"/>
              <a:t>가 망가질 경우 시스템이 안정성으로 돌아가야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29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프로젝트의 핵심 문제입니다</a:t>
            </a:r>
            <a:r>
              <a:rPr lang="en-US" altLang="ko-KR"/>
              <a:t>.</a:t>
            </a:r>
          </a:p>
          <a:p>
            <a:r>
              <a:rPr lang="ko-KR" altLang="en-US"/>
              <a:t>좌측사진은 </a:t>
            </a:r>
            <a:r>
              <a:rPr lang="ko-KR" altLang="en-US" err="1"/>
              <a:t>머신러닝의</a:t>
            </a:r>
            <a:r>
              <a:rPr lang="ko-KR" altLang="en-US"/>
              <a:t> 성능이 컴퓨팅 파워에 크게 영향을 받는다는 </a:t>
            </a:r>
            <a:r>
              <a:rPr lang="en-US" altLang="ko-KR"/>
              <a:t>2022</a:t>
            </a:r>
            <a:r>
              <a:rPr lang="ko-KR" altLang="en-US"/>
              <a:t>년 기사의 내용을 캡처한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</a:t>
            </a:r>
            <a:r>
              <a:rPr lang="ko-KR" altLang="en-US" err="1"/>
              <a:t>머신러닝을</a:t>
            </a:r>
            <a:r>
              <a:rPr lang="ko-KR" altLang="en-US"/>
              <a:t> 기반으로 한 이미지 처리는 대용량의 연산을 필요로 한다는 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머신 러닝의 학습을 위해서는 방대한 양의 데이터가 필요합니다</a:t>
            </a:r>
            <a:r>
              <a:rPr lang="en-US" altLang="ko-KR"/>
              <a:t>. </a:t>
            </a:r>
            <a:r>
              <a:rPr lang="ko-KR" altLang="en-US"/>
              <a:t>간단하게 이미지를 생각해도 최근의 스마트폰 사진 이미지도 </a:t>
            </a:r>
            <a:r>
              <a:rPr lang="en-US" altLang="ko-KR"/>
              <a:t>4608x3456 </a:t>
            </a:r>
            <a:r>
              <a:rPr lang="ko-KR" altLang="en-US"/>
              <a:t>등의 해상도를 가집니다</a:t>
            </a:r>
            <a:r>
              <a:rPr lang="en-US" altLang="ko-KR"/>
              <a:t>.</a:t>
            </a:r>
          </a:p>
          <a:p>
            <a:r>
              <a:rPr lang="ko-KR" altLang="en-US"/>
              <a:t>이러한 크기의 이미지 데이터들을 기반으로 하여 학습을 위한 많은 이미지 데이터셋은 대용량의 저장공간을 필요로 하는 문제가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마지막 문제로는 분산 시스템을 통한 서비스를 제공하기 위해서는 시스템이 여러 </a:t>
            </a:r>
            <a:r>
              <a:rPr lang="en-US" altLang="ko-KR" err="1"/>
              <a:t>componen</a:t>
            </a:r>
            <a:r>
              <a:rPr lang="ko-KR" altLang="en-US"/>
              <a:t>들로 구성되어 작동하기에 만약 하나의 </a:t>
            </a:r>
            <a:r>
              <a:rPr lang="en-US" altLang="ko-KR"/>
              <a:t>component</a:t>
            </a:r>
            <a:r>
              <a:rPr lang="ko-KR" altLang="en-US"/>
              <a:t>가 망가질 경우 시스템이 안정성으로 돌아가야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48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err="1"/>
              <a:t>저희팀은</a:t>
            </a:r>
            <a:r>
              <a:rPr lang="ko-KR" altLang="en-US"/>
              <a:t> 이 </a:t>
            </a:r>
            <a:r>
              <a:rPr lang="en-US" altLang="ko-KR"/>
              <a:t>3</a:t>
            </a:r>
            <a:r>
              <a:rPr lang="ko-KR" altLang="en-US"/>
              <a:t>가지 핵심 문제에 대응하기 위해 분산 시스템 모듈들을 활용하기로 했습니다</a:t>
            </a:r>
            <a:r>
              <a:rPr lang="en-US" altLang="ko-KR"/>
              <a:t>.</a:t>
            </a:r>
          </a:p>
          <a:p>
            <a:r>
              <a:rPr lang="ko-KR" altLang="en-US"/>
              <a:t>먼저 첫번째 문제인 대용량의 연산이 필요하다는 </a:t>
            </a:r>
            <a:r>
              <a:rPr lang="en-US" altLang="ko-KR"/>
              <a:t>SPARKML</a:t>
            </a:r>
            <a:r>
              <a:rPr lang="ko-KR" altLang="en-US"/>
              <a:t>과 </a:t>
            </a:r>
            <a:r>
              <a:rPr lang="en-US" altLang="ko-KR"/>
              <a:t>spark streaming</a:t>
            </a:r>
            <a:r>
              <a:rPr lang="ko-KR" altLang="en-US"/>
              <a:t>을 통해 해결하기로 했습니다</a:t>
            </a:r>
            <a:r>
              <a:rPr lang="en-US" altLang="ko-KR"/>
              <a:t>. Spark ml</a:t>
            </a:r>
            <a:r>
              <a:rPr lang="ko-KR" altLang="en-US"/>
              <a:t>을 통해 여러 </a:t>
            </a:r>
            <a:r>
              <a:rPr lang="en-US" altLang="ko-KR"/>
              <a:t>component</a:t>
            </a:r>
            <a:r>
              <a:rPr lang="ko-KR" altLang="en-US"/>
              <a:t>들에게 분산 학습을 시켜 분산 처리를 시키고</a:t>
            </a:r>
            <a:r>
              <a:rPr lang="en-US" altLang="ko-KR"/>
              <a:t>, spark streaming</a:t>
            </a:r>
            <a:r>
              <a:rPr lang="ko-KR" altLang="en-US"/>
              <a:t>을 통해 빠른 실시간 처리를 지원하도록 </a:t>
            </a:r>
            <a:r>
              <a:rPr lang="ko-KR" altLang="en-US" err="1"/>
              <a:t>구성했ㅅ븐디ㅏ</a:t>
            </a:r>
            <a:r>
              <a:rPr lang="en-US" altLang="ko-KR"/>
              <a:t>.</a:t>
            </a:r>
          </a:p>
          <a:p>
            <a:r>
              <a:rPr lang="ko-KR" altLang="en-US"/>
              <a:t>두번째 문제로 대용량의 저장공간이 필요하다는 점은 </a:t>
            </a:r>
            <a:r>
              <a:rPr lang="en-US" altLang="ko-KR"/>
              <a:t>HDFS</a:t>
            </a:r>
            <a:r>
              <a:rPr lang="ko-KR" altLang="en-US"/>
              <a:t>를 통해 여러 </a:t>
            </a:r>
            <a:r>
              <a:rPr lang="en-US" altLang="ko-KR"/>
              <a:t>component</a:t>
            </a:r>
            <a:r>
              <a:rPr lang="ko-KR" altLang="en-US"/>
              <a:t>들에게 방대한 양의 </a:t>
            </a:r>
            <a:r>
              <a:rPr lang="en-US" altLang="ko-KR"/>
              <a:t>image </a:t>
            </a:r>
            <a:r>
              <a:rPr lang="ko-KR" altLang="en-US"/>
              <a:t>데이터셋들을 저장하고</a:t>
            </a:r>
            <a:r>
              <a:rPr lang="en-US" altLang="ko-KR"/>
              <a:t>, HDFS</a:t>
            </a:r>
            <a:r>
              <a:rPr lang="ko-KR" altLang="en-US"/>
              <a:t>로 하나의 </a:t>
            </a:r>
            <a:r>
              <a:rPr lang="en-US" altLang="ko-KR"/>
              <a:t>file system image</a:t>
            </a:r>
            <a:r>
              <a:rPr lang="ko-KR" altLang="en-US"/>
              <a:t>를 구현하고자 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4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시스템의 안정성 문제입니다</a:t>
            </a:r>
            <a:r>
              <a:rPr lang="en-US" altLang="ko-KR"/>
              <a:t>. Zookeeper</a:t>
            </a:r>
            <a:r>
              <a:rPr lang="ko-KR" altLang="en-US"/>
              <a:t>을 통해 데이터의 안정성을</a:t>
            </a:r>
            <a:r>
              <a:rPr lang="en-US" altLang="ko-KR"/>
              <a:t>,</a:t>
            </a:r>
            <a:r>
              <a:rPr lang="ko-KR" altLang="en-US"/>
              <a:t> 그리고 </a:t>
            </a:r>
            <a:r>
              <a:rPr lang="en-US" altLang="ko-KR"/>
              <a:t>yarn </a:t>
            </a:r>
            <a:r>
              <a:rPr lang="ko-KR" altLang="en-US"/>
              <a:t>을 통해 서비스의 안정성을 제공하고자 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90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시스템의 안정성 문제입니다</a:t>
            </a:r>
            <a:r>
              <a:rPr lang="en-US" altLang="ko-KR"/>
              <a:t>. Zookeeper</a:t>
            </a:r>
            <a:r>
              <a:rPr lang="ko-KR" altLang="en-US"/>
              <a:t>을 통해 데이터의 안정성을</a:t>
            </a:r>
            <a:r>
              <a:rPr lang="en-US" altLang="ko-KR"/>
              <a:t>,</a:t>
            </a:r>
            <a:r>
              <a:rPr lang="ko-KR" altLang="en-US"/>
              <a:t> 그리고 </a:t>
            </a:r>
            <a:r>
              <a:rPr lang="en-US" altLang="ko-KR"/>
              <a:t>yarn </a:t>
            </a:r>
            <a:r>
              <a:rPr lang="ko-KR" altLang="en-US"/>
              <a:t>을 통해 서비스의 안정성을 제공하고자 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98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</a:t>
            </a:r>
            <a:r>
              <a:rPr lang="en-US" altLang="ko-KR"/>
              <a:t> </a:t>
            </a:r>
            <a:r>
              <a:rPr lang="ko-KR" altLang="en-US"/>
              <a:t>프로젝트 소개부터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3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/>
              <a:t>신뢰성 </a:t>
            </a:r>
            <a:r>
              <a:rPr lang="en-US" altLang="ko-KR"/>
              <a:t>:</a:t>
            </a:r>
            <a:r>
              <a:rPr lang="ko-KR" altLang="en-US"/>
              <a:t>장애가 발생시 로그의 유실 없이 전송할 수 있는 기능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시스템 확장성 </a:t>
            </a:r>
            <a:r>
              <a:rPr lang="en-US" altLang="ko-KR"/>
              <a:t>: agent </a:t>
            </a:r>
            <a:r>
              <a:rPr lang="ko-KR" altLang="en-US"/>
              <a:t>의 추가 및 제거가 용이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관리 용이성 </a:t>
            </a:r>
            <a:r>
              <a:rPr lang="en-US" altLang="ko-KR"/>
              <a:t>: </a:t>
            </a:r>
            <a:r>
              <a:rPr lang="ko-KR" altLang="en-US"/>
              <a:t>간결한 구조로 관리가 용이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기능 확장성 </a:t>
            </a:r>
            <a:r>
              <a:rPr lang="en-US" altLang="ko-KR"/>
              <a:t>: </a:t>
            </a:r>
            <a:r>
              <a:rPr lang="ko-KR" altLang="en-US"/>
              <a:t>새로운 기능을 쉽게 추가할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2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56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8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1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목차입니다</a:t>
            </a:r>
            <a:r>
              <a:rPr lang="en-US" altLang="ko-KR"/>
              <a:t>. </a:t>
            </a:r>
            <a:r>
              <a:rPr lang="ko-KR" altLang="en-US"/>
              <a:t>저희 팀 소개와 프로젝트 정보</a:t>
            </a:r>
            <a:r>
              <a:rPr lang="en-US" altLang="ko-KR"/>
              <a:t>, </a:t>
            </a:r>
            <a:r>
              <a:rPr lang="ko-KR" altLang="en-US"/>
              <a:t>그리고 성과지표</a:t>
            </a:r>
            <a:r>
              <a:rPr lang="en-US" altLang="ko-KR"/>
              <a:t>, </a:t>
            </a:r>
            <a:r>
              <a:rPr lang="ko-KR" altLang="en-US"/>
              <a:t>스케쥴 등에 대해서 말씀드리겠습니다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94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98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5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5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64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163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11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s/w </a:t>
            </a:r>
            <a:r>
              <a:rPr lang="ko-KR" altLang="en-US"/>
              <a:t>아키텍처입니다</a:t>
            </a:r>
            <a:r>
              <a:rPr lang="en-US" altLang="ko-KR"/>
              <a:t>. </a:t>
            </a:r>
            <a:r>
              <a:rPr lang="ko-KR" altLang="en-US"/>
              <a:t>뒤의 사각형은 각 </a:t>
            </a:r>
            <a:r>
              <a:rPr lang="en-US" altLang="ko-KR"/>
              <a:t>component</a:t>
            </a:r>
            <a:r>
              <a:rPr lang="ko-KR" altLang="en-US"/>
              <a:t>들을 나타냅니다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en-US" altLang="ko-KR"/>
              <a:t>SNS</a:t>
            </a:r>
            <a:r>
              <a:rPr lang="ko-KR" altLang="en-US"/>
              <a:t>의 이미지와 인물 태그 데이터를 파이썬 기반의 </a:t>
            </a:r>
            <a:r>
              <a:rPr lang="ko-KR" altLang="en-US" err="1"/>
              <a:t>크롤러를</a:t>
            </a:r>
            <a:r>
              <a:rPr lang="ko-KR" altLang="en-US"/>
              <a:t> 통해 가져온 뒤</a:t>
            </a:r>
            <a:r>
              <a:rPr lang="en-US" altLang="ko-KR"/>
              <a:t>, </a:t>
            </a:r>
            <a:r>
              <a:rPr lang="ko-KR" altLang="en-US" err="1"/>
              <a:t>플럼을</a:t>
            </a:r>
            <a:r>
              <a:rPr lang="ko-KR" altLang="en-US"/>
              <a:t> 통해 이 데이터셋들을 </a:t>
            </a:r>
            <a:r>
              <a:rPr lang="en-US" altLang="ko-KR"/>
              <a:t>HDFS</a:t>
            </a:r>
            <a:r>
              <a:rPr lang="ko-KR" altLang="en-US"/>
              <a:t>에 적재합니다</a:t>
            </a:r>
            <a:r>
              <a:rPr lang="en-US" altLang="ko-KR"/>
              <a:t>.</a:t>
            </a:r>
          </a:p>
          <a:p>
            <a:r>
              <a:rPr lang="ko-KR" altLang="en-US"/>
              <a:t>이렇게 적재된 이미지셋들은 </a:t>
            </a:r>
            <a:r>
              <a:rPr lang="en-US" altLang="ko-KR"/>
              <a:t>Spark</a:t>
            </a:r>
            <a:r>
              <a:rPr lang="ko-KR" altLang="en-US"/>
              <a:t>를 통해 초기에 분산학습이 실행되며</a:t>
            </a:r>
            <a:r>
              <a:rPr lang="en-US" altLang="ko-KR"/>
              <a:t> </a:t>
            </a:r>
            <a:r>
              <a:rPr lang="ko-KR" altLang="en-US"/>
              <a:t>이런 </a:t>
            </a:r>
            <a:r>
              <a:rPr lang="en-US" altLang="ko-KR"/>
              <a:t>component</a:t>
            </a:r>
            <a:r>
              <a:rPr lang="ko-KR" altLang="en-US"/>
              <a:t>의 </a:t>
            </a:r>
            <a:r>
              <a:rPr lang="en-US" altLang="ko-KR"/>
              <a:t>resource</a:t>
            </a:r>
            <a:r>
              <a:rPr lang="ko-KR" altLang="en-US"/>
              <a:t>등을 관리하기 위해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yarn</a:t>
            </a:r>
            <a:r>
              <a:rPr lang="ko-KR" altLang="en-US"/>
              <a:t>이 각 </a:t>
            </a:r>
            <a:r>
              <a:rPr lang="ko-KR" altLang="en-US" err="1"/>
              <a:t>컴퍼넌트에</a:t>
            </a:r>
            <a:r>
              <a:rPr lang="ko-KR" altLang="en-US"/>
              <a:t> 돌아가는 것을 확인할 수 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815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기본적으로는 </a:t>
            </a:r>
            <a:r>
              <a:rPr lang="en-US" altLang="ko-KR"/>
              <a:t>python</a:t>
            </a:r>
            <a:r>
              <a:rPr lang="ko-KR" altLang="en-US"/>
              <a:t>을 통해 구현할 계획입니다</a:t>
            </a:r>
            <a:r>
              <a:rPr lang="en-US" altLang="ko-KR"/>
              <a:t>.</a:t>
            </a:r>
          </a:p>
          <a:p>
            <a:r>
              <a:rPr lang="ko-KR" altLang="en-US"/>
              <a:t>사용할 분산 시스템 모듈은 앞에서 </a:t>
            </a:r>
            <a:r>
              <a:rPr lang="ko-KR" altLang="en-US" err="1"/>
              <a:t>말했던것과</a:t>
            </a:r>
            <a:r>
              <a:rPr lang="ko-KR" altLang="en-US"/>
              <a:t> 동일합니다</a:t>
            </a:r>
            <a:r>
              <a:rPr lang="en-US" altLang="ko-KR"/>
              <a:t>. </a:t>
            </a:r>
            <a:r>
              <a:rPr lang="ko-KR" altLang="en-US"/>
              <a:t>여기서 </a:t>
            </a:r>
            <a:r>
              <a:rPr lang="en-US" altLang="ko-KR"/>
              <a:t>batch layer</a:t>
            </a:r>
            <a:r>
              <a:rPr lang="ko-KR" altLang="en-US"/>
              <a:t>에서는 </a:t>
            </a:r>
            <a:r>
              <a:rPr lang="en-US" altLang="ko-KR"/>
              <a:t>spark ml, </a:t>
            </a:r>
            <a:r>
              <a:rPr lang="ko-KR" altLang="en-US"/>
              <a:t>그리고 </a:t>
            </a:r>
            <a:r>
              <a:rPr lang="en-US" altLang="ko-KR"/>
              <a:t>speed layer</a:t>
            </a:r>
            <a:r>
              <a:rPr lang="ko-KR" altLang="en-US"/>
              <a:t>에서는 </a:t>
            </a:r>
            <a:r>
              <a:rPr lang="en-US" altLang="ko-KR"/>
              <a:t>spark streaming</a:t>
            </a:r>
            <a:r>
              <a:rPr lang="ko-KR" altLang="en-US"/>
              <a:t>을 사용할 것이라고 나와있는데</a:t>
            </a:r>
            <a:r>
              <a:rPr lang="en-US" altLang="ko-KR"/>
              <a:t>, </a:t>
            </a:r>
            <a:r>
              <a:rPr lang="ko-KR" altLang="en-US"/>
              <a:t>이는 뒤 슬라이드에서 </a:t>
            </a:r>
            <a:r>
              <a:rPr lang="ko-KR" altLang="en-US" err="1"/>
              <a:t>추가설명하겠습니다</a:t>
            </a:r>
            <a:r>
              <a:rPr lang="en-US" altLang="ko-KR"/>
              <a:t>.</a:t>
            </a:r>
          </a:p>
          <a:p>
            <a:r>
              <a:rPr lang="ko-KR" altLang="en-US"/>
              <a:t>사용 라이브러리는 사람의 얼굴 인식을 위한 </a:t>
            </a:r>
            <a:r>
              <a:rPr lang="en-US" altLang="ko-KR"/>
              <a:t>OpenCV </a:t>
            </a:r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인식된 얼굴을 통해 </a:t>
            </a:r>
            <a:r>
              <a:rPr lang="en-US" altLang="ko-KR"/>
              <a:t>classify</a:t>
            </a:r>
            <a:r>
              <a:rPr lang="ko-KR" altLang="en-US"/>
              <a:t>를</a:t>
            </a:r>
            <a:r>
              <a:rPr lang="en-US" altLang="ko-KR"/>
              <a:t> </a:t>
            </a:r>
            <a:r>
              <a:rPr lang="ko-KR" altLang="en-US"/>
              <a:t>하기 위한 </a:t>
            </a:r>
            <a:r>
              <a:rPr lang="en-US" altLang="ko-KR" err="1"/>
              <a:t>tensorflow</a:t>
            </a:r>
            <a:r>
              <a:rPr lang="en-US" altLang="ko-KR"/>
              <a:t> </a:t>
            </a:r>
            <a:r>
              <a:rPr lang="ko-KR" altLang="en-US"/>
              <a:t>혹은 </a:t>
            </a:r>
            <a:r>
              <a:rPr lang="en-US" altLang="ko-KR"/>
              <a:t>torch </a:t>
            </a:r>
            <a:r>
              <a:rPr lang="ko-KR" altLang="en-US"/>
              <a:t>의 머신 러닝 라이브러리를 사용할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04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새로운 이미지가 들어올 경우</a:t>
            </a:r>
            <a:r>
              <a:rPr lang="en-US" altLang="ko-KR"/>
              <a:t>, speed layer</a:t>
            </a:r>
            <a:r>
              <a:rPr lang="ko-KR" altLang="en-US"/>
              <a:t>에서는 분산 처리를 지원하는 </a:t>
            </a:r>
            <a:r>
              <a:rPr lang="en-US" altLang="ko-KR"/>
              <a:t>spark streaming</a:t>
            </a:r>
            <a:r>
              <a:rPr lang="ko-KR" altLang="en-US"/>
              <a:t> 위에 </a:t>
            </a:r>
            <a:r>
              <a:rPr lang="en-US" altLang="ko-KR" err="1"/>
              <a:t>openCV</a:t>
            </a:r>
            <a:r>
              <a:rPr lang="ko-KR" altLang="en-US"/>
              <a:t>과 </a:t>
            </a:r>
            <a:r>
              <a:rPr lang="en-US" altLang="ko-KR"/>
              <a:t>Torch </a:t>
            </a:r>
            <a:r>
              <a:rPr lang="ko-KR" altLang="en-US"/>
              <a:t>혹은 </a:t>
            </a:r>
            <a:r>
              <a:rPr lang="en-US" altLang="ko-KR" err="1"/>
              <a:t>tensorflow</a:t>
            </a:r>
            <a:r>
              <a:rPr lang="ko-KR" altLang="en-US"/>
              <a:t>등의 머신 러닝 라이브러리가 돌아가면서 </a:t>
            </a:r>
            <a:r>
              <a:rPr lang="en-US" altLang="ko-KR" err="1"/>
              <a:t>classif</a:t>
            </a:r>
            <a:r>
              <a:rPr lang="ko-KR" altLang="en-US"/>
              <a:t>한 </a:t>
            </a:r>
            <a:r>
              <a:rPr lang="en-US" altLang="ko-KR"/>
              <a:t>query</a:t>
            </a:r>
            <a:r>
              <a:rPr lang="ko-KR" altLang="en-US"/>
              <a:t>를 출력합니다</a:t>
            </a:r>
            <a:r>
              <a:rPr lang="en-US" altLang="ko-KR"/>
              <a:t>.</a:t>
            </a:r>
          </a:p>
          <a:p>
            <a:r>
              <a:rPr lang="ko-KR" altLang="en-US"/>
              <a:t>그리고 새로운 이미지는 바로 </a:t>
            </a:r>
            <a:r>
              <a:rPr lang="en-US" altLang="ko-KR"/>
              <a:t>HDFS</a:t>
            </a:r>
            <a:r>
              <a:rPr lang="ko-KR" altLang="en-US"/>
              <a:t>의 파일시스템에 저장되는데</a:t>
            </a:r>
            <a:r>
              <a:rPr lang="en-US" altLang="ko-KR"/>
              <a:t>, </a:t>
            </a:r>
            <a:r>
              <a:rPr lang="ko-KR" altLang="en-US"/>
              <a:t>이는 주기적으로 </a:t>
            </a:r>
            <a:r>
              <a:rPr lang="en-US" altLang="ko-KR"/>
              <a:t>batch layer</a:t>
            </a:r>
            <a:r>
              <a:rPr lang="ko-KR" altLang="en-US"/>
              <a:t>에서 </a:t>
            </a:r>
            <a:r>
              <a:rPr lang="en-US" altLang="ko-KR"/>
              <a:t>spark ml</a:t>
            </a:r>
            <a:r>
              <a:rPr lang="ko-KR" altLang="en-US"/>
              <a:t>을 통해 </a:t>
            </a:r>
            <a:r>
              <a:rPr lang="en-US" altLang="ko-KR"/>
              <a:t>parameter </a:t>
            </a:r>
            <a:r>
              <a:rPr lang="ko-KR" altLang="en-US"/>
              <a:t>값을 수정하게 됩니다</a:t>
            </a:r>
            <a:r>
              <a:rPr lang="en-US" altLang="ko-KR"/>
              <a:t>. </a:t>
            </a:r>
            <a:r>
              <a:rPr lang="ko-KR" altLang="en-US"/>
              <a:t>저희는 이런 식의 </a:t>
            </a:r>
            <a:r>
              <a:rPr lang="en-US" altLang="ko-KR"/>
              <a:t>lambda </a:t>
            </a:r>
            <a:r>
              <a:rPr lang="ko-KR" altLang="en-US"/>
              <a:t>아키텍처로 생각하고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87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12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팀장은 이정현</a:t>
            </a:r>
            <a:r>
              <a:rPr lang="en-US" altLang="ko-KR"/>
              <a:t>, </a:t>
            </a:r>
            <a:r>
              <a:rPr lang="ko-KR" altLang="en-US"/>
              <a:t>팀원은 김재현</a:t>
            </a:r>
            <a:r>
              <a:rPr lang="en-US" altLang="ko-KR"/>
              <a:t>, </a:t>
            </a:r>
            <a:r>
              <a:rPr lang="ko-KR" altLang="en-US"/>
              <a:t>유동국으로 구성되어 있으며</a:t>
            </a:r>
            <a:r>
              <a:rPr lang="en-US" altLang="ko-KR"/>
              <a:t>, </a:t>
            </a:r>
            <a:r>
              <a:rPr lang="ko-KR" altLang="en-US"/>
              <a:t>정보는 위와 같습니다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88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Success criteria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아까 말했던 주요 쟁점 </a:t>
            </a:r>
            <a:r>
              <a:rPr lang="en-US" altLang="ko-KR"/>
              <a:t>3</a:t>
            </a:r>
            <a:r>
              <a:rPr lang="ko-KR" altLang="en-US"/>
              <a:t>가지를 기준으로 성공 지표를 나눴습니다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문제였던 이미지 빅데이터 처리는 </a:t>
            </a:r>
            <a:r>
              <a:rPr lang="en-US" altLang="ko-KR"/>
              <a:t>accuracy</a:t>
            </a:r>
            <a:r>
              <a:rPr lang="ko-KR" altLang="en-US"/>
              <a:t>를 </a:t>
            </a:r>
            <a:r>
              <a:rPr lang="en-US" altLang="ko-KR"/>
              <a:t>80% </a:t>
            </a:r>
            <a:r>
              <a:rPr lang="ko-KR" altLang="en-US"/>
              <a:t>이상으로 보고있습니다</a:t>
            </a:r>
            <a:r>
              <a:rPr lang="en-US" altLang="ko-KR"/>
              <a:t>.</a:t>
            </a:r>
          </a:p>
          <a:p>
            <a:r>
              <a:rPr lang="ko-KR" altLang="en-US"/>
              <a:t>이는 데이터 </a:t>
            </a:r>
            <a:r>
              <a:rPr lang="ko-KR" altLang="en-US" err="1"/>
              <a:t>크롤링을</a:t>
            </a:r>
            <a:r>
              <a:rPr lang="ko-KR" altLang="en-US"/>
              <a:t> 한 데이터의 양에 따라 바뀔 수 도 있기에 일단 많은 데이터를 </a:t>
            </a:r>
            <a:r>
              <a:rPr lang="ko-KR" altLang="en-US" err="1"/>
              <a:t>크롤링</a:t>
            </a:r>
            <a:r>
              <a:rPr lang="ko-KR" altLang="en-US"/>
              <a:t> 한 뒤</a:t>
            </a:r>
            <a:r>
              <a:rPr lang="en-US" altLang="ko-KR"/>
              <a:t>,  model</a:t>
            </a:r>
            <a:r>
              <a:rPr lang="ko-KR" altLang="en-US"/>
              <a:t>을 계속 개선하면서 높이는 것이 목표입니다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번째와 </a:t>
            </a:r>
            <a:r>
              <a:rPr lang="en-US" altLang="ko-KR"/>
              <a:t>3</a:t>
            </a:r>
            <a:r>
              <a:rPr lang="ko-KR" altLang="en-US"/>
              <a:t>번째는 분산 시스템의 서비스와 저장소를 잘 구축했는가 입니다</a:t>
            </a:r>
            <a:r>
              <a:rPr lang="en-US" altLang="ko-KR"/>
              <a:t>. </a:t>
            </a:r>
            <a:r>
              <a:rPr lang="ko-KR" altLang="en-US"/>
              <a:t>앞에서 언급한 모듈들을 제대로 사용했을 경우</a:t>
            </a:r>
            <a:r>
              <a:rPr lang="en-US" altLang="ko-KR"/>
              <a:t>, </a:t>
            </a:r>
            <a:r>
              <a:rPr lang="ko-KR" altLang="en-US"/>
              <a:t>시스템이 안정적으로 작동할 것으로 예상되기에 이를 지표로 넣었습니다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64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35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H/w </a:t>
            </a:r>
            <a:r>
              <a:rPr lang="ko-KR" altLang="en-US"/>
              <a:t>아키텍처입니다</a:t>
            </a:r>
            <a:r>
              <a:rPr lang="en-US" altLang="ko-KR"/>
              <a:t>.</a:t>
            </a:r>
          </a:p>
          <a:p>
            <a:r>
              <a:rPr lang="ko-KR" altLang="en-US"/>
              <a:t>하드웨어는 일반적인 데스크톱 </a:t>
            </a:r>
            <a:r>
              <a:rPr lang="en-US" altLang="ko-KR"/>
              <a:t>pc </a:t>
            </a:r>
            <a:r>
              <a:rPr lang="ko-KR" altLang="en-US"/>
              <a:t>위에 가상 </a:t>
            </a:r>
            <a:r>
              <a:rPr lang="en-US" altLang="ko-KR" err="1"/>
              <a:t>os</a:t>
            </a:r>
            <a:r>
              <a:rPr lang="ko-KR" altLang="en-US"/>
              <a:t>를 돌립니다</a:t>
            </a:r>
            <a:r>
              <a:rPr lang="en-US" altLang="ko-KR"/>
              <a:t>. </a:t>
            </a:r>
            <a:r>
              <a:rPr lang="ko-KR" altLang="en-US"/>
              <a:t>이 가상 </a:t>
            </a:r>
            <a:r>
              <a:rPr lang="en-US" altLang="ko-KR" err="1"/>
              <a:t>os</a:t>
            </a:r>
            <a:r>
              <a:rPr lang="ko-KR" altLang="en-US"/>
              <a:t>에서 </a:t>
            </a:r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component</a:t>
            </a:r>
            <a:r>
              <a:rPr lang="ko-KR" altLang="en-US"/>
              <a:t>를 생성하여 구축하고자 합니다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</a:t>
            </a:r>
            <a:r>
              <a:rPr lang="en-US" altLang="ko-KR" err="1"/>
              <a:t>componen</a:t>
            </a:r>
            <a:r>
              <a:rPr lang="ko-KR" altLang="en-US"/>
              <a:t>인 마스터 </a:t>
            </a:r>
            <a:r>
              <a:rPr lang="ko-KR" altLang="en-US" err="1"/>
              <a:t>컴퍼넌트는</a:t>
            </a:r>
            <a:r>
              <a:rPr lang="ko-KR" altLang="en-US"/>
              <a:t> </a:t>
            </a:r>
            <a:r>
              <a:rPr lang="ko-KR" altLang="en-US" err="1"/>
              <a:t>하둡</a:t>
            </a:r>
            <a:r>
              <a:rPr lang="ko-KR" altLang="en-US"/>
              <a:t> </a:t>
            </a:r>
            <a:r>
              <a:rPr lang="ko-KR" altLang="en-US" err="1"/>
              <a:t>네임노드</a:t>
            </a:r>
            <a:r>
              <a:rPr lang="en-US" altLang="ko-KR"/>
              <a:t>, </a:t>
            </a:r>
            <a:r>
              <a:rPr lang="ko-KR" altLang="en-US" err="1"/>
              <a:t>주키퍼</a:t>
            </a:r>
            <a:r>
              <a:rPr lang="en-US" altLang="ko-KR"/>
              <a:t>, </a:t>
            </a:r>
            <a:r>
              <a:rPr lang="ko-KR" altLang="en-US"/>
              <a:t>스파크</a:t>
            </a:r>
            <a:r>
              <a:rPr lang="en-US" altLang="ko-KR"/>
              <a:t>, </a:t>
            </a:r>
            <a:r>
              <a:rPr lang="ko-KR" altLang="en-US" err="1"/>
              <a:t>플럼</a:t>
            </a:r>
            <a:r>
              <a:rPr lang="en-US" altLang="ko-KR"/>
              <a:t>, </a:t>
            </a:r>
            <a:r>
              <a:rPr lang="ko-KR" altLang="en-US"/>
              <a:t>얀</a:t>
            </a:r>
            <a:r>
              <a:rPr lang="en-US" altLang="ko-KR"/>
              <a:t> </a:t>
            </a:r>
            <a:r>
              <a:rPr lang="ko-KR" altLang="en-US"/>
              <a:t>을 돌리고 있습니다</a:t>
            </a:r>
            <a:r>
              <a:rPr lang="en-US" altLang="ko-KR"/>
              <a:t>. </a:t>
            </a:r>
            <a:r>
              <a:rPr lang="ko-KR" altLang="en-US"/>
              <a:t>마스터 </a:t>
            </a:r>
            <a:r>
              <a:rPr lang="ko-KR" altLang="en-US" err="1"/>
              <a:t>컴퍼넌트에서는</a:t>
            </a:r>
            <a:r>
              <a:rPr lang="ko-KR" altLang="en-US"/>
              <a:t> </a:t>
            </a:r>
            <a:r>
              <a:rPr lang="ko-KR" altLang="en-US" err="1"/>
              <a:t>크롤링을</a:t>
            </a:r>
            <a:r>
              <a:rPr lang="ko-KR" altLang="en-US"/>
              <a:t> 통해 데이터셋을 얻는데</a:t>
            </a:r>
            <a:r>
              <a:rPr lang="en-US" altLang="ko-KR"/>
              <a:t>, </a:t>
            </a:r>
            <a:r>
              <a:rPr lang="ko-KR" altLang="en-US"/>
              <a:t>이 데이터셋을 </a:t>
            </a:r>
            <a:r>
              <a:rPr lang="en-US" altLang="ko-KR" err="1"/>
              <a:t>hdfs</a:t>
            </a:r>
            <a:r>
              <a:rPr lang="ko-KR" altLang="en-US"/>
              <a:t>에 적재하기 위해 </a:t>
            </a:r>
            <a:r>
              <a:rPr lang="en-US" altLang="ko-KR"/>
              <a:t>flume</a:t>
            </a:r>
            <a:r>
              <a:rPr lang="ko-KR" altLang="en-US"/>
              <a:t>이 추가적으로 들어갑니다</a:t>
            </a:r>
            <a:r>
              <a:rPr lang="en-US" altLang="ko-KR"/>
              <a:t>.</a:t>
            </a:r>
          </a:p>
          <a:p>
            <a:r>
              <a:rPr lang="ko-KR" altLang="en-US"/>
              <a:t>두번째 </a:t>
            </a:r>
            <a:r>
              <a:rPr lang="ko-KR" altLang="en-US" err="1"/>
              <a:t>컴퍼넌트인</a:t>
            </a:r>
            <a:r>
              <a:rPr lang="ko-KR" altLang="en-US"/>
              <a:t> </a:t>
            </a:r>
            <a:r>
              <a:rPr lang="en-US" altLang="ko-KR"/>
              <a:t>slave1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</a:t>
            </a:r>
            <a:r>
              <a:rPr lang="en-US" altLang="ko-KR"/>
              <a:t>secondary node</a:t>
            </a:r>
            <a:r>
              <a:rPr lang="ko-KR" altLang="en-US"/>
              <a:t>이며 </a:t>
            </a:r>
            <a:r>
              <a:rPr lang="en-US" altLang="ko-KR"/>
              <a:t>data node</a:t>
            </a:r>
            <a:r>
              <a:rPr lang="ko-KR" altLang="en-US"/>
              <a:t>의 역할을 합니다</a:t>
            </a:r>
            <a:r>
              <a:rPr lang="en-US" altLang="ko-KR"/>
              <a:t>. </a:t>
            </a:r>
            <a:r>
              <a:rPr lang="ko-KR" altLang="en-US"/>
              <a:t>그리고 </a:t>
            </a:r>
            <a:r>
              <a:rPr lang="en-US" altLang="ko-KR"/>
              <a:t>zookeeper</a:t>
            </a:r>
            <a:r>
              <a:rPr lang="ko-KR" altLang="en-US"/>
              <a:t>와 </a:t>
            </a:r>
            <a:r>
              <a:rPr lang="en-US" altLang="ko-KR"/>
              <a:t>spark ml, yarn</a:t>
            </a:r>
            <a:r>
              <a:rPr lang="ko-KR" altLang="en-US"/>
              <a:t>이 돌아가고있습니다</a:t>
            </a:r>
            <a:r>
              <a:rPr lang="en-US" altLang="ko-KR"/>
              <a:t>. </a:t>
            </a:r>
          </a:p>
          <a:p>
            <a:r>
              <a:rPr lang="ko-KR" altLang="en-US"/>
              <a:t>마지막으로는 </a:t>
            </a:r>
            <a:r>
              <a:rPr lang="en-US" altLang="ko-KR"/>
              <a:t>slave2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 err="1"/>
              <a:t>하둡의</a:t>
            </a:r>
            <a:r>
              <a:rPr lang="ko-KR" altLang="en-US"/>
              <a:t> 데이터 노드이며</a:t>
            </a:r>
            <a:r>
              <a:rPr lang="en-US" altLang="ko-KR"/>
              <a:t>, zookeeper, spark, yarn</a:t>
            </a:r>
            <a:r>
              <a:rPr lang="ko-KR" altLang="en-US"/>
              <a:t>이 작동합니다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80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Success criteria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r>
              <a:rPr lang="ko-KR" altLang="en-US"/>
              <a:t>아까 말했던 주요 쟁점 </a:t>
            </a:r>
            <a:r>
              <a:rPr lang="en-US" altLang="ko-KR"/>
              <a:t>3</a:t>
            </a:r>
            <a:r>
              <a:rPr lang="ko-KR" altLang="en-US"/>
              <a:t>가지를 기준으로 성공 지표를 나눴습니다</a:t>
            </a:r>
            <a:r>
              <a:rPr lang="en-US" altLang="ko-KR"/>
              <a:t>.</a:t>
            </a:r>
          </a:p>
          <a:p>
            <a:r>
              <a:rPr lang="ko-KR" altLang="en-US"/>
              <a:t>첫번째 문제였던 이미지 빅데이터 처리는 </a:t>
            </a:r>
            <a:r>
              <a:rPr lang="en-US" altLang="ko-KR"/>
              <a:t>accuracy</a:t>
            </a:r>
            <a:r>
              <a:rPr lang="ko-KR" altLang="en-US"/>
              <a:t>를 </a:t>
            </a:r>
            <a:r>
              <a:rPr lang="en-US" altLang="ko-KR"/>
              <a:t>80% </a:t>
            </a:r>
            <a:r>
              <a:rPr lang="ko-KR" altLang="en-US"/>
              <a:t>이상으로 보고있습니다</a:t>
            </a:r>
            <a:r>
              <a:rPr lang="en-US" altLang="ko-KR"/>
              <a:t>.</a:t>
            </a:r>
          </a:p>
          <a:p>
            <a:r>
              <a:rPr lang="ko-KR" altLang="en-US"/>
              <a:t>이는 데이터 </a:t>
            </a:r>
            <a:r>
              <a:rPr lang="ko-KR" altLang="en-US" err="1"/>
              <a:t>크롤링을</a:t>
            </a:r>
            <a:r>
              <a:rPr lang="ko-KR" altLang="en-US"/>
              <a:t> 한 데이터의 양에 따라 바뀔 수 도 있기에 일단 많은 데이터를 </a:t>
            </a:r>
            <a:r>
              <a:rPr lang="ko-KR" altLang="en-US" err="1"/>
              <a:t>크롤링</a:t>
            </a:r>
            <a:r>
              <a:rPr lang="ko-KR" altLang="en-US"/>
              <a:t> 한 뒤</a:t>
            </a:r>
            <a:r>
              <a:rPr lang="en-US" altLang="ko-KR"/>
              <a:t>,  model</a:t>
            </a:r>
            <a:r>
              <a:rPr lang="ko-KR" altLang="en-US"/>
              <a:t>을 계속 개선하면서 높이는 것이 목표입니다</a:t>
            </a:r>
            <a:r>
              <a:rPr lang="en-US" altLang="ko-KR"/>
              <a:t>.</a:t>
            </a:r>
          </a:p>
          <a:p>
            <a:r>
              <a:rPr lang="en-US" altLang="ko-KR"/>
              <a:t>2</a:t>
            </a:r>
            <a:r>
              <a:rPr lang="ko-KR" altLang="en-US"/>
              <a:t>번째와 </a:t>
            </a:r>
            <a:r>
              <a:rPr lang="en-US" altLang="ko-KR"/>
              <a:t>3</a:t>
            </a:r>
            <a:r>
              <a:rPr lang="ko-KR" altLang="en-US"/>
              <a:t>번째는 분산 시스템의 서비스와 저장소를 잘 구축했는가 입니다</a:t>
            </a:r>
            <a:r>
              <a:rPr lang="en-US" altLang="ko-KR"/>
              <a:t>. </a:t>
            </a:r>
            <a:r>
              <a:rPr lang="ko-KR" altLang="en-US"/>
              <a:t>앞에서 언급한 모듈들을 제대로 사용했을 경우</a:t>
            </a:r>
            <a:r>
              <a:rPr lang="en-US" altLang="ko-KR"/>
              <a:t>, </a:t>
            </a:r>
            <a:r>
              <a:rPr lang="ko-KR" altLang="en-US"/>
              <a:t>시스템이 안정적으로 작동할 것으로 예상되기에 이를 지표로 넣었습니다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419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866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팀 역할 입니다</a:t>
            </a:r>
            <a:r>
              <a:rPr lang="en-US" altLang="ko-KR"/>
              <a:t>.</a:t>
            </a:r>
          </a:p>
          <a:p>
            <a:r>
              <a:rPr lang="en-US" altLang="ko-KR"/>
              <a:t>~~</a:t>
            </a:r>
            <a:r>
              <a:rPr lang="ko-KR" altLang="en-US"/>
              <a:t>입니다</a:t>
            </a:r>
            <a:r>
              <a:rPr lang="en-US" altLang="ko-KR"/>
              <a:t>. </a:t>
            </a:r>
            <a:r>
              <a:rPr lang="ko-KR" altLang="en-US"/>
              <a:t>분담은 위와 같지만</a:t>
            </a:r>
            <a:r>
              <a:rPr lang="en-US" altLang="ko-KR"/>
              <a:t>, </a:t>
            </a:r>
            <a:r>
              <a:rPr lang="ko-KR" altLang="en-US"/>
              <a:t>서로 도움이 필요한 부분이 있거나</a:t>
            </a:r>
            <a:r>
              <a:rPr lang="en-US" altLang="ko-KR"/>
              <a:t>, </a:t>
            </a:r>
            <a:r>
              <a:rPr lang="ko-KR" altLang="en-US"/>
              <a:t>학습이 필요한 부분이 있을 경우 유기적으로 분담할 것입니다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78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개발 항목을 기반으로 한 스케쥴은 위와 같습니다</a:t>
            </a:r>
            <a:r>
              <a:rPr lang="en-US" altLang="ko-KR"/>
              <a:t>. </a:t>
            </a:r>
            <a:r>
              <a:rPr lang="ko-KR" altLang="en-US"/>
              <a:t>위의 일정은 현재 계획 중인 일정이며</a:t>
            </a:r>
            <a:r>
              <a:rPr lang="en-US" altLang="ko-KR"/>
              <a:t>, </a:t>
            </a:r>
            <a:r>
              <a:rPr lang="ko-KR" altLang="en-US"/>
              <a:t>언제나 유동적으로 바뀔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중간의 시험 기간을 기준으로 먼저 개발환경을 빠르게 </a:t>
            </a:r>
            <a:r>
              <a:rPr lang="ko-KR" altLang="en-US" err="1"/>
              <a:t>구축한뒤</a:t>
            </a:r>
            <a:r>
              <a:rPr lang="en-US" altLang="ko-KR"/>
              <a:t>, </a:t>
            </a:r>
            <a:r>
              <a:rPr lang="ko-KR" altLang="en-US"/>
              <a:t>데이터셋을 </a:t>
            </a:r>
            <a:r>
              <a:rPr lang="ko-KR" altLang="en-US" err="1"/>
              <a:t>크롤링</a:t>
            </a:r>
            <a:r>
              <a:rPr lang="en-US" altLang="ko-KR"/>
              <a:t>, </a:t>
            </a:r>
            <a:r>
              <a:rPr lang="ko-KR" altLang="en-US" err="1"/>
              <a:t>전처리</a:t>
            </a:r>
            <a:r>
              <a:rPr lang="en-US" altLang="ko-KR"/>
              <a:t>, </a:t>
            </a:r>
            <a:r>
              <a:rPr lang="ko-KR" altLang="en-US" err="1"/>
              <a:t>라벨링</a:t>
            </a:r>
            <a:r>
              <a:rPr lang="ko-KR" altLang="en-US"/>
              <a:t> 등의 준비과정을 끝냅니다</a:t>
            </a:r>
            <a:r>
              <a:rPr lang="en-US" altLang="ko-KR"/>
              <a:t>.</a:t>
            </a:r>
          </a:p>
          <a:p>
            <a:r>
              <a:rPr lang="ko-KR" altLang="en-US"/>
              <a:t>중간고사 이후에는 주로 </a:t>
            </a:r>
            <a:r>
              <a:rPr lang="ko-KR" altLang="en-US" err="1"/>
              <a:t>머신러닝을</a:t>
            </a:r>
            <a:r>
              <a:rPr lang="ko-KR" altLang="en-US"/>
              <a:t> 위한 모델과 분산시스템을 구축하여 시스템을 만드는 것이 목표입니다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3692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이상으로 </a:t>
            </a:r>
            <a:r>
              <a:rPr lang="en-US" altLang="ko-KR"/>
              <a:t>2</a:t>
            </a:r>
            <a:r>
              <a:rPr lang="ko-KR" altLang="en-US"/>
              <a:t>팀 발표를 마치겠습니다</a:t>
            </a:r>
            <a:r>
              <a:rPr lang="en-US" altLang="ko-KR"/>
              <a:t>. </a:t>
            </a:r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5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먼저</a:t>
            </a:r>
            <a:r>
              <a:rPr lang="en-US" altLang="ko-KR"/>
              <a:t> </a:t>
            </a:r>
            <a:r>
              <a:rPr lang="ko-KR" altLang="en-US"/>
              <a:t>프로젝트 소개부터 시작하겠습니다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프로젝트의 핵심 문제입니다</a:t>
            </a:r>
            <a:r>
              <a:rPr lang="en-US" altLang="ko-KR"/>
              <a:t>.</a:t>
            </a:r>
          </a:p>
          <a:p>
            <a:r>
              <a:rPr lang="ko-KR" altLang="en-US"/>
              <a:t>좌측사진은 </a:t>
            </a:r>
            <a:r>
              <a:rPr lang="ko-KR" altLang="en-US" err="1"/>
              <a:t>머신러닝의</a:t>
            </a:r>
            <a:r>
              <a:rPr lang="ko-KR" altLang="en-US"/>
              <a:t> 성능이 컴퓨팅 파워에 크게 영향을 받는다는 </a:t>
            </a:r>
            <a:r>
              <a:rPr lang="en-US" altLang="ko-KR"/>
              <a:t>2022</a:t>
            </a:r>
            <a:r>
              <a:rPr lang="ko-KR" altLang="en-US"/>
              <a:t>년 기사의 내용을 캡처한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</a:t>
            </a:r>
            <a:r>
              <a:rPr lang="ko-KR" altLang="en-US" err="1"/>
              <a:t>머신러닝을</a:t>
            </a:r>
            <a:r>
              <a:rPr lang="ko-KR" altLang="en-US"/>
              <a:t> 기반으로 한 이미지 처리는 대용량의 연산을 필요로 한다는 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머신 러닝의 학습을 위해서는 방대한 양의 데이터가 필요합니다</a:t>
            </a:r>
            <a:r>
              <a:rPr lang="en-US" altLang="ko-KR"/>
              <a:t>. </a:t>
            </a:r>
            <a:r>
              <a:rPr lang="ko-KR" altLang="en-US"/>
              <a:t>간단하게 이미지를 생각해도 최근의 스마트폰 사진 이미지도 </a:t>
            </a:r>
            <a:r>
              <a:rPr lang="en-US" altLang="ko-KR"/>
              <a:t>4608x3456 </a:t>
            </a:r>
            <a:r>
              <a:rPr lang="ko-KR" altLang="en-US"/>
              <a:t>등의 해상도를 가집니다</a:t>
            </a:r>
            <a:r>
              <a:rPr lang="en-US" altLang="ko-KR"/>
              <a:t>.</a:t>
            </a:r>
          </a:p>
          <a:p>
            <a:r>
              <a:rPr lang="ko-KR" altLang="en-US"/>
              <a:t>이러한 크기의 이미지 데이터들을 기반으로 하여 학습을 위한 많은 이미지 데이터셋은 대용량의 저장공간을 필요로 하는 문제가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마지막 문제로는 분산 시스템을 통한 서비스를 제공하기 위해서는 시스템이 여러 </a:t>
            </a:r>
            <a:r>
              <a:rPr lang="en-US" altLang="ko-KR" err="1"/>
              <a:t>componen</a:t>
            </a:r>
            <a:r>
              <a:rPr lang="ko-KR" altLang="en-US"/>
              <a:t>들로 구성되어 작동하기에 만약 하나의 </a:t>
            </a:r>
            <a:r>
              <a:rPr lang="en-US" altLang="ko-KR"/>
              <a:t>component</a:t>
            </a:r>
            <a:r>
              <a:rPr lang="ko-KR" altLang="en-US"/>
              <a:t>가 망가질 경우 시스템이 안정성으로 돌아가야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393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프로젝트의 핵심 문제입니다</a:t>
            </a:r>
            <a:r>
              <a:rPr lang="en-US" altLang="ko-KR"/>
              <a:t>.</a:t>
            </a:r>
          </a:p>
          <a:p>
            <a:r>
              <a:rPr lang="ko-KR" altLang="en-US"/>
              <a:t>좌측사진은 </a:t>
            </a:r>
            <a:r>
              <a:rPr lang="ko-KR" altLang="en-US" err="1"/>
              <a:t>머신러닝의</a:t>
            </a:r>
            <a:r>
              <a:rPr lang="ko-KR" altLang="en-US"/>
              <a:t> 성능이 컴퓨팅 파워에 크게 영향을 받는다는 </a:t>
            </a:r>
            <a:r>
              <a:rPr lang="en-US" altLang="ko-KR"/>
              <a:t>2022</a:t>
            </a:r>
            <a:r>
              <a:rPr lang="ko-KR" altLang="en-US"/>
              <a:t>년 기사의 내용을 캡처한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</a:t>
            </a:r>
            <a:r>
              <a:rPr lang="ko-KR" altLang="en-US" err="1"/>
              <a:t>머신러닝을</a:t>
            </a:r>
            <a:r>
              <a:rPr lang="ko-KR" altLang="en-US"/>
              <a:t> 기반으로 한 이미지 처리는 대용량의 연산을 필요로 한다는 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머신 러닝의 학습을 위해서는 방대한 양의 데이터가 필요합니다</a:t>
            </a:r>
            <a:r>
              <a:rPr lang="en-US" altLang="ko-KR"/>
              <a:t>. </a:t>
            </a:r>
            <a:r>
              <a:rPr lang="ko-KR" altLang="en-US"/>
              <a:t>간단하게 이미지를 생각해도 최근의 스마트폰 사진 이미지도 </a:t>
            </a:r>
            <a:r>
              <a:rPr lang="en-US" altLang="ko-KR"/>
              <a:t>4608x3456 </a:t>
            </a:r>
            <a:r>
              <a:rPr lang="ko-KR" altLang="en-US"/>
              <a:t>등의 해상도를 가집니다</a:t>
            </a:r>
            <a:r>
              <a:rPr lang="en-US" altLang="ko-KR"/>
              <a:t>.</a:t>
            </a:r>
          </a:p>
          <a:p>
            <a:r>
              <a:rPr lang="ko-KR" altLang="en-US"/>
              <a:t>이러한 크기의 이미지 데이터들을 기반으로 하여 학습을 위한 많은 이미지 데이터셋은 대용량의 저장공간을 필요로 하는 문제가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마지막 문제로는 분산 시스템을 통한 서비스를 제공하기 위해서는 시스템이 여러 </a:t>
            </a:r>
            <a:r>
              <a:rPr lang="en-US" altLang="ko-KR" err="1"/>
              <a:t>componen</a:t>
            </a:r>
            <a:r>
              <a:rPr lang="ko-KR" altLang="en-US"/>
              <a:t>들로 구성되어 작동하기에 만약 하나의 </a:t>
            </a:r>
            <a:r>
              <a:rPr lang="en-US" altLang="ko-KR"/>
              <a:t>component</a:t>
            </a:r>
            <a:r>
              <a:rPr lang="ko-KR" altLang="en-US"/>
              <a:t>가 망가질 경우 시스템이 안정성으로 돌아가야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7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저희가 개발하고자 하는 프로젝트는 </a:t>
            </a:r>
            <a:r>
              <a:rPr lang="en-US" altLang="ko-KR"/>
              <a:t>SNS</a:t>
            </a:r>
            <a:r>
              <a:rPr lang="ko-KR" altLang="en-US"/>
              <a:t>인 </a:t>
            </a:r>
            <a:r>
              <a:rPr lang="ko-KR" altLang="en-US" err="1"/>
              <a:t>인스타그램에서</a:t>
            </a:r>
            <a:r>
              <a:rPr lang="ko-KR" altLang="en-US"/>
              <a:t> 크롤링한 사진들을 기반으로 특정인물을 인식하는 </a:t>
            </a:r>
            <a:r>
              <a:rPr lang="ko-KR" altLang="en-US" err="1"/>
              <a:t>머신러닝</a:t>
            </a:r>
            <a:r>
              <a:rPr lang="ko-KR" altLang="en-US"/>
              <a:t> 기반 이미지 처리 프로젝트 입니다</a:t>
            </a:r>
            <a:r>
              <a:rPr lang="en-US" altLang="ko-KR"/>
              <a:t>.</a:t>
            </a:r>
          </a:p>
          <a:p>
            <a:r>
              <a:rPr lang="ko-KR" altLang="en-US"/>
              <a:t>이번 프로젝트에서는 데이터셋의 용이성을 위해 데이터 크기가 많은 연예인 그룹을 사용할 것입니다</a:t>
            </a:r>
            <a:r>
              <a:rPr lang="en-US" altLang="ko-KR"/>
              <a:t>.</a:t>
            </a:r>
          </a:p>
          <a:p>
            <a:r>
              <a:rPr lang="ko-KR" altLang="en-US"/>
              <a:t>현재 프로젝트에서 사용하고자 하는 데이터셋은 연예인 그룹이지만</a:t>
            </a:r>
            <a:r>
              <a:rPr lang="en-US" altLang="ko-KR"/>
              <a:t>, </a:t>
            </a:r>
            <a:r>
              <a:rPr lang="ko-KR" altLang="en-US"/>
              <a:t>이를 사용자 개인들의 계정에서도 학습을 계속하여 서비스를 제공하는 것을 목표로 하고 있습니다</a:t>
            </a:r>
            <a:r>
              <a:rPr lang="en-US" altLang="ko-KR"/>
              <a:t>.</a:t>
            </a:r>
          </a:p>
          <a:p>
            <a:r>
              <a:rPr lang="ko-KR" altLang="en-US"/>
              <a:t>이 프로그램은 사용자가 효율적으로 인물을 </a:t>
            </a:r>
            <a:r>
              <a:rPr lang="ko-KR" altLang="en-US" err="1"/>
              <a:t>태깅하는데</a:t>
            </a:r>
            <a:r>
              <a:rPr lang="ko-KR" altLang="en-US"/>
              <a:t> 큰 도움을 줄 수 있으며</a:t>
            </a:r>
            <a:r>
              <a:rPr lang="en-US" altLang="ko-KR"/>
              <a:t>, </a:t>
            </a:r>
            <a:r>
              <a:rPr lang="ko-KR" altLang="en-US"/>
              <a:t>스케일 아웃 가능한 분산 시스템 아키텍처를 사용함으로써 </a:t>
            </a:r>
            <a:r>
              <a:rPr lang="ko-KR" altLang="en-US" err="1"/>
              <a:t>하드웨어적인</a:t>
            </a:r>
            <a:r>
              <a:rPr lang="ko-KR" altLang="en-US"/>
              <a:t> 확장성을 기대 가능합니다</a:t>
            </a:r>
            <a:r>
              <a:rPr lang="en-US" altLang="ko-KR"/>
              <a:t>.</a:t>
            </a:r>
          </a:p>
          <a:p>
            <a:r>
              <a:rPr lang="ko-KR" altLang="en-US"/>
              <a:t>또한 </a:t>
            </a:r>
            <a:r>
              <a:rPr lang="en-US" altLang="ko-KR"/>
              <a:t>SNS </a:t>
            </a:r>
            <a:r>
              <a:rPr lang="ko-KR" altLang="en-US"/>
              <a:t>서비스 뿐만이 아닌</a:t>
            </a:r>
            <a:r>
              <a:rPr lang="en-US" altLang="ko-KR"/>
              <a:t>, </a:t>
            </a:r>
            <a:r>
              <a:rPr lang="ko-KR" altLang="en-US"/>
              <a:t>인물 이미지가 존재하는 여러 서비스에도 도움을 줄 수 있을 것으로 예상됩니다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7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프로젝트의 핵심 문제입니다</a:t>
            </a:r>
            <a:r>
              <a:rPr lang="en-US" altLang="ko-KR"/>
              <a:t>.</a:t>
            </a:r>
          </a:p>
          <a:p>
            <a:r>
              <a:rPr lang="ko-KR" altLang="en-US"/>
              <a:t>좌측사진은 </a:t>
            </a:r>
            <a:r>
              <a:rPr lang="ko-KR" altLang="en-US" err="1"/>
              <a:t>머신러닝의</a:t>
            </a:r>
            <a:r>
              <a:rPr lang="ko-KR" altLang="en-US"/>
              <a:t> 성능이 컴퓨팅 파워에 크게 영향을 받는다는 </a:t>
            </a:r>
            <a:r>
              <a:rPr lang="en-US" altLang="ko-KR"/>
              <a:t>2022</a:t>
            </a:r>
            <a:r>
              <a:rPr lang="ko-KR" altLang="en-US"/>
              <a:t>년 기사의 내용을 캡처한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</a:t>
            </a:r>
            <a:r>
              <a:rPr lang="ko-KR" altLang="en-US" err="1"/>
              <a:t>머신러닝을</a:t>
            </a:r>
            <a:r>
              <a:rPr lang="ko-KR" altLang="en-US"/>
              <a:t> 기반으로 한 이미지 처리는 대용량의 연산을 필요로 한다는 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머신 러닝의 학습을 위해서는 방대한 양의 데이터가 필요합니다</a:t>
            </a:r>
            <a:r>
              <a:rPr lang="en-US" altLang="ko-KR"/>
              <a:t>. </a:t>
            </a:r>
            <a:r>
              <a:rPr lang="ko-KR" altLang="en-US"/>
              <a:t>간단하게 이미지를 생각해도 최근의 스마트폰 사진 이미지도 </a:t>
            </a:r>
            <a:r>
              <a:rPr lang="en-US" altLang="ko-KR"/>
              <a:t>4608x3456 </a:t>
            </a:r>
            <a:r>
              <a:rPr lang="ko-KR" altLang="en-US"/>
              <a:t>등의 해상도를 가집니다</a:t>
            </a:r>
            <a:r>
              <a:rPr lang="en-US" altLang="ko-KR"/>
              <a:t>.</a:t>
            </a:r>
          </a:p>
          <a:p>
            <a:r>
              <a:rPr lang="ko-KR" altLang="en-US"/>
              <a:t>이러한 크기의 이미지 데이터들을 기반으로 하여 학습을 위한 많은 이미지 데이터셋은 대용량의 저장공간을 필요로 하는 문제가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마지막 문제로는 분산 시스템을 통한 서비스를 제공하기 위해서는 시스템이 여러 </a:t>
            </a:r>
            <a:r>
              <a:rPr lang="en-US" altLang="ko-KR" err="1"/>
              <a:t>componen</a:t>
            </a:r>
            <a:r>
              <a:rPr lang="ko-KR" altLang="en-US"/>
              <a:t>들로 구성되어 작동하기에 만약 하나의 </a:t>
            </a:r>
            <a:r>
              <a:rPr lang="en-US" altLang="ko-KR"/>
              <a:t>component</a:t>
            </a:r>
            <a:r>
              <a:rPr lang="ko-KR" altLang="en-US"/>
              <a:t>가 망가질 경우 시스템이 안정성으로 돌아가야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051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저희 프로젝트의 핵심 문제입니다</a:t>
            </a:r>
            <a:r>
              <a:rPr lang="en-US" altLang="ko-KR"/>
              <a:t>.</a:t>
            </a:r>
          </a:p>
          <a:p>
            <a:r>
              <a:rPr lang="ko-KR" altLang="en-US"/>
              <a:t>좌측사진은 </a:t>
            </a:r>
            <a:r>
              <a:rPr lang="ko-KR" altLang="en-US" err="1"/>
              <a:t>머신러닝의</a:t>
            </a:r>
            <a:r>
              <a:rPr lang="ko-KR" altLang="en-US"/>
              <a:t> 성능이 컴퓨팅 파워에 크게 영향을 받는다는 </a:t>
            </a:r>
            <a:r>
              <a:rPr lang="en-US" altLang="ko-KR"/>
              <a:t>2022</a:t>
            </a:r>
            <a:r>
              <a:rPr lang="ko-KR" altLang="en-US"/>
              <a:t>년 기사의 내용을 캡처한 것입니다</a:t>
            </a:r>
            <a:r>
              <a:rPr lang="en-US" altLang="ko-KR"/>
              <a:t>.</a:t>
            </a:r>
          </a:p>
          <a:p>
            <a:r>
              <a:rPr lang="ko-KR" altLang="en-US"/>
              <a:t>이를 통해 </a:t>
            </a:r>
            <a:r>
              <a:rPr lang="ko-KR" altLang="en-US" err="1"/>
              <a:t>머신러닝을</a:t>
            </a:r>
            <a:r>
              <a:rPr lang="ko-KR" altLang="en-US"/>
              <a:t> 기반으로 한 이미지 처리는 대용량의 연산을 필요로 한다는 것을 알 수 있습니다</a:t>
            </a:r>
            <a:r>
              <a:rPr lang="en-US" altLang="ko-KR"/>
              <a:t>.</a:t>
            </a:r>
          </a:p>
          <a:p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머신 러닝의 학습을 위해서는 방대한 양의 데이터가 필요합니다</a:t>
            </a:r>
            <a:r>
              <a:rPr lang="en-US" altLang="ko-KR"/>
              <a:t>. </a:t>
            </a:r>
            <a:r>
              <a:rPr lang="ko-KR" altLang="en-US"/>
              <a:t>간단하게 이미지를 생각해도 최근의 스마트폰 사진 이미지도 </a:t>
            </a:r>
            <a:r>
              <a:rPr lang="en-US" altLang="ko-KR"/>
              <a:t>4608x3456 </a:t>
            </a:r>
            <a:r>
              <a:rPr lang="ko-KR" altLang="en-US"/>
              <a:t>등의 해상도를 가집니다</a:t>
            </a:r>
            <a:r>
              <a:rPr lang="en-US" altLang="ko-KR"/>
              <a:t>.</a:t>
            </a:r>
          </a:p>
          <a:p>
            <a:r>
              <a:rPr lang="ko-KR" altLang="en-US"/>
              <a:t>이러한 크기의 이미지 데이터들을 기반으로 하여 학습을 위한 많은 이미지 데이터셋은 대용량의 저장공간을 필요로 하는 문제가 있습니다</a:t>
            </a:r>
            <a:r>
              <a:rPr lang="en-US" altLang="ko-KR"/>
              <a:t>.</a:t>
            </a:r>
          </a:p>
          <a:p>
            <a:r>
              <a:rPr lang="ko-KR" altLang="en-US"/>
              <a:t>마지막 문제로는 분산 시스템을 통한 서비스를 제공하기 위해서는 시스템이 여러 </a:t>
            </a:r>
            <a:r>
              <a:rPr lang="en-US" altLang="ko-KR" err="1"/>
              <a:t>componen</a:t>
            </a:r>
            <a:r>
              <a:rPr lang="ko-KR" altLang="en-US"/>
              <a:t>들로 구성되어 작동하기에 만약 하나의 </a:t>
            </a:r>
            <a:r>
              <a:rPr lang="en-US" altLang="ko-KR"/>
              <a:t>component</a:t>
            </a:r>
            <a:r>
              <a:rPr lang="ko-KR" altLang="en-US"/>
              <a:t>가 망가질 경우 시스템이 안정성으로 돌아가야 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5A698-06F1-49D3-AD13-FBF1F830913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2CC03B-BFC0-4EA5-93C3-FB8E468DE2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4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9CB037C-2E85-4C1F-8435-8DF5A7B3CC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28046" y="2560368"/>
            <a:ext cx="4175884" cy="2618534"/>
          </a:xfrm>
          <a:custGeom>
            <a:avLst/>
            <a:gdLst>
              <a:gd name="connsiteX0" fmla="*/ 0 w 4175884"/>
              <a:gd name="connsiteY0" fmla="*/ 0 h 2618534"/>
              <a:gd name="connsiteX1" fmla="*/ 4175884 w 4175884"/>
              <a:gd name="connsiteY1" fmla="*/ 0 h 2618534"/>
              <a:gd name="connsiteX2" fmla="*/ 4175884 w 4175884"/>
              <a:gd name="connsiteY2" fmla="*/ 2618534 h 2618534"/>
              <a:gd name="connsiteX3" fmla="*/ 0 w 4175884"/>
              <a:gd name="connsiteY3" fmla="*/ 2618534 h 261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5884" h="2618534">
                <a:moveTo>
                  <a:pt x="0" y="0"/>
                </a:moveTo>
                <a:lnTo>
                  <a:pt x="4175884" y="0"/>
                </a:lnTo>
                <a:lnTo>
                  <a:pt x="4175884" y="2618534"/>
                </a:lnTo>
                <a:lnTo>
                  <a:pt x="0" y="261853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0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745C61E-39C5-401E-B4A4-41706B6766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54444" y="2633225"/>
            <a:ext cx="1177552" cy="1177552"/>
          </a:xfrm>
          <a:custGeom>
            <a:avLst/>
            <a:gdLst>
              <a:gd name="connsiteX0" fmla="*/ 588776 w 1177552"/>
              <a:gd name="connsiteY0" fmla="*/ 0 h 1177552"/>
              <a:gd name="connsiteX1" fmla="*/ 1177552 w 1177552"/>
              <a:gd name="connsiteY1" fmla="*/ 588776 h 1177552"/>
              <a:gd name="connsiteX2" fmla="*/ 588776 w 1177552"/>
              <a:gd name="connsiteY2" fmla="*/ 1177552 h 1177552"/>
              <a:gd name="connsiteX3" fmla="*/ 0 w 1177552"/>
              <a:gd name="connsiteY3" fmla="*/ 588776 h 1177552"/>
              <a:gd name="connsiteX4" fmla="*/ 588776 w 1177552"/>
              <a:gd name="connsiteY4" fmla="*/ 0 h 11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552" h="1177552">
                <a:moveTo>
                  <a:pt x="588776" y="0"/>
                </a:moveTo>
                <a:cubicBezTo>
                  <a:pt x="913948" y="0"/>
                  <a:pt x="1177552" y="263604"/>
                  <a:pt x="1177552" y="588776"/>
                </a:cubicBezTo>
                <a:cubicBezTo>
                  <a:pt x="1177552" y="913948"/>
                  <a:pt x="913948" y="1177552"/>
                  <a:pt x="588776" y="1177552"/>
                </a:cubicBezTo>
                <a:cubicBezTo>
                  <a:pt x="263604" y="1177552"/>
                  <a:pt x="0" y="913948"/>
                  <a:pt x="0" y="588776"/>
                </a:cubicBezTo>
                <a:cubicBezTo>
                  <a:pt x="0" y="263604"/>
                  <a:pt x="263604" y="0"/>
                  <a:pt x="5887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4390A4-566C-4ED3-9E02-EAE7804662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9631" y="2633225"/>
            <a:ext cx="1177552" cy="1177552"/>
          </a:xfrm>
          <a:custGeom>
            <a:avLst/>
            <a:gdLst>
              <a:gd name="connsiteX0" fmla="*/ 588776 w 1177552"/>
              <a:gd name="connsiteY0" fmla="*/ 0 h 1177552"/>
              <a:gd name="connsiteX1" fmla="*/ 1177552 w 1177552"/>
              <a:gd name="connsiteY1" fmla="*/ 588776 h 1177552"/>
              <a:gd name="connsiteX2" fmla="*/ 588776 w 1177552"/>
              <a:gd name="connsiteY2" fmla="*/ 1177552 h 1177552"/>
              <a:gd name="connsiteX3" fmla="*/ 0 w 1177552"/>
              <a:gd name="connsiteY3" fmla="*/ 588776 h 1177552"/>
              <a:gd name="connsiteX4" fmla="*/ 588776 w 1177552"/>
              <a:gd name="connsiteY4" fmla="*/ 0 h 11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552" h="1177552">
                <a:moveTo>
                  <a:pt x="588776" y="0"/>
                </a:moveTo>
                <a:cubicBezTo>
                  <a:pt x="913948" y="0"/>
                  <a:pt x="1177552" y="263604"/>
                  <a:pt x="1177552" y="588776"/>
                </a:cubicBezTo>
                <a:cubicBezTo>
                  <a:pt x="1177552" y="913948"/>
                  <a:pt x="913948" y="1177552"/>
                  <a:pt x="588776" y="1177552"/>
                </a:cubicBezTo>
                <a:cubicBezTo>
                  <a:pt x="263604" y="1177552"/>
                  <a:pt x="0" y="913948"/>
                  <a:pt x="0" y="588776"/>
                </a:cubicBezTo>
                <a:cubicBezTo>
                  <a:pt x="0" y="263604"/>
                  <a:pt x="263604" y="0"/>
                  <a:pt x="5887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508D71E-A5B2-45D8-A7A3-2687550EC9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24818" y="2633225"/>
            <a:ext cx="1177552" cy="1177552"/>
          </a:xfrm>
          <a:custGeom>
            <a:avLst/>
            <a:gdLst>
              <a:gd name="connsiteX0" fmla="*/ 588776 w 1177552"/>
              <a:gd name="connsiteY0" fmla="*/ 0 h 1177552"/>
              <a:gd name="connsiteX1" fmla="*/ 1177552 w 1177552"/>
              <a:gd name="connsiteY1" fmla="*/ 588776 h 1177552"/>
              <a:gd name="connsiteX2" fmla="*/ 588776 w 1177552"/>
              <a:gd name="connsiteY2" fmla="*/ 1177552 h 1177552"/>
              <a:gd name="connsiteX3" fmla="*/ 0 w 1177552"/>
              <a:gd name="connsiteY3" fmla="*/ 588776 h 1177552"/>
              <a:gd name="connsiteX4" fmla="*/ 588776 w 1177552"/>
              <a:gd name="connsiteY4" fmla="*/ 0 h 11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552" h="1177552">
                <a:moveTo>
                  <a:pt x="588776" y="0"/>
                </a:moveTo>
                <a:cubicBezTo>
                  <a:pt x="913948" y="0"/>
                  <a:pt x="1177552" y="263604"/>
                  <a:pt x="1177552" y="588776"/>
                </a:cubicBezTo>
                <a:cubicBezTo>
                  <a:pt x="1177552" y="913948"/>
                  <a:pt x="913948" y="1177552"/>
                  <a:pt x="588776" y="1177552"/>
                </a:cubicBezTo>
                <a:cubicBezTo>
                  <a:pt x="263604" y="1177552"/>
                  <a:pt x="0" y="913948"/>
                  <a:pt x="0" y="588776"/>
                </a:cubicBezTo>
                <a:cubicBezTo>
                  <a:pt x="0" y="263604"/>
                  <a:pt x="263604" y="0"/>
                  <a:pt x="5887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DA574D7-D43F-4368-BD96-955EFBF042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60005" y="2633225"/>
            <a:ext cx="1177552" cy="1177552"/>
          </a:xfrm>
          <a:custGeom>
            <a:avLst/>
            <a:gdLst>
              <a:gd name="connsiteX0" fmla="*/ 588776 w 1177552"/>
              <a:gd name="connsiteY0" fmla="*/ 0 h 1177552"/>
              <a:gd name="connsiteX1" fmla="*/ 1177552 w 1177552"/>
              <a:gd name="connsiteY1" fmla="*/ 588776 h 1177552"/>
              <a:gd name="connsiteX2" fmla="*/ 588776 w 1177552"/>
              <a:gd name="connsiteY2" fmla="*/ 1177552 h 1177552"/>
              <a:gd name="connsiteX3" fmla="*/ 0 w 1177552"/>
              <a:gd name="connsiteY3" fmla="*/ 588776 h 1177552"/>
              <a:gd name="connsiteX4" fmla="*/ 588776 w 1177552"/>
              <a:gd name="connsiteY4" fmla="*/ 0 h 117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7552" h="1177552">
                <a:moveTo>
                  <a:pt x="588776" y="0"/>
                </a:moveTo>
                <a:cubicBezTo>
                  <a:pt x="913948" y="0"/>
                  <a:pt x="1177552" y="263604"/>
                  <a:pt x="1177552" y="588776"/>
                </a:cubicBezTo>
                <a:cubicBezTo>
                  <a:pt x="1177552" y="913948"/>
                  <a:pt x="913948" y="1177552"/>
                  <a:pt x="588776" y="1177552"/>
                </a:cubicBezTo>
                <a:cubicBezTo>
                  <a:pt x="263604" y="1177552"/>
                  <a:pt x="0" y="913948"/>
                  <a:pt x="0" y="588776"/>
                </a:cubicBezTo>
                <a:cubicBezTo>
                  <a:pt x="0" y="263604"/>
                  <a:pt x="263604" y="0"/>
                  <a:pt x="58877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70E42CB-CAA2-4FFB-8E26-A696D66483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A4ED2CC-2D10-49AD-B0B3-19F4AF3909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21155" y="1004361"/>
            <a:ext cx="2765016" cy="2765016"/>
          </a:xfrm>
          <a:custGeom>
            <a:avLst/>
            <a:gdLst>
              <a:gd name="connsiteX0" fmla="*/ 1382508 w 2765016"/>
              <a:gd name="connsiteY0" fmla="*/ 0 h 2765016"/>
              <a:gd name="connsiteX1" fmla="*/ 2765016 w 2765016"/>
              <a:gd name="connsiteY1" fmla="*/ 1382508 h 2765016"/>
              <a:gd name="connsiteX2" fmla="*/ 1382508 w 2765016"/>
              <a:gd name="connsiteY2" fmla="*/ 2765016 h 2765016"/>
              <a:gd name="connsiteX3" fmla="*/ 0 w 2765016"/>
              <a:gd name="connsiteY3" fmla="*/ 1382508 h 2765016"/>
              <a:gd name="connsiteX4" fmla="*/ 1382508 w 2765016"/>
              <a:gd name="connsiteY4" fmla="*/ 0 h 2765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5016" h="2765016">
                <a:moveTo>
                  <a:pt x="1382508" y="0"/>
                </a:moveTo>
                <a:cubicBezTo>
                  <a:pt x="2146046" y="0"/>
                  <a:pt x="2765016" y="618970"/>
                  <a:pt x="2765016" y="1382508"/>
                </a:cubicBezTo>
                <a:cubicBezTo>
                  <a:pt x="2765016" y="2146046"/>
                  <a:pt x="2146046" y="2765016"/>
                  <a:pt x="1382508" y="2765016"/>
                </a:cubicBezTo>
                <a:cubicBezTo>
                  <a:pt x="618970" y="2765016"/>
                  <a:pt x="0" y="2146046"/>
                  <a:pt x="0" y="1382508"/>
                </a:cubicBezTo>
                <a:cubicBezTo>
                  <a:pt x="0" y="618970"/>
                  <a:pt x="618970" y="0"/>
                  <a:pt x="138250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5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0C9D2E6-6016-4381-BB3F-5EFF7A7BBB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7392" y="1844961"/>
            <a:ext cx="2844446" cy="3547190"/>
          </a:xfrm>
          <a:custGeom>
            <a:avLst/>
            <a:gdLst>
              <a:gd name="connsiteX0" fmla="*/ 0 w 2844446"/>
              <a:gd name="connsiteY0" fmla="*/ 0 h 3547190"/>
              <a:gd name="connsiteX1" fmla="*/ 2844446 w 2844446"/>
              <a:gd name="connsiteY1" fmla="*/ 0 h 3547190"/>
              <a:gd name="connsiteX2" fmla="*/ 2844446 w 2844446"/>
              <a:gd name="connsiteY2" fmla="*/ 3547190 h 3547190"/>
              <a:gd name="connsiteX3" fmla="*/ 0 w 2844446"/>
              <a:gd name="connsiteY3" fmla="*/ 3547190 h 354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446" h="3547190">
                <a:moveTo>
                  <a:pt x="0" y="0"/>
                </a:moveTo>
                <a:lnTo>
                  <a:pt x="2844446" y="0"/>
                </a:lnTo>
                <a:lnTo>
                  <a:pt x="2844446" y="3547190"/>
                </a:lnTo>
                <a:lnTo>
                  <a:pt x="0" y="35471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C92679-CF30-4150-84CF-74538B2B37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CF183C2-393D-4EF5-A7A7-33AC796840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13410"/>
            <a:ext cx="12192000" cy="2508045"/>
          </a:xfrm>
          <a:custGeom>
            <a:avLst/>
            <a:gdLst>
              <a:gd name="connsiteX0" fmla="*/ 0 w 12192000"/>
              <a:gd name="connsiteY0" fmla="*/ 0 h 2508045"/>
              <a:gd name="connsiteX1" fmla="*/ 12192000 w 12192000"/>
              <a:gd name="connsiteY1" fmla="*/ 0 h 2508045"/>
              <a:gd name="connsiteX2" fmla="*/ 12192000 w 12192000"/>
              <a:gd name="connsiteY2" fmla="*/ 2508045 h 2508045"/>
              <a:gd name="connsiteX3" fmla="*/ 0 w 12192000"/>
              <a:gd name="connsiteY3" fmla="*/ 2508045 h 25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508045">
                <a:moveTo>
                  <a:pt x="0" y="0"/>
                </a:moveTo>
                <a:lnTo>
                  <a:pt x="12192000" y="0"/>
                </a:lnTo>
                <a:lnTo>
                  <a:pt x="12192000" y="2508045"/>
                </a:lnTo>
                <a:lnTo>
                  <a:pt x="0" y="25080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1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3F95E9B-D08C-4C57-B652-E80AC68567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71946" y="403098"/>
            <a:ext cx="3420182" cy="6085332"/>
          </a:xfrm>
          <a:custGeom>
            <a:avLst/>
            <a:gdLst>
              <a:gd name="connsiteX0" fmla="*/ 0 w 3420182"/>
              <a:gd name="connsiteY0" fmla="*/ 0 h 6085332"/>
              <a:gd name="connsiteX1" fmla="*/ 3420182 w 3420182"/>
              <a:gd name="connsiteY1" fmla="*/ 0 h 6085332"/>
              <a:gd name="connsiteX2" fmla="*/ 3420182 w 3420182"/>
              <a:gd name="connsiteY2" fmla="*/ 6085332 h 6085332"/>
              <a:gd name="connsiteX3" fmla="*/ 0 w 3420182"/>
              <a:gd name="connsiteY3" fmla="*/ 6085332 h 60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182" h="6085332">
                <a:moveTo>
                  <a:pt x="0" y="0"/>
                </a:moveTo>
                <a:lnTo>
                  <a:pt x="3420182" y="0"/>
                </a:lnTo>
                <a:lnTo>
                  <a:pt x="3420182" y="6085332"/>
                </a:lnTo>
                <a:lnTo>
                  <a:pt x="0" y="60853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15437C3-9259-4B97-BD5E-F1B59252AA6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4349" y="403098"/>
            <a:ext cx="3456759" cy="6085332"/>
          </a:xfrm>
          <a:custGeom>
            <a:avLst/>
            <a:gdLst>
              <a:gd name="connsiteX0" fmla="*/ 0 w 3456759"/>
              <a:gd name="connsiteY0" fmla="*/ 0 h 6085332"/>
              <a:gd name="connsiteX1" fmla="*/ 3456759 w 3456759"/>
              <a:gd name="connsiteY1" fmla="*/ 0 h 6085332"/>
              <a:gd name="connsiteX2" fmla="*/ 3456759 w 3456759"/>
              <a:gd name="connsiteY2" fmla="*/ 6085332 h 6085332"/>
              <a:gd name="connsiteX3" fmla="*/ 0 w 3456759"/>
              <a:gd name="connsiteY3" fmla="*/ 6085332 h 608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6759" h="6085332">
                <a:moveTo>
                  <a:pt x="0" y="0"/>
                </a:moveTo>
                <a:lnTo>
                  <a:pt x="3456759" y="0"/>
                </a:lnTo>
                <a:lnTo>
                  <a:pt x="3456759" y="6085332"/>
                </a:lnTo>
                <a:lnTo>
                  <a:pt x="0" y="608533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443D1A9-2306-41B4-9BD8-5CA1E8AFE3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64939" y="2730501"/>
            <a:ext cx="1374158" cy="1374145"/>
          </a:xfrm>
          <a:custGeom>
            <a:avLst/>
            <a:gdLst>
              <a:gd name="connsiteX0" fmla="*/ 686950 w 1374158"/>
              <a:gd name="connsiteY0" fmla="*/ 0 h 1374145"/>
              <a:gd name="connsiteX1" fmla="*/ 687208 w 1374158"/>
              <a:gd name="connsiteY1" fmla="*/ 0 h 1374145"/>
              <a:gd name="connsiteX2" fmla="*/ 825550 w 1374158"/>
              <a:gd name="connsiteY2" fmla="*/ 13946 h 1374145"/>
              <a:gd name="connsiteX3" fmla="*/ 1374158 w 1374158"/>
              <a:gd name="connsiteY3" fmla="*/ 687066 h 1374145"/>
              <a:gd name="connsiteX4" fmla="*/ 687079 w 1374158"/>
              <a:gd name="connsiteY4" fmla="*/ 1374145 h 1374145"/>
              <a:gd name="connsiteX5" fmla="*/ 0 w 1374158"/>
              <a:gd name="connsiteY5" fmla="*/ 687066 h 1374145"/>
              <a:gd name="connsiteX6" fmla="*/ 548609 w 1374158"/>
              <a:gd name="connsiteY6" fmla="*/ 13946 h 137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4158" h="1374145">
                <a:moveTo>
                  <a:pt x="686950" y="0"/>
                </a:moveTo>
                <a:lnTo>
                  <a:pt x="687208" y="0"/>
                </a:lnTo>
                <a:lnTo>
                  <a:pt x="825550" y="13946"/>
                </a:lnTo>
                <a:cubicBezTo>
                  <a:pt x="1138640" y="78014"/>
                  <a:pt x="1374158" y="355036"/>
                  <a:pt x="1374158" y="687066"/>
                </a:cubicBezTo>
                <a:cubicBezTo>
                  <a:pt x="1374158" y="1066529"/>
                  <a:pt x="1066542" y="1374145"/>
                  <a:pt x="687079" y="1374145"/>
                </a:cubicBezTo>
                <a:cubicBezTo>
                  <a:pt x="307616" y="1374145"/>
                  <a:pt x="0" y="1066529"/>
                  <a:pt x="0" y="687066"/>
                </a:cubicBezTo>
                <a:cubicBezTo>
                  <a:pt x="0" y="355036"/>
                  <a:pt x="235519" y="78014"/>
                  <a:pt x="548609" y="1394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5EB5F65-4ED8-4C83-BD1E-09F738239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38167" y="3842742"/>
            <a:ext cx="1374158" cy="1374158"/>
          </a:xfrm>
          <a:custGeom>
            <a:avLst/>
            <a:gdLst>
              <a:gd name="connsiteX0" fmla="*/ 687079 w 1374158"/>
              <a:gd name="connsiteY0" fmla="*/ 0 h 1374158"/>
              <a:gd name="connsiteX1" fmla="*/ 1374158 w 1374158"/>
              <a:gd name="connsiteY1" fmla="*/ 687079 h 1374158"/>
              <a:gd name="connsiteX2" fmla="*/ 687079 w 1374158"/>
              <a:gd name="connsiteY2" fmla="*/ 1374158 h 1374158"/>
              <a:gd name="connsiteX3" fmla="*/ 0 w 1374158"/>
              <a:gd name="connsiteY3" fmla="*/ 687079 h 1374158"/>
              <a:gd name="connsiteX4" fmla="*/ 687079 w 1374158"/>
              <a:gd name="connsiteY4" fmla="*/ 0 h 13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158" h="1374158">
                <a:moveTo>
                  <a:pt x="687079" y="0"/>
                </a:moveTo>
                <a:cubicBezTo>
                  <a:pt x="1066542" y="0"/>
                  <a:pt x="1374158" y="307616"/>
                  <a:pt x="1374158" y="687079"/>
                </a:cubicBezTo>
                <a:cubicBezTo>
                  <a:pt x="1374158" y="1066542"/>
                  <a:pt x="1066542" y="1374158"/>
                  <a:pt x="687079" y="1374158"/>
                </a:cubicBezTo>
                <a:cubicBezTo>
                  <a:pt x="307616" y="1374158"/>
                  <a:pt x="0" y="1066542"/>
                  <a:pt x="0" y="687079"/>
                </a:cubicBezTo>
                <a:cubicBezTo>
                  <a:pt x="0" y="307616"/>
                  <a:pt x="307616" y="0"/>
                  <a:pt x="687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90C7D55-B440-489E-BB8F-D82653F7E0E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91883" y="2730487"/>
            <a:ext cx="1374158" cy="1374158"/>
          </a:xfrm>
          <a:custGeom>
            <a:avLst/>
            <a:gdLst>
              <a:gd name="connsiteX0" fmla="*/ 687079 w 1374158"/>
              <a:gd name="connsiteY0" fmla="*/ 0 h 1374158"/>
              <a:gd name="connsiteX1" fmla="*/ 1374158 w 1374158"/>
              <a:gd name="connsiteY1" fmla="*/ 687079 h 1374158"/>
              <a:gd name="connsiteX2" fmla="*/ 687079 w 1374158"/>
              <a:gd name="connsiteY2" fmla="*/ 1374158 h 1374158"/>
              <a:gd name="connsiteX3" fmla="*/ 0 w 1374158"/>
              <a:gd name="connsiteY3" fmla="*/ 687079 h 1374158"/>
              <a:gd name="connsiteX4" fmla="*/ 687079 w 1374158"/>
              <a:gd name="connsiteY4" fmla="*/ 0 h 13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158" h="1374158">
                <a:moveTo>
                  <a:pt x="687079" y="0"/>
                </a:moveTo>
                <a:cubicBezTo>
                  <a:pt x="1066542" y="0"/>
                  <a:pt x="1374158" y="307616"/>
                  <a:pt x="1374158" y="687079"/>
                </a:cubicBezTo>
                <a:cubicBezTo>
                  <a:pt x="1374158" y="1066542"/>
                  <a:pt x="1066542" y="1374158"/>
                  <a:pt x="687079" y="1374158"/>
                </a:cubicBezTo>
                <a:cubicBezTo>
                  <a:pt x="307616" y="1374158"/>
                  <a:pt x="0" y="1066542"/>
                  <a:pt x="0" y="687079"/>
                </a:cubicBezTo>
                <a:cubicBezTo>
                  <a:pt x="0" y="307616"/>
                  <a:pt x="307616" y="0"/>
                  <a:pt x="687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DB3E08A-E60B-49AA-A710-12FBECCF53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8167" y="1637745"/>
            <a:ext cx="1374158" cy="1374158"/>
          </a:xfrm>
          <a:custGeom>
            <a:avLst/>
            <a:gdLst>
              <a:gd name="connsiteX0" fmla="*/ 687079 w 1374158"/>
              <a:gd name="connsiteY0" fmla="*/ 0 h 1374158"/>
              <a:gd name="connsiteX1" fmla="*/ 1374158 w 1374158"/>
              <a:gd name="connsiteY1" fmla="*/ 687079 h 1374158"/>
              <a:gd name="connsiteX2" fmla="*/ 687079 w 1374158"/>
              <a:gd name="connsiteY2" fmla="*/ 1374158 h 1374158"/>
              <a:gd name="connsiteX3" fmla="*/ 0 w 1374158"/>
              <a:gd name="connsiteY3" fmla="*/ 687079 h 1374158"/>
              <a:gd name="connsiteX4" fmla="*/ 687079 w 1374158"/>
              <a:gd name="connsiteY4" fmla="*/ 0 h 137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158" h="1374158">
                <a:moveTo>
                  <a:pt x="687079" y="0"/>
                </a:moveTo>
                <a:cubicBezTo>
                  <a:pt x="1066542" y="0"/>
                  <a:pt x="1374158" y="307616"/>
                  <a:pt x="1374158" y="687079"/>
                </a:cubicBezTo>
                <a:cubicBezTo>
                  <a:pt x="1374158" y="1066542"/>
                  <a:pt x="1066542" y="1374158"/>
                  <a:pt x="687079" y="1374158"/>
                </a:cubicBezTo>
                <a:cubicBezTo>
                  <a:pt x="307616" y="1374158"/>
                  <a:pt x="0" y="1066542"/>
                  <a:pt x="0" y="687079"/>
                </a:cubicBezTo>
                <a:cubicBezTo>
                  <a:pt x="0" y="307616"/>
                  <a:pt x="307616" y="0"/>
                  <a:pt x="6870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84B9FA5-AFE9-4F7C-930D-0776B55FC6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98796" y="2464906"/>
            <a:ext cx="3135086" cy="3135086"/>
          </a:xfrm>
          <a:custGeom>
            <a:avLst/>
            <a:gdLst>
              <a:gd name="connsiteX0" fmla="*/ 1567543 w 3135086"/>
              <a:gd name="connsiteY0" fmla="*/ 0 h 3135086"/>
              <a:gd name="connsiteX1" fmla="*/ 3135086 w 3135086"/>
              <a:gd name="connsiteY1" fmla="*/ 1567543 h 3135086"/>
              <a:gd name="connsiteX2" fmla="*/ 1567543 w 3135086"/>
              <a:gd name="connsiteY2" fmla="*/ 3135086 h 3135086"/>
              <a:gd name="connsiteX3" fmla="*/ 0 w 3135086"/>
              <a:gd name="connsiteY3" fmla="*/ 1567543 h 3135086"/>
              <a:gd name="connsiteX4" fmla="*/ 1567543 w 3135086"/>
              <a:gd name="connsiteY4" fmla="*/ 0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086" h="3135086">
                <a:moveTo>
                  <a:pt x="1567543" y="0"/>
                </a:moveTo>
                <a:cubicBezTo>
                  <a:pt x="2433273" y="0"/>
                  <a:pt x="3135086" y="701813"/>
                  <a:pt x="3135086" y="1567543"/>
                </a:cubicBezTo>
                <a:cubicBezTo>
                  <a:pt x="3135086" y="2433273"/>
                  <a:pt x="2433273" y="3135086"/>
                  <a:pt x="1567543" y="3135086"/>
                </a:cubicBezTo>
                <a:cubicBezTo>
                  <a:pt x="701813" y="3135086"/>
                  <a:pt x="0" y="2433273"/>
                  <a:pt x="0" y="1567543"/>
                </a:cubicBezTo>
                <a:cubicBezTo>
                  <a:pt x="0" y="701813"/>
                  <a:pt x="701813" y="0"/>
                  <a:pt x="15675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9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AE80C4-B668-44E8-866A-6B8A41A98A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293" y="2494306"/>
            <a:ext cx="1233284" cy="1233284"/>
          </a:xfrm>
          <a:custGeom>
            <a:avLst/>
            <a:gdLst>
              <a:gd name="connsiteX0" fmla="*/ 616642 w 1233284"/>
              <a:gd name="connsiteY0" fmla="*/ 0 h 1233284"/>
              <a:gd name="connsiteX1" fmla="*/ 1233284 w 1233284"/>
              <a:gd name="connsiteY1" fmla="*/ 616642 h 1233284"/>
              <a:gd name="connsiteX2" fmla="*/ 616642 w 1233284"/>
              <a:gd name="connsiteY2" fmla="*/ 1233284 h 1233284"/>
              <a:gd name="connsiteX3" fmla="*/ 0 w 1233284"/>
              <a:gd name="connsiteY3" fmla="*/ 616642 h 1233284"/>
              <a:gd name="connsiteX4" fmla="*/ 616642 w 1233284"/>
              <a:gd name="connsiteY4" fmla="*/ 0 h 123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284" h="1233284">
                <a:moveTo>
                  <a:pt x="616642" y="0"/>
                </a:moveTo>
                <a:cubicBezTo>
                  <a:pt x="957204" y="0"/>
                  <a:pt x="1233284" y="276080"/>
                  <a:pt x="1233284" y="616642"/>
                </a:cubicBezTo>
                <a:cubicBezTo>
                  <a:pt x="1233284" y="957204"/>
                  <a:pt x="957204" y="1233284"/>
                  <a:pt x="616642" y="1233284"/>
                </a:cubicBezTo>
                <a:cubicBezTo>
                  <a:pt x="276080" y="1233284"/>
                  <a:pt x="0" y="957204"/>
                  <a:pt x="0" y="616642"/>
                </a:cubicBezTo>
                <a:cubicBezTo>
                  <a:pt x="0" y="276080"/>
                  <a:pt x="276080" y="0"/>
                  <a:pt x="6166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A414D59-64E8-4641-95A6-4CFC7ACDC1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30221" y="2494306"/>
            <a:ext cx="1233284" cy="1233284"/>
          </a:xfrm>
          <a:custGeom>
            <a:avLst/>
            <a:gdLst>
              <a:gd name="connsiteX0" fmla="*/ 616642 w 1233284"/>
              <a:gd name="connsiteY0" fmla="*/ 0 h 1233284"/>
              <a:gd name="connsiteX1" fmla="*/ 1233284 w 1233284"/>
              <a:gd name="connsiteY1" fmla="*/ 616642 h 1233284"/>
              <a:gd name="connsiteX2" fmla="*/ 616642 w 1233284"/>
              <a:gd name="connsiteY2" fmla="*/ 1233284 h 1233284"/>
              <a:gd name="connsiteX3" fmla="*/ 0 w 1233284"/>
              <a:gd name="connsiteY3" fmla="*/ 616642 h 1233284"/>
              <a:gd name="connsiteX4" fmla="*/ 616642 w 1233284"/>
              <a:gd name="connsiteY4" fmla="*/ 0 h 123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284" h="1233284">
                <a:moveTo>
                  <a:pt x="616642" y="0"/>
                </a:moveTo>
                <a:cubicBezTo>
                  <a:pt x="957204" y="0"/>
                  <a:pt x="1233284" y="276080"/>
                  <a:pt x="1233284" y="616642"/>
                </a:cubicBezTo>
                <a:cubicBezTo>
                  <a:pt x="1233284" y="957204"/>
                  <a:pt x="957204" y="1233284"/>
                  <a:pt x="616642" y="1233284"/>
                </a:cubicBezTo>
                <a:cubicBezTo>
                  <a:pt x="276080" y="1233284"/>
                  <a:pt x="0" y="957204"/>
                  <a:pt x="0" y="616642"/>
                </a:cubicBezTo>
                <a:cubicBezTo>
                  <a:pt x="0" y="276080"/>
                  <a:pt x="276080" y="0"/>
                  <a:pt x="6166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E943AC3-DAB2-4F8A-B159-D354BC15F1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61150" y="2494306"/>
            <a:ext cx="1233284" cy="1233284"/>
          </a:xfrm>
          <a:custGeom>
            <a:avLst/>
            <a:gdLst>
              <a:gd name="connsiteX0" fmla="*/ 616642 w 1233284"/>
              <a:gd name="connsiteY0" fmla="*/ 0 h 1233284"/>
              <a:gd name="connsiteX1" fmla="*/ 1233284 w 1233284"/>
              <a:gd name="connsiteY1" fmla="*/ 616642 h 1233284"/>
              <a:gd name="connsiteX2" fmla="*/ 616642 w 1233284"/>
              <a:gd name="connsiteY2" fmla="*/ 1233284 h 1233284"/>
              <a:gd name="connsiteX3" fmla="*/ 0 w 1233284"/>
              <a:gd name="connsiteY3" fmla="*/ 616642 h 1233284"/>
              <a:gd name="connsiteX4" fmla="*/ 616642 w 1233284"/>
              <a:gd name="connsiteY4" fmla="*/ 0 h 123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284" h="1233284">
                <a:moveTo>
                  <a:pt x="616642" y="0"/>
                </a:moveTo>
                <a:cubicBezTo>
                  <a:pt x="957204" y="0"/>
                  <a:pt x="1233284" y="276080"/>
                  <a:pt x="1233284" y="616642"/>
                </a:cubicBezTo>
                <a:cubicBezTo>
                  <a:pt x="1233284" y="957204"/>
                  <a:pt x="957204" y="1233284"/>
                  <a:pt x="616642" y="1233284"/>
                </a:cubicBezTo>
                <a:cubicBezTo>
                  <a:pt x="276080" y="1233284"/>
                  <a:pt x="0" y="957204"/>
                  <a:pt x="0" y="616642"/>
                </a:cubicBezTo>
                <a:cubicBezTo>
                  <a:pt x="0" y="276080"/>
                  <a:pt x="276080" y="0"/>
                  <a:pt x="6166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85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jpe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6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D6D166F-1EC7-46FA-96A1-DF55418A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23" y="2112128"/>
            <a:ext cx="9715500" cy="1504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D720B-7D91-4CC6-884A-A5504307E926}"/>
              </a:ext>
            </a:extLst>
          </p:cNvPr>
          <p:cNvSpPr txBox="1"/>
          <p:nvPr/>
        </p:nvSpPr>
        <p:spPr>
          <a:xfrm>
            <a:off x="2354602" y="4122654"/>
            <a:ext cx="7461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-Distributed </a:t>
            </a:r>
            <a:r>
              <a:rPr lang="en-US" sz="360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System&amp;Computing</a:t>
            </a:r>
            <a:r>
              <a:rPr lang="en-US" sz="36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B14A2-5737-4014-9C05-2D22D920B8EF}"/>
              </a:ext>
            </a:extLst>
          </p:cNvPr>
          <p:cNvSpPr txBox="1"/>
          <p:nvPr/>
        </p:nvSpPr>
        <p:spPr>
          <a:xfrm>
            <a:off x="1152523" y="2449104"/>
            <a:ext cx="9715499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4800" b="1">
                <a:solidFill>
                  <a:schemeClr val="accent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SNS </a:t>
            </a:r>
            <a:r>
              <a:rPr lang="ko-KR" altLang="en-US" sz="4800" b="1">
                <a:solidFill>
                  <a:schemeClr val="accent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얼굴인식 자동 </a:t>
            </a:r>
            <a:r>
              <a:rPr lang="ko-KR" altLang="en-US" sz="4800" b="1" err="1">
                <a:solidFill>
                  <a:schemeClr val="accent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태깅</a:t>
            </a:r>
            <a:endParaRPr lang="en-US" sz="4800" b="1">
              <a:solidFill>
                <a:schemeClr val="accent1"/>
              </a:solidFill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326D0-882A-6FBF-8656-61FF97F754AD}"/>
              </a:ext>
            </a:extLst>
          </p:cNvPr>
          <p:cNvSpPr txBox="1"/>
          <p:nvPr/>
        </p:nvSpPr>
        <p:spPr>
          <a:xfrm>
            <a:off x="7637184" y="5505360"/>
            <a:ext cx="4358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컴퓨터공학부 </a:t>
            </a:r>
            <a:r>
              <a:rPr lang="en-US" altLang="ko-KR"/>
              <a:t>201811212 ​</a:t>
            </a:r>
            <a:r>
              <a:rPr lang="ko-KR" altLang="en-US"/>
              <a:t>이정현</a:t>
            </a:r>
            <a:endParaRPr lang="en-US" altLang="ko-KR"/>
          </a:p>
          <a:p>
            <a:r>
              <a:rPr lang="ko-KR" altLang="en-US"/>
              <a:t>컴퓨터공학부 </a:t>
            </a:r>
            <a:r>
              <a:rPr lang="en-US" altLang="ko-KR"/>
              <a:t>201811169 ​</a:t>
            </a:r>
            <a:r>
              <a:rPr lang="ko-KR" altLang="en-US"/>
              <a:t>김재현</a:t>
            </a:r>
            <a:endParaRPr lang="en-US" altLang="ko-KR"/>
          </a:p>
          <a:p>
            <a:r>
              <a:rPr lang="ko-KR" altLang="en-US"/>
              <a:t>컴퓨터공학부 </a:t>
            </a:r>
            <a:r>
              <a:rPr lang="en-US" altLang="ko-KR"/>
              <a:t>201811270 ​</a:t>
            </a:r>
            <a:r>
              <a:rPr lang="ko-KR" altLang="en-US"/>
              <a:t>유동국</a:t>
            </a:r>
          </a:p>
        </p:txBody>
      </p:sp>
    </p:spTree>
    <p:extLst>
      <p:ext uri="{BB962C8B-B14F-4D97-AF65-F5344CB8AC3E}">
        <p14:creationId xmlns:p14="http://schemas.microsoft.com/office/powerpoint/2010/main" val="365175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6AFB72F3-963B-4E34-AF92-89BC0CA523D2}"/>
              </a:ext>
            </a:extLst>
          </p:cNvPr>
          <p:cNvGrpSpPr/>
          <p:nvPr/>
        </p:nvGrpSpPr>
        <p:grpSpPr>
          <a:xfrm>
            <a:off x="1785686" y="429928"/>
            <a:ext cx="9160644" cy="4822256"/>
            <a:chOff x="1785686" y="429928"/>
            <a:chExt cx="9160644" cy="482225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4E73179-D20C-4B28-9C40-40E8B002C4DF}"/>
                </a:ext>
              </a:extLst>
            </p:cNvPr>
            <p:cNvSpPr/>
            <p:nvPr/>
          </p:nvSpPr>
          <p:spPr>
            <a:xfrm>
              <a:off x="3343895" y="429928"/>
              <a:ext cx="5867482" cy="48222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EC59D64-C364-4A6B-AD7A-F9E4C8D755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710" r="94307" b="17599"/>
            <a:stretch/>
          </p:blipFill>
          <p:spPr bwMode="auto">
            <a:xfrm>
              <a:off x="1785686" y="2346955"/>
              <a:ext cx="331871" cy="875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FCF9A80-56FA-45AB-AF83-83B111077EA8}"/>
                </a:ext>
              </a:extLst>
            </p:cNvPr>
            <p:cNvSpPr/>
            <p:nvPr/>
          </p:nvSpPr>
          <p:spPr>
            <a:xfrm>
              <a:off x="3859731" y="1169468"/>
              <a:ext cx="2120766" cy="4812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Upload image</a:t>
              </a:r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AE4CF4F-2557-4BD0-8DA4-E38ECDFB37A3}"/>
                </a:ext>
              </a:extLst>
            </p:cNvPr>
            <p:cNvSpPr/>
            <p:nvPr/>
          </p:nvSpPr>
          <p:spPr>
            <a:xfrm>
              <a:off x="4810226" y="1979591"/>
              <a:ext cx="2120766" cy="4812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extract Face image</a:t>
              </a:r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919838A-AC57-47DC-B06E-71CD3ADEE9BC}"/>
                </a:ext>
              </a:extLst>
            </p:cNvPr>
            <p:cNvSpPr/>
            <p:nvPr/>
          </p:nvSpPr>
          <p:spPr>
            <a:xfrm>
              <a:off x="4071490" y="3441029"/>
              <a:ext cx="2120766" cy="5951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Model test</a:t>
              </a:r>
            </a:p>
            <a:p>
              <a:pPr algn="ctr"/>
              <a:r>
                <a:rPr lang="en-US" altLang="ko-KR"/>
                <a:t>(classification)</a:t>
              </a:r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59D15EB-754F-4659-97DD-799427A19ABD}"/>
                </a:ext>
              </a:extLst>
            </p:cNvPr>
            <p:cNvSpPr/>
            <p:nvPr/>
          </p:nvSpPr>
          <p:spPr>
            <a:xfrm>
              <a:off x="9502541" y="2101515"/>
              <a:ext cx="1443789" cy="9079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SNS</a:t>
              </a:r>
            </a:p>
            <a:p>
              <a:pPr algn="ctr"/>
              <a:r>
                <a:rPr lang="en-US" altLang="ko-KR"/>
                <a:t>Images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55B6BD4-68C0-4C16-A05A-A1BD8492DE04}"/>
                </a:ext>
              </a:extLst>
            </p:cNvPr>
            <p:cNvSpPr/>
            <p:nvPr/>
          </p:nvSpPr>
          <p:spPr>
            <a:xfrm>
              <a:off x="6930992" y="1422932"/>
              <a:ext cx="2120766" cy="4812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web crawling</a:t>
              </a:r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2834FA-56BE-4E59-963B-2078BB3336AB}"/>
                </a:ext>
              </a:extLst>
            </p:cNvPr>
            <p:cNvCxnSpPr>
              <a:stCxn id="5" idx="1"/>
              <a:endCxn id="9" idx="6"/>
            </p:cNvCxnSpPr>
            <p:nvPr/>
          </p:nvCxnSpPr>
          <p:spPr>
            <a:xfrm flipH="1" flipV="1">
              <a:off x="9051758" y="1663564"/>
              <a:ext cx="450783" cy="891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20DDBB-766D-44F6-B0AB-B96C61B011D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7557" y="1410100"/>
              <a:ext cx="1742174" cy="12046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D2157C0-D3F6-4E80-84EE-25265731CA4E}"/>
                </a:ext>
              </a:extLst>
            </p:cNvPr>
            <p:cNvSpPr/>
            <p:nvPr/>
          </p:nvSpPr>
          <p:spPr>
            <a:xfrm>
              <a:off x="6930992" y="2544274"/>
              <a:ext cx="2120766" cy="4812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Model train</a:t>
              </a:r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5F3155F-F6F2-4A7C-93E2-6CFEF8FB05BF}"/>
                </a:ext>
              </a:extLst>
            </p:cNvPr>
            <p:cNvSpPr/>
            <p:nvPr/>
          </p:nvSpPr>
          <p:spPr>
            <a:xfrm>
              <a:off x="4071490" y="4432269"/>
              <a:ext cx="2120766" cy="4812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Get Tag</a:t>
              </a:r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400DDA9-6ECA-4B47-B9BD-556532EDABF4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 flipV="1">
              <a:off x="2033659" y="3106387"/>
              <a:ext cx="2037831" cy="15665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78D91D74-39AF-49E8-A968-E69DEB669033}"/>
                </a:ext>
              </a:extLst>
            </p:cNvPr>
            <p:cNvCxnSpPr>
              <a:cxnSpLocks/>
              <a:stCxn id="7" idx="0"/>
              <a:endCxn id="6" idx="3"/>
            </p:cNvCxnSpPr>
            <p:nvPr/>
          </p:nvCxnSpPr>
          <p:spPr>
            <a:xfrm flipH="1" flipV="1">
              <a:off x="5120805" y="2390375"/>
              <a:ext cx="11068" cy="10506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F04B7C6-0B6B-4817-AD80-813B91584FC5}"/>
                </a:ext>
              </a:extLst>
            </p:cNvPr>
            <p:cNvCxnSpPr>
              <a:cxnSpLocks/>
              <a:stCxn id="7" idx="7"/>
              <a:endCxn id="21" idx="3"/>
            </p:cNvCxnSpPr>
            <p:nvPr/>
          </p:nvCxnSpPr>
          <p:spPr>
            <a:xfrm flipV="1">
              <a:off x="5881677" y="2955058"/>
              <a:ext cx="1359894" cy="57313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94FF2B08-20A3-4A90-94F9-3A2AE83549FC}"/>
                </a:ext>
              </a:extLst>
            </p:cNvPr>
            <p:cNvSpPr txBox="1"/>
            <p:nvPr/>
          </p:nvSpPr>
          <p:spPr>
            <a:xfrm>
              <a:off x="6555074" y="3158857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&lt;include&gt;</a:t>
              </a:r>
              <a:endParaRPr lang="ko-KR" altLang="en-US"/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9180E6A0-5C8E-4A54-8207-E408106FF4AB}"/>
                </a:ext>
              </a:extLst>
            </p:cNvPr>
            <p:cNvCxnSpPr>
              <a:cxnSpLocks/>
              <a:stCxn id="21" idx="1"/>
              <a:endCxn id="6" idx="5"/>
            </p:cNvCxnSpPr>
            <p:nvPr/>
          </p:nvCxnSpPr>
          <p:spPr>
            <a:xfrm flipH="1" flipV="1">
              <a:off x="6620413" y="2390375"/>
              <a:ext cx="621158" cy="2243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91377DD-943B-4ED1-8904-E8ECFA476483}"/>
                </a:ext>
              </a:extLst>
            </p:cNvPr>
            <p:cNvSpPr txBox="1"/>
            <p:nvPr/>
          </p:nvSpPr>
          <p:spPr>
            <a:xfrm>
              <a:off x="6861361" y="2203969"/>
              <a:ext cx="1061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&lt;extend&gt;</a:t>
              </a:r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3DFE46B-477B-4C22-875B-25B38B63CF23}"/>
                </a:ext>
              </a:extLst>
            </p:cNvPr>
            <p:cNvSpPr txBox="1"/>
            <p:nvPr/>
          </p:nvSpPr>
          <p:spPr>
            <a:xfrm>
              <a:off x="4080873" y="2831062"/>
              <a:ext cx="106106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/>
                <a:t>&lt;extend&gt;</a:t>
              </a:r>
              <a:endParaRPr lang="ko-KR" altLang="en-US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E6FFC917-784E-4ABF-B11F-50D861B1318B}"/>
                </a:ext>
              </a:extLst>
            </p:cNvPr>
            <p:cNvCxnSpPr>
              <a:cxnSpLocks/>
              <a:stCxn id="30" idx="0"/>
              <a:endCxn id="7" idx="4"/>
            </p:cNvCxnSpPr>
            <p:nvPr/>
          </p:nvCxnSpPr>
          <p:spPr>
            <a:xfrm flipV="1">
              <a:off x="5131873" y="4036192"/>
              <a:ext cx="0" cy="39607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14EAD0B-9EF4-4F75-B560-0BFF0D7C1EA8}"/>
                </a:ext>
              </a:extLst>
            </p:cNvPr>
            <p:cNvSpPr txBox="1"/>
            <p:nvPr/>
          </p:nvSpPr>
          <p:spPr>
            <a:xfrm>
              <a:off x="5142368" y="4047595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&lt;include&gt;</a:t>
              </a:r>
              <a:endParaRPr lang="ko-KR" altLang="en-US"/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832CA2B7-8F98-44B7-B271-7D4EBCAA05A6}"/>
                </a:ext>
              </a:extLst>
            </p:cNvPr>
            <p:cNvCxnSpPr>
              <a:cxnSpLocks/>
              <a:stCxn id="6" idx="0"/>
              <a:endCxn id="4" idx="5"/>
            </p:cNvCxnSpPr>
            <p:nvPr/>
          </p:nvCxnSpPr>
          <p:spPr>
            <a:xfrm flipH="1" flipV="1">
              <a:off x="5669918" y="1580252"/>
              <a:ext cx="200691" cy="39933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B15D882-B548-49B8-B8AB-99454A42FFA3}"/>
                </a:ext>
              </a:extLst>
            </p:cNvPr>
            <p:cNvSpPr txBox="1"/>
            <p:nvPr/>
          </p:nvSpPr>
          <p:spPr>
            <a:xfrm>
              <a:off x="4745026" y="1627604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&lt;include&gt;</a:t>
              </a:r>
              <a:endParaRPr lang="ko-KR" altLang="en-US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D0EAFE75-1686-443D-9C8C-537F53082368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6620413" y="1833716"/>
              <a:ext cx="621158" cy="21635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CF18A31-998E-400C-BA11-9A2FF6DB4871}"/>
                </a:ext>
              </a:extLst>
            </p:cNvPr>
            <p:cNvSpPr txBox="1"/>
            <p:nvPr/>
          </p:nvSpPr>
          <p:spPr>
            <a:xfrm>
              <a:off x="6016911" y="1653556"/>
              <a:ext cx="1099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&lt;include&gt;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38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핵심 문제 정의 및 해결 방안​</a:t>
            </a:r>
            <a:endParaRPr lang="en-US" sz="30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908799" y="1762597"/>
            <a:ext cx="62977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ko-KR" sz="2400" b="1">
                <a:solidFill>
                  <a:schemeClr val="accent1"/>
                </a:solidFill>
              </a:rPr>
              <a:t>핵심 문제 </a:t>
            </a:r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endParaRPr lang="en-US" altLang="ko-KR" sz="1000" b="1">
              <a:solidFill>
                <a:schemeClr val="accent1"/>
              </a:solidFill>
            </a:endParaRPr>
          </a:p>
          <a:p>
            <a:pPr marL="342900" indent="-342900" fontAlgn="base">
              <a:buAutoNum type="arabicPeriod"/>
            </a:pPr>
            <a:r>
              <a:rPr lang="ko-KR" altLang="en-US" b="1"/>
              <a:t>분산 시스템 구축</a:t>
            </a:r>
            <a:endParaRPr lang="en-US" altLang="ko-KR" b="1"/>
          </a:p>
          <a:p>
            <a:pPr marL="342900" indent="-342900" fontAlgn="base">
              <a:buAutoNum type="arabicPeriod"/>
            </a:pPr>
            <a:endParaRPr lang="en-US" altLang="ko-KR" b="1"/>
          </a:p>
          <a:p>
            <a:pPr marL="342900" indent="-342900" fontAlgn="base">
              <a:buAutoNum type="arabicPeriod"/>
            </a:pPr>
            <a:endParaRPr lang="en-US" altLang="ko-KR" b="1"/>
          </a:p>
          <a:p>
            <a:pPr marL="342900" indent="-342900" fontAlgn="base">
              <a:buAutoNum type="arabicPeriod"/>
            </a:pPr>
            <a:r>
              <a:rPr lang="ko-KR" altLang="en-US" b="1"/>
              <a:t>딥러닝 모델 개발</a:t>
            </a:r>
            <a:endParaRPr lang="en-US" altLang="ko-KR" b="1"/>
          </a:p>
          <a:p>
            <a:pPr marL="342900" indent="-342900" fontAlgn="base">
              <a:buAutoNum type="arabicPeriod"/>
            </a:pPr>
            <a:endParaRPr lang="en-US" altLang="ko-KR" b="1"/>
          </a:p>
          <a:p>
            <a:pPr marL="342900" indent="-342900" fontAlgn="base">
              <a:buAutoNum type="arabicPeriod"/>
            </a:pPr>
            <a:endParaRPr lang="en-US" altLang="ko-KR" b="1"/>
          </a:p>
          <a:p>
            <a:pPr marL="342900" indent="-342900" fontAlgn="base">
              <a:buAutoNum type="arabicPeriod"/>
            </a:pPr>
            <a:r>
              <a:rPr lang="ko-KR" altLang="en-US" b="1"/>
              <a:t>데이터셋 구축</a:t>
            </a:r>
            <a:endParaRPr lang="en-US" altLang="ko-KR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9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핵심 문제 정의 및 해결 방안​</a:t>
            </a:r>
            <a:endParaRPr lang="en-US" sz="30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908799" y="1762597"/>
            <a:ext cx="6297702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분산 시스템 구축 </a:t>
            </a:r>
            <a:r>
              <a:rPr lang="en-US" altLang="ko-KR" sz="2400" b="1">
                <a:solidFill>
                  <a:schemeClr val="accent1"/>
                </a:solidFill>
              </a:rPr>
              <a:t>/ ML</a:t>
            </a:r>
            <a:r>
              <a:rPr lang="ko-KR" altLang="en-US" sz="2400" b="1">
                <a:solidFill>
                  <a:schemeClr val="accent1"/>
                </a:solidFill>
              </a:rPr>
              <a:t> 모델 개발</a:t>
            </a:r>
            <a:r>
              <a:rPr lang="ko-KR" altLang="ko-KR" sz="2400" b="1">
                <a:solidFill>
                  <a:schemeClr val="accent1"/>
                </a:solidFill>
              </a:rPr>
              <a:t> </a:t>
            </a:r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endParaRPr lang="en-US" altLang="ko-KR" sz="1000" b="1">
              <a:solidFill>
                <a:schemeClr val="accent1"/>
              </a:solidFill>
            </a:endParaRPr>
          </a:p>
          <a:p>
            <a:pPr fontAlgn="base"/>
            <a:r>
              <a:rPr lang="en-US" altLang="ko-KR" b="1" err="1"/>
              <a:t>이미지</a:t>
            </a:r>
            <a:r>
              <a:rPr lang="en-US" altLang="ko-KR" b="1"/>
              <a:t> </a:t>
            </a:r>
            <a:r>
              <a:rPr lang="en-US" altLang="ko-KR" b="1" err="1"/>
              <a:t>처리</a:t>
            </a:r>
            <a:r>
              <a:rPr lang="en-US" altLang="ko-KR" b="1"/>
              <a:t>: </a:t>
            </a:r>
            <a:r>
              <a:rPr lang="en-US" altLang="ko-KR" err="1"/>
              <a:t>대용량의</a:t>
            </a:r>
            <a:r>
              <a:rPr lang="en-US" altLang="ko-KR"/>
              <a:t> </a:t>
            </a:r>
            <a:r>
              <a:rPr lang="en-US" altLang="ko-KR" b="1" err="1">
                <a:solidFill>
                  <a:schemeClr val="accent1"/>
                </a:solidFill>
              </a:rPr>
              <a:t>연산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endParaRPr lang="en-US" altLang="ko-KR"/>
          </a:p>
          <a:p>
            <a:pPr fontAlgn="base"/>
            <a:endParaRPr lang="en-US" altLang="ko-KR" b="1"/>
          </a:p>
          <a:p>
            <a:pPr fontAlgn="base"/>
            <a:r>
              <a:rPr lang="en-US" altLang="ko-KR" b="1" err="1"/>
              <a:t>머신</a:t>
            </a:r>
            <a:r>
              <a:rPr lang="en-US" altLang="ko-KR" b="1"/>
              <a:t> </a:t>
            </a:r>
            <a:r>
              <a:rPr lang="ko-KR" altLang="ko-KR" b="1"/>
              <a:t>러닝 학습</a:t>
            </a:r>
            <a:r>
              <a:rPr lang="en-US" altLang="ko-KR" b="1"/>
              <a:t> 및 </a:t>
            </a:r>
            <a:r>
              <a:rPr lang="ko-KR" altLang="ko-KR" b="1"/>
              <a:t>사용</a:t>
            </a:r>
            <a:r>
              <a:rPr lang="en-US" altLang="ko-KR" b="1"/>
              <a:t>:</a:t>
            </a:r>
            <a:r>
              <a:rPr lang="en-US" altLang="ko-KR"/>
              <a:t> </a:t>
            </a:r>
            <a:r>
              <a:rPr lang="en-US" altLang="ko-KR" err="1"/>
              <a:t>대용량의</a:t>
            </a:r>
            <a:r>
              <a:rPr lang="en-US" altLang="ko-KR"/>
              <a:t> </a:t>
            </a:r>
            <a:r>
              <a:rPr lang="en-US" altLang="ko-KR" b="1" err="1">
                <a:solidFill>
                  <a:schemeClr val="accent1"/>
                </a:solidFill>
              </a:rPr>
              <a:t>저장공간</a:t>
            </a:r>
            <a:r>
              <a:rPr lang="en-US" altLang="ko-KR" err="1"/>
              <a:t>과</a:t>
            </a:r>
            <a:r>
              <a:rPr lang="en-US" altLang="ko-KR"/>
              <a:t> </a:t>
            </a:r>
            <a:r>
              <a:rPr lang="en-US" altLang="ko-KR" b="1" err="1">
                <a:solidFill>
                  <a:schemeClr val="accent1"/>
                </a:solidFill>
              </a:rPr>
              <a:t>연산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r>
              <a:rPr lang="en-US" altLang="ko-KR"/>
              <a:t>​</a:t>
            </a:r>
          </a:p>
          <a:p>
            <a:pPr fontAlgn="base"/>
            <a:endParaRPr lang="en-US" altLang="ko-KR"/>
          </a:p>
          <a:p>
            <a:pPr fontAlgn="base"/>
            <a:r>
              <a:rPr lang="en-US" altLang="ko-KR" b="1" err="1"/>
              <a:t>분산</a:t>
            </a:r>
            <a:r>
              <a:rPr lang="en-US" altLang="ko-KR" b="1"/>
              <a:t> </a:t>
            </a:r>
            <a:r>
              <a:rPr lang="en-US" altLang="ko-KR" b="1" err="1"/>
              <a:t>시스템을</a:t>
            </a:r>
            <a:r>
              <a:rPr lang="en-US" altLang="ko-KR" b="1"/>
              <a:t> </a:t>
            </a:r>
            <a:r>
              <a:rPr lang="en-US" altLang="ko-KR" b="1" err="1"/>
              <a:t>통한</a:t>
            </a:r>
            <a:r>
              <a:rPr lang="en-US" altLang="ko-KR" b="1"/>
              <a:t> </a:t>
            </a:r>
            <a:r>
              <a:rPr lang="en-US" altLang="ko-KR" b="1" err="1"/>
              <a:t>서비스</a:t>
            </a:r>
            <a:r>
              <a:rPr lang="en-US" altLang="ko-KR" b="1"/>
              <a:t> </a:t>
            </a:r>
            <a:r>
              <a:rPr lang="en-US" altLang="ko-KR" b="1" err="1"/>
              <a:t>제공</a:t>
            </a:r>
            <a:r>
              <a:rPr lang="en-US" altLang="ko-KR"/>
              <a:t>: </a:t>
            </a:r>
            <a:r>
              <a:rPr lang="en-US" altLang="ko-KR" err="1"/>
              <a:t>시스템의</a:t>
            </a:r>
            <a:r>
              <a:rPr lang="en-US" altLang="ko-KR"/>
              <a:t> </a:t>
            </a:r>
            <a:r>
              <a:rPr lang="en-US" altLang="ko-KR" b="1" err="1">
                <a:solidFill>
                  <a:schemeClr val="accent1"/>
                </a:solidFill>
              </a:rPr>
              <a:t>안정성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r>
              <a:rPr lang="en-US" altLang="ko-KR"/>
              <a:t>​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하둡 프로그래밍(4) – 빅데이터 – HDFS 하둡 분산 파일 시스템(1) | Hoing">
            <a:extLst>
              <a:ext uri="{FF2B5EF4-FFF2-40B4-BE49-F238E27FC236}">
                <a16:creationId xmlns:a16="http://schemas.microsoft.com/office/drawing/2014/main" id="{A3644629-429E-48BD-B59D-1DC468F41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01" y="3248389"/>
            <a:ext cx="4279765" cy="200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핵심 문제 정의 및 해결 방안​</a:t>
            </a:r>
            <a:endParaRPr lang="en-US" sz="30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6262074" y="1683881"/>
            <a:ext cx="62977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해결방안</a:t>
            </a:r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endParaRPr lang="en-US" altLang="ko-KR" sz="1000" b="1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ADD2B-6D92-4199-A7C1-DF2520755F17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분산시스템 구축 </a:t>
            </a:r>
            <a:r>
              <a:rPr lang="en-US" altLang="ko-KR" sz="2400" b="1">
                <a:solidFill>
                  <a:schemeClr val="accent1"/>
                </a:solidFill>
              </a:rPr>
              <a:t>/ ML </a:t>
            </a:r>
            <a:r>
              <a:rPr lang="ko-KR" altLang="en-US" sz="2400" b="1">
                <a:solidFill>
                  <a:schemeClr val="accent1"/>
                </a:solidFill>
              </a:rPr>
              <a:t>모델 개발</a:t>
            </a:r>
            <a:endParaRPr lang="en-US" altLang="ko-KR" sz="2400" b="1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933C4-4D2C-4A23-A740-1998ABF87B82}"/>
              </a:ext>
            </a:extLst>
          </p:cNvPr>
          <p:cNvSpPr/>
          <p:nvPr/>
        </p:nvSpPr>
        <p:spPr>
          <a:xfrm>
            <a:off x="6262074" y="238897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/>
              <a:t>Spark ML 및 Spark Streaming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09CA38-1FD1-420F-8D0E-7369D9041DEE}"/>
              </a:ext>
            </a:extLst>
          </p:cNvPr>
          <p:cNvSpPr/>
          <p:nvPr/>
        </p:nvSpPr>
        <p:spPr>
          <a:xfrm>
            <a:off x="6262074" y="2399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/>
              <a:t>HDFS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16834A-1F82-4A28-AC81-EB3931E68B79}"/>
              </a:ext>
            </a:extLst>
          </p:cNvPr>
          <p:cNvSpPr/>
          <p:nvPr/>
        </p:nvSpPr>
        <p:spPr>
          <a:xfrm>
            <a:off x="908799" y="2385182"/>
            <a:ext cx="2122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err="1"/>
              <a:t>대용량의</a:t>
            </a:r>
            <a:r>
              <a:rPr lang="en-US" altLang="ko-KR"/>
              <a:t> </a:t>
            </a:r>
            <a:r>
              <a:rPr lang="en-US" altLang="ko-KR" b="1" err="1"/>
              <a:t>연산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endParaRPr lang="en-US" altLang="ko-KR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DFF72A-F612-4A0F-9306-86601EDBF6B9}"/>
              </a:ext>
            </a:extLst>
          </p:cNvPr>
          <p:cNvSpPr/>
          <p:nvPr/>
        </p:nvSpPr>
        <p:spPr>
          <a:xfrm>
            <a:off x="908799" y="3012809"/>
            <a:ext cx="2681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err="1"/>
              <a:t>대용량의</a:t>
            </a:r>
            <a:r>
              <a:rPr lang="en-US" altLang="ko-KR"/>
              <a:t> </a:t>
            </a:r>
            <a:r>
              <a:rPr lang="en-US" altLang="ko-KR" b="1" err="1"/>
              <a:t>저장공간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r>
              <a:rPr lang="en-US" altLang="ko-KR"/>
              <a:t>​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210068-1346-4CF1-81AF-EDE8BD0CCBB4}"/>
              </a:ext>
            </a:extLst>
          </p:cNvPr>
          <p:cNvSpPr/>
          <p:nvPr/>
        </p:nvSpPr>
        <p:spPr>
          <a:xfrm>
            <a:off x="908799" y="3640436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err="1"/>
              <a:t>시스템의</a:t>
            </a:r>
            <a:r>
              <a:rPr lang="en-US" altLang="ko-KR"/>
              <a:t> </a:t>
            </a:r>
            <a:r>
              <a:rPr lang="en-US" altLang="ko-KR" b="1" err="1"/>
              <a:t>안정성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FD17AE-8EFB-479A-BC06-C6BDADCA480C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3031075" y="2569848"/>
            <a:ext cx="3230999" cy="3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AF6A30BB-BAD6-4278-87C1-67850D20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760" y="3196444"/>
            <a:ext cx="3769419" cy="188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BA0089C-713E-4F78-9DEA-AD9B800A8AF0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3590488" y="2584080"/>
            <a:ext cx="2671586" cy="6133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The Tale of Apache Hadoop YARN! - Analytics Vidhya">
            <a:extLst>
              <a:ext uri="{FF2B5EF4-FFF2-40B4-BE49-F238E27FC236}">
                <a16:creationId xmlns:a16="http://schemas.microsoft.com/office/drawing/2014/main" id="{0D8DC8BC-A689-4BD0-880C-F84E3BB90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69" y="4577920"/>
            <a:ext cx="3657598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핵심 문제 정의 및 해결 방안​</a:t>
            </a:r>
            <a:endParaRPr lang="en-US" sz="30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6262074" y="1683881"/>
            <a:ext cx="62977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해결방안</a:t>
            </a:r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endParaRPr lang="en-US" altLang="ko-KR" sz="1000" b="1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ADD2B-6D92-4199-A7C1-DF2520755F17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분산시스템 구축 </a:t>
            </a:r>
            <a:r>
              <a:rPr lang="en-US" altLang="ko-KR" sz="2400" b="1">
                <a:solidFill>
                  <a:schemeClr val="accent1"/>
                </a:solidFill>
              </a:rPr>
              <a:t>/ ML </a:t>
            </a:r>
            <a:r>
              <a:rPr lang="ko-KR" altLang="en-US" sz="2400" b="1">
                <a:solidFill>
                  <a:schemeClr val="accent1"/>
                </a:solidFill>
              </a:rPr>
              <a:t>모델 개발</a:t>
            </a:r>
            <a:endParaRPr lang="en-US" altLang="ko-KR" sz="2400" b="1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D1E7C-07E6-49D0-ABB1-08AD2FFE9237}"/>
              </a:ext>
            </a:extLst>
          </p:cNvPr>
          <p:cNvSpPr/>
          <p:nvPr/>
        </p:nvSpPr>
        <p:spPr>
          <a:xfrm>
            <a:off x="6262074" y="22778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/>
              <a:t>Zookeeper </a:t>
            </a:r>
            <a:r>
              <a:rPr lang="en-US" altLang="ko-KR"/>
              <a:t>for</a:t>
            </a:r>
            <a:r>
              <a:rPr lang="en-US" altLang="ko-KR" b="1"/>
              <a:t> Data Availability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402206-F1D6-4DFE-969A-A90F47F7F1CB}"/>
              </a:ext>
            </a:extLst>
          </p:cNvPr>
          <p:cNvSpPr/>
          <p:nvPr/>
        </p:nvSpPr>
        <p:spPr>
          <a:xfrm>
            <a:off x="6262074" y="4489545"/>
            <a:ext cx="3128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/>
              <a:t>YARN</a:t>
            </a:r>
            <a:r>
              <a:rPr lang="en-US" altLang="ko-KR"/>
              <a:t> for </a:t>
            </a:r>
            <a:r>
              <a:rPr lang="en-US" altLang="ko-KR" b="1"/>
              <a:t>Availability of Service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16834A-1F82-4A28-AC81-EB3931E68B79}"/>
              </a:ext>
            </a:extLst>
          </p:cNvPr>
          <p:cNvSpPr/>
          <p:nvPr/>
        </p:nvSpPr>
        <p:spPr>
          <a:xfrm>
            <a:off x="908799" y="2385182"/>
            <a:ext cx="2122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err="1"/>
              <a:t>대용량의</a:t>
            </a:r>
            <a:r>
              <a:rPr lang="en-US" altLang="ko-KR"/>
              <a:t> </a:t>
            </a:r>
            <a:r>
              <a:rPr lang="en-US" altLang="ko-KR" b="1" err="1"/>
              <a:t>연산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endParaRPr lang="en-US" altLang="ko-KR" b="1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DFF72A-F612-4A0F-9306-86601EDBF6B9}"/>
              </a:ext>
            </a:extLst>
          </p:cNvPr>
          <p:cNvSpPr/>
          <p:nvPr/>
        </p:nvSpPr>
        <p:spPr>
          <a:xfrm>
            <a:off x="908799" y="3012809"/>
            <a:ext cx="2681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err="1"/>
              <a:t>대용량의</a:t>
            </a:r>
            <a:r>
              <a:rPr lang="en-US" altLang="ko-KR"/>
              <a:t> </a:t>
            </a:r>
            <a:r>
              <a:rPr lang="en-US" altLang="ko-KR" b="1" err="1"/>
              <a:t>저장공간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r>
              <a:rPr lang="en-US" altLang="ko-KR"/>
              <a:t>​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210068-1346-4CF1-81AF-EDE8BD0CCBB4}"/>
              </a:ext>
            </a:extLst>
          </p:cNvPr>
          <p:cNvSpPr/>
          <p:nvPr/>
        </p:nvSpPr>
        <p:spPr>
          <a:xfrm>
            <a:off x="908799" y="3640436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err="1"/>
              <a:t>시스템의</a:t>
            </a:r>
            <a:r>
              <a:rPr lang="en-US" altLang="ko-KR"/>
              <a:t> </a:t>
            </a:r>
            <a:r>
              <a:rPr lang="en-US" altLang="ko-KR" b="1" err="1"/>
              <a:t>안정성</a:t>
            </a:r>
            <a:r>
              <a:rPr lang="en-US" altLang="ko-KR"/>
              <a:t> </a:t>
            </a:r>
            <a:r>
              <a:rPr lang="en-US" altLang="ko-KR" err="1"/>
              <a:t>필요</a:t>
            </a:r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10A8A59-EAC0-4933-8545-E0C925BF5490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3276755" y="2462530"/>
            <a:ext cx="2985319" cy="136257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319B1C2-36FD-498F-BB0D-D84F2BB563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489" y="2647196"/>
            <a:ext cx="2752078" cy="1487842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FE7AF95-317B-4A52-B75C-C732E202A243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3276755" y="3825102"/>
            <a:ext cx="2985319" cy="84910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핵심 문제 정의 및 해결 방안​</a:t>
            </a:r>
            <a:endParaRPr lang="en-US" sz="3000" b="1"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6262074" y="1683881"/>
            <a:ext cx="62977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해결방안</a:t>
            </a:r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endParaRPr lang="en-US" altLang="ko-KR" sz="1000" b="1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5ADD2B-6D92-4199-A7C1-DF2520755F17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데이터셋 구축</a:t>
            </a:r>
            <a:endParaRPr lang="en-US" altLang="ko-KR" sz="2400" b="1">
              <a:solidFill>
                <a:schemeClr val="accent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D1E7C-07E6-49D0-ABB1-08AD2FFE9237}"/>
              </a:ext>
            </a:extLst>
          </p:cNvPr>
          <p:cNvSpPr/>
          <p:nvPr/>
        </p:nvSpPr>
        <p:spPr>
          <a:xfrm>
            <a:off x="6262074" y="22778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b="1"/>
              <a:t>Apache Flume </a:t>
            </a:r>
            <a:r>
              <a:rPr lang="en-US" altLang="ko-KR"/>
              <a:t>for</a:t>
            </a:r>
            <a:r>
              <a:rPr lang="en-US" altLang="ko-KR" b="1"/>
              <a:t> Reliability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16834A-1F82-4A28-AC81-EB3931E68B79}"/>
              </a:ext>
            </a:extLst>
          </p:cNvPr>
          <p:cNvSpPr/>
          <p:nvPr/>
        </p:nvSpPr>
        <p:spPr>
          <a:xfrm>
            <a:off x="908799" y="3429000"/>
            <a:ext cx="3056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/>
              <a:t>SNS</a:t>
            </a:r>
            <a:r>
              <a:rPr lang="ko-KR" altLang="en-US"/>
              <a:t>상 존재하는 </a:t>
            </a:r>
            <a:endParaRPr lang="en-US" altLang="ko-KR"/>
          </a:p>
          <a:p>
            <a:pPr fontAlgn="base"/>
            <a:r>
              <a:rPr lang="ko-KR" altLang="en-US" b="1"/>
              <a:t>많은 인물 이미지 </a:t>
            </a:r>
            <a:r>
              <a:rPr lang="ko-KR" altLang="en-US"/>
              <a:t>필요</a:t>
            </a:r>
            <a:endParaRPr lang="en-US" altLang="ko-KR" b="1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10A8A59-EAC0-4933-8545-E0C925BF5490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3965608" y="2462530"/>
            <a:ext cx="2296466" cy="12896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A6554A31-5D88-46C2-BC89-5038F501B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619375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E8B5E19-D272-4F1C-9C64-26CA69E5485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65608" y="3752166"/>
            <a:ext cx="2296466" cy="12896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BeautifulSoup 활용">
            <a:extLst>
              <a:ext uri="{FF2B5EF4-FFF2-40B4-BE49-F238E27FC236}">
                <a16:creationId xmlns:a16="http://schemas.microsoft.com/office/drawing/2014/main" id="{35F2D4B7-FD4D-461F-84A3-E7A535748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058" y="5144798"/>
            <a:ext cx="1588292" cy="11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963EB2A6-9301-4565-8B79-49CC6F53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983" y="5424200"/>
            <a:ext cx="2579571" cy="63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4C936A-D47A-4EF8-A732-F80B60BCE5FE}"/>
              </a:ext>
            </a:extLst>
          </p:cNvPr>
          <p:cNvSpPr/>
          <p:nvPr/>
        </p:nvSpPr>
        <p:spPr>
          <a:xfrm>
            <a:off x="6360072" y="4804787"/>
            <a:ext cx="417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err="1"/>
              <a:t>BeautifulSoup</a:t>
            </a:r>
            <a:r>
              <a:rPr lang="en-US" altLang="ko-KR" b="1"/>
              <a:t> Selenium </a:t>
            </a:r>
            <a:r>
              <a:rPr lang="en-US" altLang="ko-KR"/>
              <a:t>for </a:t>
            </a:r>
            <a:r>
              <a:rPr lang="en-US" altLang="ko-KR" b="1"/>
              <a:t>Web Crawling</a:t>
            </a:r>
          </a:p>
        </p:txBody>
      </p:sp>
    </p:spTree>
    <p:extLst>
      <p:ext uri="{BB962C8B-B14F-4D97-AF65-F5344CB8AC3E}">
        <p14:creationId xmlns:p14="http://schemas.microsoft.com/office/powerpoint/2010/main" val="21171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1527605" y="2526995"/>
            <a:ext cx="4719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atin typeface="+mn-ea"/>
              </a:rPr>
              <a:t>Architecture/Modules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8850" y="3199828"/>
            <a:ext cx="4076700" cy="190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9D3313-C0E1-483E-B6AD-A9E8ED5F149A}"/>
              </a:ext>
            </a:extLst>
          </p:cNvPr>
          <p:cNvSpPr/>
          <p:nvPr/>
        </p:nvSpPr>
        <p:spPr>
          <a:xfrm>
            <a:off x="9051011" y="1574041"/>
            <a:ext cx="1627116" cy="3547190"/>
          </a:xfrm>
          <a:prstGeom prst="rect">
            <a:avLst/>
          </a:prstGeom>
          <a:solidFill>
            <a:srgbClr val="20BA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rgbClr val="03499A"/>
                </a:solidFill>
              </a:rPr>
              <a:t>flume</a:t>
            </a:r>
          </a:p>
        </p:txBody>
      </p:sp>
      <p:pic>
        <p:nvPicPr>
          <p:cNvPr id="9" name="Picture 2" descr="Logo">
            <a:extLst>
              <a:ext uri="{FF2B5EF4-FFF2-40B4-BE49-F238E27FC236}">
                <a16:creationId xmlns:a16="http://schemas.microsoft.com/office/drawing/2014/main" id="{40BD66B4-C43A-4FF5-8D7D-DE366F12B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90" y="2578676"/>
            <a:ext cx="3138731" cy="313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01A085F-01B8-436D-B612-B9874988C44F}"/>
              </a:ext>
            </a:extLst>
          </p:cNvPr>
          <p:cNvSpPr/>
          <p:nvPr/>
        </p:nvSpPr>
        <p:spPr>
          <a:xfrm>
            <a:off x="6306307" y="257867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Reliability</a:t>
            </a:r>
          </a:p>
          <a:p>
            <a:pPr>
              <a:buFont typeface="+mj-lt"/>
              <a:buAutoNum type="arabicPeriod"/>
            </a:pPr>
            <a:endParaRPr lang="en-US" altLang="ko-KR" sz="2400">
              <a:solidFill>
                <a:srgbClr val="171717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Scalability</a:t>
            </a:r>
          </a:p>
          <a:p>
            <a:pPr>
              <a:buFont typeface="+mj-lt"/>
              <a:buAutoNum type="arabicPeriod"/>
            </a:pPr>
            <a:endParaRPr lang="en-US" altLang="ko-KR" sz="2400">
              <a:solidFill>
                <a:srgbClr val="171717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Manageability</a:t>
            </a:r>
          </a:p>
          <a:p>
            <a:pPr>
              <a:buFont typeface="+mj-lt"/>
              <a:buAutoNum type="arabicPeriod"/>
            </a:pPr>
            <a:endParaRPr lang="en-US" altLang="ko-KR" sz="2400">
              <a:solidFill>
                <a:srgbClr val="171717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88253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rgbClr val="03499A"/>
                </a:solidFill>
              </a:rPr>
              <a:t>flume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FC17E7-999D-48A5-84C7-B23617BBC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3" y="2545733"/>
            <a:ext cx="6254577" cy="28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2EDD65-A8CA-4A5C-BF7D-FA56344108A5}"/>
              </a:ext>
            </a:extLst>
          </p:cNvPr>
          <p:cNvSpPr/>
          <p:nvPr/>
        </p:nvSpPr>
        <p:spPr>
          <a:xfrm>
            <a:off x="6811998" y="2398360"/>
            <a:ext cx="5222686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  <a:latin typeface="-apple-system"/>
              </a:rPr>
              <a:t>Source</a:t>
            </a:r>
            <a:endParaRPr lang="en-US" altLang="ko-KR" sz="2000">
              <a:solidFill>
                <a:schemeClr val="accent1"/>
              </a:solidFill>
              <a:latin typeface="-apple-system"/>
            </a:endParaRPr>
          </a:p>
          <a:p>
            <a:r>
              <a:rPr lang="en-US" altLang="ko-KR">
                <a:latin typeface="-apple-system"/>
              </a:rPr>
              <a:t>Event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를 받아 입력된 정보를 </a:t>
            </a:r>
            <a:r>
              <a:rPr lang="en-US" altLang="ko-KR">
                <a:latin typeface="-apple-system"/>
              </a:rPr>
              <a:t>Sink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로 전달</a:t>
            </a:r>
            <a:endParaRPr lang="en-US" altLang="ko-KR" b="1">
              <a:solidFill>
                <a:srgbClr val="171717"/>
              </a:solidFill>
              <a:latin typeface="-apple-system"/>
            </a:endParaRPr>
          </a:p>
          <a:p>
            <a:endParaRPr lang="en-US" altLang="ko-KR" sz="1200" b="1">
              <a:solidFill>
                <a:srgbClr val="171717"/>
              </a:solidFill>
              <a:latin typeface="-apple-system"/>
            </a:endParaRPr>
          </a:p>
          <a:p>
            <a:r>
              <a:rPr lang="en-US" altLang="ko-KR" sz="2000" b="1">
                <a:solidFill>
                  <a:schemeClr val="accent1"/>
                </a:solidFill>
                <a:latin typeface="-apple-system"/>
              </a:rPr>
              <a:t>Channel</a:t>
            </a:r>
          </a:p>
          <a:p>
            <a:r>
              <a:rPr lang="en-US" altLang="ko-KR">
                <a:solidFill>
                  <a:srgbClr val="171717"/>
                </a:solidFill>
                <a:latin typeface="-apple-system"/>
              </a:rPr>
              <a:t>Source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와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Sink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의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dependency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를 제거하고 장애에 대비하기 위해 중간 채널을 제공</a:t>
            </a:r>
            <a:endParaRPr lang="en-US" altLang="ko-KR">
              <a:solidFill>
                <a:srgbClr val="171717"/>
              </a:solidFill>
              <a:latin typeface="-apple-system"/>
            </a:endParaRPr>
          </a:p>
          <a:p>
            <a:endParaRPr lang="en-US" altLang="ko-KR" sz="1200">
              <a:solidFill>
                <a:srgbClr val="171717"/>
              </a:solidFill>
              <a:latin typeface="-apple-system"/>
            </a:endParaRPr>
          </a:p>
          <a:p>
            <a:r>
              <a:rPr lang="en-US" altLang="ko-KR" sz="2000" b="1">
                <a:solidFill>
                  <a:schemeClr val="accent1"/>
                </a:solidFill>
                <a:latin typeface="-apple-system"/>
              </a:rPr>
              <a:t>Sink</a:t>
            </a:r>
          </a:p>
          <a:p>
            <a:r>
              <a:rPr lang="en-US" altLang="ko-KR">
                <a:solidFill>
                  <a:srgbClr val="171717"/>
                </a:solidFill>
                <a:latin typeface="-apple-system"/>
              </a:rPr>
              <a:t>Channel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로부터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Source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가 전달한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event 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정보를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HDFS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에 저장하거나 다음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tier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의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agent/DB</a:t>
            </a:r>
            <a:r>
              <a:rPr lang="ko-KR" altLang="en-US">
                <a:solidFill>
                  <a:srgbClr val="171717"/>
                </a:solidFill>
                <a:latin typeface="-apple-system"/>
              </a:rPr>
              <a:t>로 전달</a:t>
            </a:r>
            <a:endParaRPr lang="en-US" altLang="ko-KR">
              <a:solidFill>
                <a:srgbClr val="171717"/>
              </a:solidFill>
              <a:latin typeface="-apple-syste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DE7360-F16F-45F8-AC72-DF612F25E4EF}"/>
              </a:ext>
            </a:extLst>
          </p:cNvPr>
          <p:cNvSpPr/>
          <p:nvPr/>
        </p:nvSpPr>
        <p:spPr>
          <a:xfrm>
            <a:off x="3099901" y="5291003"/>
            <a:ext cx="1906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200" b="1">
                <a:solidFill>
                  <a:prstClr val="black"/>
                </a:solidFill>
              </a:rPr>
              <a:t>(</a:t>
            </a:r>
            <a:r>
              <a:rPr lang="ko-KR" altLang="en-US" sz="1200" b="1">
                <a:solidFill>
                  <a:prstClr val="black"/>
                </a:solidFill>
              </a:rPr>
              <a:t>https://</a:t>
            </a:r>
            <a:r>
              <a:rPr lang="en-US" altLang="ko-KR" sz="1200" b="1">
                <a:solidFill>
                  <a:prstClr val="black"/>
                </a:solidFill>
              </a:rPr>
              <a:t>flume.apache.org)</a:t>
            </a:r>
            <a:endParaRPr lang="ko-KR" altLang="en-US" sz="12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52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rgbClr val="03499A"/>
                </a:solidFill>
              </a:rPr>
              <a:t>flume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1F5241F-CC80-4CBD-8C75-6AD49B8C5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92" y="2930193"/>
            <a:ext cx="3739447" cy="20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5C6FCA3-6267-4486-9F62-8132C5267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99" y="2930192"/>
            <a:ext cx="3629526" cy="20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15064737-323A-471F-B160-BDE0CC3A6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024" y="2930193"/>
            <a:ext cx="3741130" cy="20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CC1C04A-C7D5-43BD-B237-72FBF70C04FB}"/>
              </a:ext>
            </a:extLst>
          </p:cNvPr>
          <p:cNvSpPr/>
          <p:nvPr/>
        </p:nvSpPr>
        <p:spPr>
          <a:xfrm>
            <a:off x="1731708" y="4956383"/>
            <a:ext cx="1314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>
                <a:solidFill>
                  <a:prstClr val="black"/>
                </a:solidFill>
              </a:rPr>
              <a:t>HDFS</a:t>
            </a:r>
            <a:r>
              <a:rPr lang="ko-KR" altLang="en-US" b="1">
                <a:solidFill>
                  <a:prstClr val="black"/>
                </a:solidFill>
              </a:rPr>
              <a:t> </a:t>
            </a:r>
            <a:r>
              <a:rPr lang="en-US" altLang="ko-KR" b="1">
                <a:solidFill>
                  <a:prstClr val="black"/>
                </a:solidFill>
              </a:rPr>
              <a:t>Direct</a:t>
            </a:r>
            <a:endParaRPr lang="ko-KR" altLang="en-US" b="1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F52D7B-E276-4A40-BCD0-220AFD9233AE}"/>
              </a:ext>
            </a:extLst>
          </p:cNvPr>
          <p:cNvSpPr/>
          <p:nvPr/>
        </p:nvSpPr>
        <p:spPr>
          <a:xfrm>
            <a:off x="5266629" y="4956383"/>
            <a:ext cx="2010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>
                <a:solidFill>
                  <a:prstClr val="black"/>
                </a:solidFill>
              </a:rPr>
              <a:t>Single Flume Agent</a:t>
            </a:r>
            <a:endParaRPr lang="ko-KR" altLang="en-US" b="1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4EB616-F55C-4FAE-8ED2-459F288AE953}"/>
              </a:ext>
            </a:extLst>
          </p:cNvPr>
          <p:cNvSpPr/>
          <p:nvPr/>
        </p:nvSpPr>
        <p:spPr>
          <a:xfrm>
            <a:off x="9138902" y="4956383"/>
            <a:ext cx="1959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b="1">
                <a:solidFill>
                  <a:prstClr val="black"/>
                </a:solidFill>
              </a:rPr>
              <a:t>Multi Flume Agent</a:t>
            </a:r>
            <a:endParaRPr lang="ko-KR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5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954483-51AC-4320-9018-9840AD84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898820"/>
            <a:ext cx="12192000" cy="242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298372" y="860968"/>
            <a:ext cx="359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Roboto Slab" pitchFamily="2" charset="0"/>
                <a:ea typeface="Roboto Slab" pitchFamily="2" charset="0"/>
              </a:rPr>
              <a:t>Content Index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9213" y="1487307"/>
            <a:ext cx="4076700" cy="1905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9B5CC8D-3855-494F-A1F3-9C3B9232E2EB}"/>
              </a:ext>
            </a:extLst>
          </p:cNvPr>
          <p:cNvSpPr txBox="1"/>
          <p:nvPr/>
        </p:nvSpPr>
        <p:spPr>
          <a:xfrm>
            <a:off x="6469686" y="4786410"/>
            <a:ext cx="182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+mn-ea"/>
              </a:rPr>
              <a:t>Success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F89C4-9847-44F9-A1F6-806B32E13D85}"/>
              </a:ext>
            </a:extLst>
          </p:cNvPr>
          <p:cNvSpPr txBox="1"/>
          <p:nvPr/>
        </p:nvSpPr>
        <p:spPr>
          <a:xfrm>
            <a:off x="9145241" y="4809398"/>
            <a:ext cx="182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+mn-ea"/>
              </a:rPr>
              <a:t>Schedule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CC8A597-E611-4266-88CD-4234264BB765}"/>
              </a:ext>
            </a:extLst>
          </p:cNvPr>
          <p:cNvSpPr/>
          <p:nvPr/>
        </p:nvSpPr>
        <p:spPr>
          <a:xfrm>
            <a:off x="6785094" y="3411548"/>
            <a:ext cx="1260000" cy="126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08B7EAD-89D9-4B1F-BC71-1D91E591E8E8}"/>
              </a:ext>
            </a:extLst>
          </p:cNvPr>
          <p:cNvSpPr/>
          <p:nvPr/>
        </p:nvSpPr>
        <p:spPr>
          <a:xfrm>
            <a:off x="9426811" y="3431206"/>
            <a:ext cx="1260000" cy="1260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736A668-9053-460D-8969-C56FAE3F9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976" y="3664806"/>
            <a:ext cx="833394" cy="8171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4979EE-EEE9-4E5C-9BE0-184370C6DA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53" y="3664806"/>
            <a:ext cx="787947" cy="78794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13157F-C47D-44A3-91CD-B033F5BB71F8}"/>
              </a:ext>
            </a:extLst>
          </p:cNvPr>
          <p:cNvGrpSpPr/>
          <p:nvPr/>
        </p:nvGrpSpPr>
        <p:grpSpPr>
          <a:xfrm>
            <a:off x="1223619" y="3392700"/>
            <a:ext cx="1680725" cy="1701487"/>
            <a:chOff x="3936546" y="3411548"/>
            <a:chExt cx="1680725" cy="170148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FE30D9-17B4-436F-BFB1-6E73FD797B2D}"/>
                </a:ext>
              </a:extLst>
            </p:cNvPr>
            <p:cNvSpPr txBox="1"/>
            <p:nvPr/>
          </p:nvSpPr>
          <p:spPr>
            <a:xfrm>
              <a:off x="3936546" y="4805258"/>
              <a:ext cx="16807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+mn-ea"/>
                </a:rPr>
                <a:t>Project Proposal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451850D-A959-4620-9160-30751BDCBFAD}"/>
                </a:ext>
              </a:extLst>
            </p:cNvPr>
            <p:cNvSpPr/>
            <p:nvPr/>
          </p:nvSpPr>
          <p:spPr>
            <a:xfrm>
              <a:off x="4146908" y="3411548"/>
              <a:ext cx="1260000" cy="1260000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A8F71E09-7EB9-4786-816F-2B9C053F7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908" y="3411548"/>
              <a:ext cx="1260000" cy="126000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7A64893-DCB3-4CF7-8AE1-642AA7CE6FDC}"/>
              </a:ext>
            </a:extLst>
          </p:cNvPr>
          <p:cNvGrpSpPr/>
          <p:nvPr/>
        </p:nvGrpSpPr>
        <p:grpSpPr>
          <a:xfrm>
            <a:off x="3815878" y="3400438"/>
            <a:ext cx="1587499" cy="1809208"/>
            <a:chOff x="956013" y="721440"/>
            <a:chExt cx="1587499" cy="180920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DA2A21-044E-42C9-90BD-9DC6BFB1DA43}"/>
                </a:ext>
              </a:extLst>
            </p:cNvPr>
            <p:cNvSpPr txBox="1"/>
            <p:nvPr/>
          </p:nvSpPr>
          <p:spPr>
            <a:xfrm>
              <a:off x="956013" y="2007428"/>
              <a:ext cx="15874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latin typeface="+mn-ea"/>
                </a:rPr>
                <a:t>Architecture</a:t>
              </a:r>
            </a:p>
            <a:p>
              <a:pPr algn="ctr"/>
              <a:r>
                <a:rPr lang="en-US" sz="1400" b="1">
                  <a:latin typeface="+mn-ea"/>
                </a:rPr>
                <a:t>Modules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11F6CE4-CE1E-42A4-870C-95A6EFE95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761" y="901440"/>
              <a:ext cx="900000" cy="900000"/>
            </a:xfrm>
            <a:prstGeom prst="rect">
              <a:avLst/>
            </a:prstGeom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208A567-6F80-467E-90BB-BBF78D7D60EE}"/>
                </a:ext>
              </a:extLst>
            </p:cNvPr>
            <p:cNvSpPr/>
            <p:nvPr/>
          </p:nvSpPr>
          <p:spPr>
            <a:xfrm>
              <a:off x="1119761" y="721440"/>
              <a:ext cx="1260000" cy="1260000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5554B7-8458-4B7E-A04E-3B760690C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362" y="860968"/>
              <a:ext cx="928798" cy="9287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8635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 err="1">
                <a:solidFill>
                  <a:srgbClr val="03499A"/>
                </a:solidFill>
              </a:rPr>
              <a:t>sparkdl</a:t>
            </a:r>
            <a:endParaRPr lang="en-US" altLang="ko-KR" sz="2400" b="1">
              <a:solidFill>
                <a:srgbClr val="03499A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63AA29-FCC6-47D7-8F0A-51C9D5D64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4449" y="2448500"/>
            <a:ext cx="6982799" cy="3238952"/>
          </a:xfrm>
          <a:prstGeom prst="rect">
            <a:avLst/>
          </a:prstGeom>
        </p:spPr>
      </p:pic>
      <p:pic>
        <p:nvPicPr>
          <p:cNvPr id="2050" name="Picture 2" descr="A Vision for Making Deep Learning Simple - The Databricks Blog">
            <a:extLst>
              <a:ext uri="{FF2B5EF4-FFF2-40B4-BE49-F238E27FC236}">
                <a16:creationId xmlns:a16="http://schemas.microsoft.com/office/drawing/2014/main" id="{0DCCDB4D-63E9-42FA-9BF0-5BB010B7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99" y="3171404"/>
            <a:ext cx="3997498" cy="209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AC081B3-18D6-46EE-95C5-E30B9DEE5B48}"/>
              </a:ext>
            </a:extLst>
          </p:cNvPr>
          <p:cNvSpPr/>
          <p:nvPr/>
        </p:nvSpPr>
        <p:spPr>
          <a:xfrm>
            <a:off x="6532346" y="582533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/>
              <a:t>(</a:t>
            </a:r>
            <a:r>
              <a:rPr lang="ko-KR" altLang="en-US" sz="1200" b="1"/>
              <a:t>https://spark-packages.org/package/databricks/spark-deep-learning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68381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rgbClr val="03499A"/>
                </a:solidFill>
              </a:rPr>
              <a:t>Spark </a:t>
            </a:r>
            <a:r>
              <a:rPr lang="en-US" altLang="ko-KR" sz="2400" b="1" err="1">
                <a:solidFill>
                  <a:srgbClr val="03499A"/>
                </a:solidFill>
              </a:rPr>
              <a:t>MLlib</a:t>
            </a:r>
            <a:endParaRPr lang="en-US" altLang="ko-KR" sz="2400" b="1">
              <a:solidFill>
                <a:srgbClr val="03499A"/>
              </a:solidFill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D0C1A27-0B51-469D-B3E0-BE75B91A8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367" y="2659900"/>
            <a:ext cx="3769419" cy="188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B8322B-ED2E-489F-9B8C-33DF10106ED0}"/>
              </a:ext>
            </a:extLst>
          </p:cNvPr>
          <p:cNvSpPr/>
          <p:nvPr/>
        </p:nvSpPr>
        <p:spPr>
          <a:xfrm>
            <a:off x="6601274" y="22394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ML Algorithms</a:t>
            </a:r>
          </a:p>
          <a:p>
            <a:pPr>
              <a:buFont typeface="+mj-lt"/>
              <a:buAutoNum type="arabicPeriod"/>
            </a:pPr>
            <a:endParaRPr lang="en-US" altLang="ko-KR" sz="2400">
              <a:solidFill>
                <a:srgbClr val="171717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Featurization</a:t>
            </a:r>
          </a:p>
          <a:p>
            <a:pPr>
              <a:buFont typeface="+mj-lt"/>
              <a:buAutoNum type="arabicPeriod"/>
            </a:pPr>
            <a:endParaRPr lang="en-US" altLang="ko-KR" sz="2400">
              <a:solidFill>
                <a:srgbClr val="171717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Pipelines</a:t>
            </a:r>
          </a:p>
          <a:p>
            <a:pPr>
              <a:buFont typeface="+mj-lt"/>
              <a:buAutoNum type="arabicPeriod"/>
            </a:pPr>
            <a:endParaRPr lang="en-US" altLang="ko-KR" sz="2400">
              <a:solidFill>
                <a:srgbClr val="171717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Model Tuning</a:t>
            </a:r>
          </a:p>
          <a:p>
            <a:pPr>
              <a:buFont typeface="+mj-lt"/>
              <a:buAutoNum type="arabicPeriod"/>
            </a:pPr>
            <a:endParaRPr lang="en-US" altLang="ko-KR" sz="2400">
              <a:solidFill>
                <a:srgbClr val="171717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ko-KR" sz="2400">
                <a:solidFill>
                  <a:srgbClr val="171717"/>
                </a:solidFill>
                <a:latin typeface="-apple-system"/>
              </a:rPr>
              <a:t>Persistence</a:t>
            </a:r>
            <a:endParaRPr lang="en-US" altLang="ko-KR" sz="2400" i="0">
              <a:solidFill>
                <a:srgbClr val="1717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09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rgbClr val="03499A"/>
                </a:solidFill>
              </a:rPr>
              <a:t>Spark </a:t>
            </a:r>
            <a:r>
              <a:rPr lang="en-US" altLang="ko-KR" sz="2400" b="1" err="1">
                <a:solidFill>
                  <a:srgbClr val="03499A"/>
                </a:solidFill>
              </a:rPr>
              <a:t>MLlib</a:t>
            </a:r>
            <a:endParaRPr lang="en-US" altLang="ko-KR" sz="2400" b="1">
              <a:solidFill>
                <a:srgbClr val="03499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8322B-ED2E-489F-9B8C-33DF10106ED0}"/>
              </a:ext>
            </a:extLst>
          </p:cNvPr>
          <p:cNvSpPr/>
          <p:nvPr/>
        </p:nvSpPr>
        <p:spPr>
          <a:xfrm>
            <a:off x="1009650" y="21380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2400" b="1">
                <a:solidFill>
                  <a:srgbClr val="171717"/>
                </a:solidFill>
                <a:latin typeface="-apple-system"/>
              </a:rPr>
              <a:t>ML Algorithms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860A7-44E2-4806-A965-047A4850A774}"/>
              </a:ext>
            </a:extLst>
          </p:cNvPr>
          <p:cNvSpPr/>
          <p:nvPr/>
        </p:nvSpPr>
        <p:spPr>
          <a:xfrm>
            <a:off x="1110501" y="2744342"/>
            <a:ext cx="99778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71717"/>
                </a:solidFill>
                <a:latin typeface="-apple-system"/>
              </a:rPr>
              <a:t>ML Algorithms form the core of </a:t>
            </a:r>
            <a:r>
              <a:rPr lang="en-US" altLang="ko-KR" err="1">
                <a:solidFill>
                  <a:srgbClr val="171717"/>
                </a:solidFill>
                <a:latin typeface="-apple-system"/>
              </a:rPr>
              <a:t>MLlib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. These include common learning algorithms such as </a:t>
            </a:r>
            <a:r>
              <a:rPr lang="en-US" altLang="ko-KR" b="1">
                <a:solidFill>
                  <a:schemeClr val="accent1"/>
                </a:solidFill>
                <a:latin typeface="-apple-system"/>
              </a:rPr>
              <a:t>classification, regression, clustering, and collaborative filtering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. </a:t>
            </a:r>
            <a:r>
              <a:rPr lang="en-US" altLang="ko-KR" err="1">
                <a:solidFill>
                  <a:srgbClr val="171717"/>
                </a:solidFill>
                <a:latin typeface="-apple-system"/>
              </a:rPr>
              <a:t>MLlib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 standardizes APIs to make it easier to combine multiple algorithms into a single pipeline.</a:t>
            </a:r>
          </a:p>
          <a:p>
            <a:br>
              <a:rPr lang="en-US" altLang="ko-KR"/>
            </a:b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9D36C-C790-48DD-802C-677E2FA2DE6C}"/>
              </a:ext>
            </a:extLst>
          </p:cNvPr>
          <p:cNvSpPr/>
          <p:nvPr/>
        </p:nvSpPr>
        <p:spPr>
          <a:xfrm>
            <a:off x="1009650" y="3990837"/>
            <a:ext cx="2100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2.Featurization</a:t>
            </a:r>
            <a:endParaRPr lang="en-US" altLang="ko-KR" sz="2400">
              <a:solidFill>
                <a:srgbClr val="171717"/>
              </a:solidFill>
              <a:latin typeface="-apple-syste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AAA5F8-0D61-4DFE-ACEB-E4B650E749B3}"/>
              </a:ext>
            </a:extLst>
          </p:cNvPr>
          <p:cNvSpPr/>
          <p:nvPr/>
        </p:nvSpPr>
        <p:spPr>
          <a:xfrm>
            <a:off x="1110501" y="4381537"/>
            <a:ext cx="10141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171717"/>
                </a:solidFill>
                <a:latin typeface="-apple-system"/>
              </a:rPr>
              <a:t>Featurization includes feature extraction, transformation, dimensionality reduction, and selection.</a:t>
            </a:r>
          </a:p>
          <a:p>
            <a:pPr lvl="1">
              <a:buFont typeface="+mj-lt"/>
              <a:buAutoNum type="arabicPeriod"/>
            </a:pPr>
            <a:r>
              <a:rPr lang="en-US" altLang="ko-KR">
                <a:solidFill>
                  <a:srgbClr val="171717"/>
                </a:solidFill>
                <a:latin typeface="-apple-system"/>
              </a:rPr>
              <a:t> </a:t>
            </a:r>
            <a:r>
              <a:rPr lang="en-US" altLang="ko-KR" b="1">
                <a:solidFill>
                  <a:schemeClr val="accent1"/>
                </a:solidFill>
                <a:latin typeface="-apple-system"/>
              </a:rPr>
              <a:t>Feature Extraction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 is extracting features from raw data.</a:t>
            </a:r>
          </a:p>
          <a:p>
            <a:pPr lvl="1">
              <a:buFont typeface="+mj-lt"/>
              <a:buAutoNum type="arabicPeriod"/>
            </a:pPr>
            <a:r>
              <a:rPr lang="en-US" altLang="ko-KR">
                <a:solidFill>
                  <a:srgbClr val="171717"/>
                </a:solidFill>
                <a:latin typeface="-apple-system"/>
              </a:rPr>
              <a:t> </a:t>
            </a:r>
            <a:r>
              <a:rPr lang="en-US" altLang="ko-KR" b="1">
                <a:solidFill>
                  <a:schemeClr val="accent1"/>
                </a:solidFill>
                <a:latin typeface="-apple-system"/>
              </a:rPr>
              <a:t>Feature Transformation 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includes scaling, and modifying features</a:t>
            </a:r>
          </a:p>
          <a:p>
            <a:pPr lvl="1">
              <a:buFont typeface="+mj-lt"/>
              <a:buAutoNum type="arabicPeriod"/>
            </a:pPr>
            <a:r>
              <a:rPr lang="en-US" altLang="ko-KR">
                <a:solidFill>
                  <a:srgbClr val="171717"/>
                </a:solidFill>
                <a:latin typeface="-apple-system"/>
              </a:rPr>
              <a:t> </a:t>
            </a:r>
            <a:r>
              <a:rPr lang="en-US" altLang="ko-KR" b="1">
                <a:solidFill>
                  <a:schemeClr val="accent1"/>
                </a:solidFill>
                <a:latin typeface="-apple-system"/>
              </a:rPr>
              <a:t>Feature Selection</a:t>
            </a:r>
            <a:r>
              <a:rPr lang="en-US" altLang="ko-KR">
                <a:solidFill>
                  <a:srgbClr val="171717"/>
                </a:solidFill>
                <a:latin typeface="-apple-system"/>
              </a:rPr>
              <a:t> involves selecting a subset of necessary features from a huge set of features.</a:t>
            </a:r>
            <a:endParaRPr lang="en-US" altLang="ko-KR" b="0" i="0">
              <a:solidFill>
                <a:srgbClr val="1717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70179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rgbClr val="03499A"/>
                </a:solidFill>
              </a:rPr>
              <a:t>Spark </a:t>
            </a:r>
            <a:r>
              <a:rPr lang="en-US" altLang="ko-KR" sz="2400" b="1" err="1">
                <a:solidFill>
                  <a:srgbClr val="03499A"/>
                </a:solidFill>
              </a:rPr>
              <a:t>MLlib</a:t>
            </a:r>
            <a:endParaRPr lang="en-US" altLang="ko-KR" sz="2400" b="1">
              <a:solidFill>
                <a:srgbClr val="03499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8322B-ED2E-489F-9B8C-33DF10106ED0}"/>
              </a:ext>
            </a:extLst>
          </p:cNvPr>
          <p:cNvSpPr/>
          <p:nvPr/>
        </p:nvSpPr>
        <p:spPr>
          <a:xfrm>
            <a:off x="1009650" y="21380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171717"/>
                </a:solidFill>
                <a:latin typeface="-apple-system"/>
              </a:rPr>
              <a:t>3.Pipelines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860A7-44E2-4806-A965-047A4850A774}"/>
              </a:ext>
            </a:extLst>
          </p:cNvPr>
          <p:cNvSpPr/>
          <p:nvPr/>
        </p:nvSpPr>
        <p:spPr>
          <a:xfrm>
            <a:off x="1110501" y="2744342"/>
            <a:ext cx="99778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In machine learning, it is common to </a:t>
            </a:r>
            <a:r>
              <a:rPr lang="en-US" altLang="ko-KR" b="1">
                <a:solidFill>
                  <a:schemeClr val="accent1"/>
                </a:solidFill>
              </a:rPr>
              <a:t>run a sequence of steps to clean and transform data</a:t>
            </a:r>
            <a:r>
              <a:rPr lang="en-US" altLang="ko-KR"/>
              <a:t>, then train one or more ML algorithms to learn from the data. </a:t>
            </a:r>
            <a:r>
              <a:rPr lang="en-US" altLang="ko-KR" err="1"/>
              <a:t>MLlib</a:t>
            </a:r>
            <a:r>
              <a:rPr lang="en-US" altLang="ko-KR"/>
              <a:t> has a class called </a:t>
            </a:r>
            <a:r>
              <a:rPr lang="en-US" altLang="ko-KR" b="1">
                <a:solidFill>
                  <a:schemeClr val="accent1"/>
                </a:solidFill>
              </a:rPr>
              <a:t>Pipeline</a:t>
            </a:r>
            <a:r>
              <a:rPr lang="en-US" altLang="ko-KR"/>
              <a:t>, which </a:t>
            </a:r>
            <a:r>
              <a:rPr lang="en-US" altLang="ko-KR" b="1">
                <a:solidFill>
                  <a:schemeClr val="accent1"/>
                </a:solidFill>
              </a:rPr>
              <a:t>consists of a sequence of Pipeline Stages </a:t>
            </a:r>
            <a:r>
              <a:rPr lang="en-US" altLang="ko-KR"/>
              <a:t>(Transformers and Estimators) to be run in a specific order.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D9D36C-C790-48DD-802C-677E2FA2DE6C}"/>
              </a:ext>
            </a:extLst>
          </p:cNvPr>
          <p:cNvSpPr/>
          <p:nvPr/>
        </p:nvSpPr>
        <p:spPr>
          <a:xfrm>
            <a:off x="1009650" y="3990837"/>
            <a:ext cx="2243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/>
              <a:t>4. Model Tuning</a:t>
            </a:r>
            <a:endParaRPr lang="en-US" altLang="ko-KR" sz="2400">
              <a:solidFill>
                <a:srgbClr val="171717"/>
              </a:solidFill>
              <a:latin typeface="-apple-system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AAA5F8-0D61-4DFE-ACEB-E4B650E749B3}"/>
              </a:ext>
            </a:extLst>
          </p:cNvPr>
          <p:cNvSpPr/>
          <p:nvPr/>
        </p:nvSpPr>
        <p:spPr>
          <a:xfrm>
            <a:off x="1110501" y="4381537"/>
            <a:ext cx="10141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The goal of the model tuning is to train a model with the right set of parameters </a:t>
            </a:r>
            <a:r>
              <a:rPr lang="en-US" altLang="ko-KR" b="1">
                <a:solidFill>
                  <a:schemeClr val="accent1"/>
                </a:solidFill>
              </a:rPr>
              <a:t>to achieve the best performance</a:t>
            </a:r>
            <a:r>
              <a:rPr lang="en-US" altLang="ko-KR"/>
              <a:t> to meet the object defined in the first step of the ML development process.</a:t>
            </a:r>
            <a:endParaRPr lang="en-US" altLang="ko-KR" b="0" i="0">
              <a:solidFill>
                <a:srgbClr val="1717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0258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rgbClr val="03499A"/>
                </a:solidFill>
              </a:rPr>
              <a:t>Spark </a:t>
            </a:r>
            <a:r>
              <a:rPr lang="en-US" altLang="ko-KR" sz="2400" b="1" err="1">
                <a:solidFill>
                  <a:srgbClr val="03499A"/>
                </a:solidFill>
              </a:rPr>
              <a:t>MLlib</a:t>
            </a:r>
            <a:endParaRPr lang="en-US" altLang="ko-KR" sz="2400" b="1">
              <a:solidFill>
                <a:srgbClr val="03499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B8322B-ED2E-489F-9B8C-33DF10106ED0}"/>
              </a:ext>
            </a:extLst>
          </p:cNvPr>
          <p:cNvSpPr/>
          <p:nvPr/>
        </p:nvSpPr>
        <p:spPr>
          <a:xfrm>
            <a:off x="1009650" y="213806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>
                <a:solidFill>
                  <a:srgbClr val="171717"/>
                </a:solidFill>
                <a:latin typeface="-apple-system"/>
              </a:rPr>
              <a:t>5. Persistence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A860A7-44E2-4806-A965-047A4850A774}"/>
              </a:ext>
            </a:extLst>
          </p:cNvPr>
          <p:cNvSpPr/>
          <p:nvPr/>
        </p:nvSpPr>
        <p:spPr>
          <a:xfrm>
            <a:off x="1110501" y="2744342"/>
            <a:ext cx="99778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Persistence helps in saving and loading ML algorithms, models, and pipelines. This helps in </a:t>
            </a:r>
            <a:r>
              <a:rPr lang="en-US" altLang="ko-KR" b="1">
                <a:solidFill>
                  <a:schemeClr val="accent1"/>
                </a:solidFill>
              </a:rPr>
              <a:t>reducing time and efforts </a:t>
            </a:r>
            <a:r>
              <a:rPr lang="en-US" altLang="ko-KR"/>
              <a:t>as the model is persistence, it can be loaded or reused any time when needed.</a:t>
            </a:r>
            <a:endParaRPr lang="ko-KR" altLang="en-US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F7978E48-5DA3-4D7A-BBDE-FD79324C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70" y="3390673"/>
            <a:ext cx="6664980" cy="315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0771035-1971-43A4-BA09-D8EBB06CCDF0}"/>
              </a:ext>
            </a:extLst>
          </p:cNvPr>
          <p:cNvSpPr/>
          <p:nvPr/>
        </p:nvSpPr>
        <p:spPr>
          <a:xfrm>
            <a:off x="3654392" y="6520090"/>
            <a:ext cx="499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/>
              <a:t>(</a:t>
            </a:r>
            <a:r>
              <a:rPr lang="ko-KR" altLang="en-US" sz="1200"/>
              <a:t>https://www.qubole.com/developers/spark-getting-started-guide/workflow</a:t>
            </a:r>
            <a:r>
              <a:rPr lang="en-US" altLang="ko-KR" sz="1200"/>
              <a:t>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623658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H/W Architecture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73E965-FB76-4737-974E-D53862BB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25" y="1715548"/>
            <a:ext cx="5833750" cy="42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058356-525E-4BB9-9923-970068E3E062}"/>
              </a:ext>
            </a:extLst>
          </p:cNvPr>
          <p:cNvSpPr txBox="1"/>
          <p:nvPr/>
        </p:nvSpPr>
        <p:spPr>
          <a:xfrm>
            <a:off x="6902818" y="2875417"/>
            <a:ext cx="1715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/>
              <a:t>(ubuntu 16.04.07)</a:t>
            </a:r>
            <a:endParaRPr lang="ko-KR" altLang="en-US" sz="1600" b="1"/>
          </a:p>
        </p:txBody>
      </p:sp>
    </p:spTree>
    <p:extLst>
      <p:ext uri="{BB962C8B-B14F-4D97-AF65-F5344CB8AC3E}">
        <p14:creationId xmlns:p14="http://schemas.microsoft.com/office/powerpoint/2010/main" val="278783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H/W Architecture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AF3DDE5-7361-4AD7-8A94-51A3CA3B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23" y="1566382"/>
            <a:ext cx="6512153" cy="50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5604D6-4499-4DBA-9978-D40DD91F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298" y="1566382"/>
            <a:ext cx="6512153" cy="50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251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3416312" y="684252"/>
            <a:ext cx="5264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S/W Architecture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490023F-5196-496A-9815-54FB4E63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226" y="1637794"/>
            <a:ext cx="5525548" cy="4398368"/>
          </a:xfrm>
          <a:prstGeom prst="rect">
            <a:avLst/>
          </a:prstGeom>
          <a:noFill/>
          <a:ln w="19050">
            <a:solidFill>
              <a:srgbClr val="03499A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77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43F70-F955-43B1-B008-9963AB43AEA2}"/>
              </a:ext>
            </a:extLst>
          </p:cNvPr>
          <p:cNvSpPr txBox="1"/>
          <p:nvPr/>
        </p:nvSpPr>
        <p:spPr>
          <a:xfrm>
            <a:off x="1480899" y="2488012"/>
            <a:ext cx="523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Python 3.10​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D93AE-7302-A57A-38C7-3761B4A28662}"/>
              </a:ext>
            </a:extLst>
          </p:cNvPr>
          <p:cNvSpPr txBox="1"/>
          <p:nvPr/>
        </p:nvSpPr>
        <p:spPr>
          <a:xfrm>
            <a:off x="2273846" y="652202"/>
            <a:ext cx="756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사용 언어 및 모듈</a:t>
            </a:r>
            <a:r>
              <a:rPr lang="en-US" altLang="ko-KR" sz="3000" b="1">
                <a:latin typeface="+mn-ea"/>
              </a:rPr>
              <a:t>/SW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07C687E8-9C6A-91D7-7496-3500D10F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853" y="1339297"/>
            <a:ext cx="7200000" cy="33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D4A35-84A3-42E6-B76B-4CC035095C45}"/>
              </a:ext>
            </a:extLst>
          </p:cNvPr>
          <p:cNvSpPr txBox="1"/>
          <p:nvPr/>
        </p:nvSpPr>
        <p:spPr>
          <a:xfrm>
            <a:off x="1480897" y="2069394"/>
            <a:ext cx="713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사용언어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D8B83B-CD94-4B60-8ACF-71499EB19E3C}"/>
              </a:ext>
            </a:extLst>
          </p:cNvPr>
          <p:cNvSpPr txBox="1"/>
          <p:nvPr/>
        </p:nvSpPr>
        <p:spPr>
          <a:xfrm>
            <a:off x="1480898" y="3300914"/>
            <a:ext cx="5825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Hadoop 2.0 (YARN)​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Hadoop HDFS​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HDFS </a:t>
            </a:r>
            <a:r>
              <a:rPr lang="ko-KR" altLang="ko-KR">
                <a:solidFill>
                  <a:srgbClr val="000000"/>
                </a:solidFill>
                <a:latin typeface="맑은 고딕" panose="020B0503020000020004" pitchFamily="50" charset="-127"/>
                <a:ea typeface="Malgun Gothic" panose="020B0503020000020004" pitchFamily="50" charset="-127"/>
              </a:rPr>
              <a:t>보조</a:t>
            </a:r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) Flume​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Batch Layer) Spark </a:t>
            </a:r>
            <a:r>
              <a:rPr lang="en-US" altLang="ko-KR" err="1">
                <a:solidFill>
                  <a:srgbClr val="000000"/>
                </a:solidFill>
                <a:latin typeface="Malgun Gothic" panose="020B0503020000020004" pitchFamily="50" charset="-127"/>
              </a:rPr>
              <a:t>MLlib</a:t>
            </a:r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​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Speed Layer) Spark Streaming​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F597E-2219-418F-9B2E-B1661D69379E}"/>
              </a:ext>
            </a:extLst>
          </p:cNvPr>
          <p:cNvSpPr txBox="1"/>
          <p:nvPr/>
        </p:nvSpPr>
        <p:spPr>
          <a:xfrm>
            <a:off x="1480897" y="2882296"/>
            <a:ext cx="713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사용 분산시스템 모듈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55DFC1-333A-4929-8989-CFEA5C8B1D48}"/>
              </a:ext>
            </a:extLst>
          </p:cNvPr>
          <p:cNvSpPr txBox="1"/>
          <p:nvPr/>
        </p:nvSpPr>
        <p:spPr>
          <a:xfrm>
            <a:off x="1480898" y="5055308"/>
            <a:ext cx="515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Torch(CNN)/</a:t>
            </a:r>
            <a:r>
              <a:rPr lang="en-US" altLang="ko-KR" err="1">
                <a:solidFill>
                  <a:srgbClr val="000000"/>
                </a:solidFill>
                <a:latin typeface="Malgun Gothic" panose="020B0503020000020004" pitchFamily="50" charset="-127"/>
              </a:rPr>
              <a:t>Tensorflow</a:t>
            </a:r>
            <a:r>
              <a:rPr lang="en-US" altLang="ko-KR">
                <a:solidFill>
                  <a:srgbClr val="000000"/>
                </a:solidFill>
                <a:latin typeface="Malgun Gothic" panose="020B0503020000020004" pitchFamily="50" charset="-127"/>
              </a:rPr>
              <a:t>​</a:t>
            </a:r>
            <a:endParaRPr lang="en-US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fontAlgn="base"/>
            <a:r>
              <a:rPr lang="ko-KR" altLang="ko-KR" err="1">
                <a:solidFill>
                  <a:srgbClr val="000000"/>
                </a:solidFill>
                <a:latin typeface="맑은 고딕" panose="020B0503020000020004" pitchFamily="50" charset="-127"/>
              </a:rPr>
              <a:t>openCV</a:t>
            </a:r>
            <a:endParaRPr lang="ko-KR" altLang="ko-KR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7D9445-89E2-4947-A1BA-A9C7C206E601}"/>
              </a:ext>
            </a:extLst>
          </p:cNvPr>
          <p:cNvSpPr txBox="1"/>
          <p:nvPr/>
        </p:nvSpPr>
        <p:spPr>
          <a:xfrm>
            <a:off x="1480897" y="4762525"/>
            <a:ext cx="713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Face recognition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을 위한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ML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library</a:t>
            </a:r>
            <a:endParaRPr lang="ko-KR" alt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13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5C2BBE-9620-41C8-AF3F-B16B03EDA986}"/>
              </a:ext>
            </a:extLst>
          </p:cNvPr>
          <p:cNvSpPr/>
          <p:nvPr/>
        </p:nvSpPr>
        <p:spPr>
          <a:xfrm>
            <a:off x="4321743" y="2723949"/>
            <a:ext cx="3441999" cy="1877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D93AE-7302-A57A-38C7-3761B4A28662}"/>
              </a:ext>
            </a:extLst>
          </p:cNvPr>
          <p:cNvSpPr txBox="1"/>
          <p:nvPr/>
        </p:nvSpPr>
        <p:spPr>
          <a:xfrm>
            <a:off x="2273846" y="652202"/>
            <a:ext cx="756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사용 언어 및 모듈</a:t>
            </a:r>
            <a:r>
              <a:rPr lang="en-US" altLang="ko-KR" sz="3000" b="1">
                <a:latin typeface="+mn-ea"/>
              </a:rPr>
              <a:t>/SW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07C687E8-9C6A-91D7-7496-3500D10F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853" y="1339297"/>
            <a:ext cx="7200000" cy="336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5A5A59-1A73-4FCC-B027-FB00D0776155}"/>
              </a:ext>
            </a:extLst>
          </p:cNvPr>
          <p:cNvSpPr/>
          <p:nvPr/>
        </p:nvSpPr>
        <p:spPr>
          <a:xfrm>
            <a:off x="4428260" y="2835646"/>
            <a:ext cx="3196205" cy="58707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Speed Layer</a:t>
            </a:r>
          </a:p>
          <a:p>
            <a:pPr algn="ctr"/>
            <a:r>
              <a:rPr lang="en-US" altLang="ko-KR"/>
              <a:t>-Spark Streaming-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D2C867-1FCB-48C7-B0B7-29086A3C462A}"/>
              </a:ext>
            </a:extLst>
          </p:cNvPr>
          <p:cNvSpPr/>
          <p:nvPr/>
        </p:nvSpPr>
        <p:spPr>
          <a:xfrm>
            <a:off x="4428260" y="3840306"/>
            <a:ext cx="3196205" cy="58707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Batch Layer</a:t>
            </a:r>
          </a:p>
          <a:p>
            <a:pPr algn="ctr"/>
            <a:r>
              <a:rPr lang="en-US" altLang="ko-KR"/>
              <a:t>-Spark ML-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D1EE02-0AF8-4B33-8474-94FCAE25AB87}"/>
              </a:ext>
            </a:extLst>
          </p:cNvPr>
          <p:cNvSpPr/>
          <p:nvPr/>
        </p:nvSpPr>
        <p:spPr>
          <a:xfrm>
            <a:off x="2273846" y="3284691"/>
            <a:ext cx="1253725" cy="58707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New Image</a:t>
            </a:r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6CBBE9-C820-48B3-AD2E-A5CD820E7F60}"/>
              </a:ext>
            </a:extLst>
          </p:cNvPr>
          <p:cNvSpPr/>
          <p:nvPr/>
        </p:nvSpPr>
        <p:spPr>
          <a:xfrm>
            <a:off x="8281174" y="3284691"/>
            <a:ext cx="1053248" cy="58707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Query</a:t>
            </a:r>
          </a:p>
          <a:p>
            <a:pPr algn="ctr"/>
            <a:r>
              <a:rPr lang="en-US" altLang="ko-KR"/>
              <a:t>(Result)</a:t>
            </a:r>
            <a:endParaRPr lang="ko-KR" altLang="en-US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BA50BA1B-00D6-4612-B0C7-B43066B712F3}"/>
              </a:ext>
            </a:extLst>
          </p:cNvPr>
          <p:cNvSpPr/>
          <p:nvPr/>
        </p:nvSpPr>
        <p:spPr>
          <a:xfrm>
            <a:off x="4428259" y="5288072"/>
            <a:ext cx="3196205" cy="922789"/>
          </a:xfrm>
          <a:prstGeom prst="flowChartMagneticDisk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HDFS</a:t>
            </a:r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2078FB5-4F87-4AE7-B9B0-0AC330143E4C}"/>
              </a:ext>
            </a:extLst>
          </p:cNvPr>
          <p:cNvCxnSpPr>
            <a:stCxn id="17" idx="2"/>
            <a:endCxn id="3" idx="2"/>
          </p:cNvCxnSpPr>
          <p:nvPr/>
        </p:nvCxnSpPr>
        <p:spPr>
          <a:xfrm rot="16200000" flipH="1">
            <a:off x="2725632" y="4046839"/>
            <a:ext cx="1877705" cy="152755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76252C8-06F5-44B9-878F-704FC8630BF9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3527571" y="3578227"/>
            <a:ext cx="900689" cy="55561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5985E69-9CAA-4C11-98C3-C831821B66B8}"/>
              </a:ext>
            </a:extLst>
          </p:cNvPr>
          <p:cNvCxnSpPr>
            <a:cxnSpLocks/>
            <a:stCxn id="17" idx="3"/>
            <a:endCxn id="2" idx="1"/>
          </p:cNvCxnSpPr>
          <p:nvPr/>
        </p:nvCxnSpPr>
        <p:spPr>
          <a:xfrm flipV="1">
            <a:off x="3527571" y="3129182"/>
            <a:ext cx="900689" cy="44904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0E23183C-A00B-46C7-AD38-46EC8A023C94}"/>
              </a:ext>
            </a:extLst>
          </p:cNvPr>
          <p:cNvCxnSpPr>
            <a:cxnSpLocks/>
            <a:stCxn id="2" idx="3"/>
            <a:endCxn id="19" idx="1"/>
          </p:cNvCxnSpPr>
          <p:nvPr/>
        </p:nvCxnSpPr>
        <p:spPr>
          <a:xfrm>
            <a:off x="7624465" y="3129182"/>
            <a:ext cx="656709" cy="44904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2E20562-9876-4124-8861-CCC49A71CCD9}"/>
              </a:ext>
            </a:extLst>
          </p:cNvPr>
          <p:cNvCxnSpPr>
            <a:stCxn id="14" idx="2"/>
            <a:endCxn id="3" idx="1"/>
          </p:cNvCxnSpPr>
          <p:nvPr/>
        </p:nvCxnSpPr>
        <p:spPr>
          <a:xfrm flipH="1">
            <a:off x="6026362" y="4427377"/>
            <a:ext cx="1" cy="86069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10D3C7F-F522-4EA8-B372-7AEF9DA0710F}"/>
              </a:ext>
            </a:extLst>
          </p:cNvPr>
          <p:cNvSpPr/>
          <p:nvPr/>
        </p:nvSpPr>
        <p:spPr>
          <a:xfrm>
            <a:off x="4445425" y="2020398"/>
            <a:ext cx="1422829" cy="58707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openCV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441619-2C15-467C-9688-4AAB786C5ABF}"/>
              </a:ext>
            </a:extLst>
          </p:cNvPr>
          <p:cNvSpPr/>
          <p:nvPr/>
        </p:nvSpPr>
        <p:spPr>
          <a:xfrm>
            <a:off x="6323748" y="2020398"/>
            <a:ext cx="1300716" cy="58707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Torch/TF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71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954483-51AC-4320-9018-9840AD84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20842"/>
            <a:ext cx="12192000" cy="3203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298372" y="860968"/>
            <a:ext cx="359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Roboto Slab" pitchFamily="2" charset="0"/>
                <a:ea typeface="Roboto Slab" pitchFamily="2" charset="0"/>
              </a:rPr>
              <a:t>Team Information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9213" y="1487307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FE30D9-17B4-436F-BFB1-6E73FD797B2D}"/>
              </a:ext>
            </a:extLst>
          </p:cNvPr>
          <p:cNvSpPr txBox="1"/>
          <p:nvPr/>
        </p:nvSpPr>
        <p:spPr>
          <a:xfrm>
            <a:off x="5024427" y="3939121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Team Member1</a:t>
            </a:r>
            <a:endParaRPr lang="en-US" sz="1400" b="1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29A7F3-56DE-43D5-BBFC-C10C0AAECBFF}"/>
              </a:ext>
            </a:extLst>
          </p:cNvPr>
          <p:cNvSpPr txBox="1"/>
          <p:nvPr/>
        </p:nvSpPr>
        <p:spPr>
          <a:xfrm>
            <a:off x="2038891" y="3939120"/>
            <a:ext cx="1587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Team Leader</a:t>
            </a:r>
            <a:endParaRPr lang="en-US" sz="1400" b="1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B5CC8D-3855-494F-A1F3-9C3B9232E2EB}"/>
              </a:ext>
            </a:extLst>
          </p:cNvPr>
          <p:cNvSpPr txBox="1"/>
          <p:nvPr/>
        </p:nvSpPr>
        <p:spPr>
          <a:xfrm>
            <a:off x="8565608" y="3939121"/>
            <a:ext cx="182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+mn-ea"/>
              </a:rPr>
              <a:t>Team Member2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49BA5-CCBA-4293-8789-3C977D281C74}"/>
              </a:ext>
            </a:extLst>
          </p:cNvPr>
          <p:cNvSpPr txBox="1"/>
          <p:nvPr/>
        </p:nvSpPr>
        <p:spPr>
          <a:xfrm>
            <a:off x="5024427" y="4246897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김재현</a:t>
            </a:r>
            <a:r>
              <a:rPr lang="en-US" altLang="ko-KR" sz="1400" b="1">
                <a:latin typeface="+mn-ea"/>
              </a:rPr>
              <a:t>(CSE18)</a:t>
            </a:r>
            <a:endParaRPr lang="en-US" sz="1400" b="1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55F13-82B9-434B-8906-94DB8344E0F1}"/>
              </a:ext>
            </a:extLst>
          </p:cNvPr>
          <p:cNvSpPr txBox="1"/>
          <p:nvPr/>
        </p:nvSpPr>
        <p:spPr>
          <a:xfrm>
            <a:off x="8405606" y="4246896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유동국</a:t>
            </a:r>
            <a:r>
              <a:rPr lang="en-US" altLang="ko-KR" sz="1400" b="1">
                <a:latin typeface="+mn-ea"/>
              </a:rPr>
              <a:t>(CSE18)</a:t>
            </a:r>
            <a:endParaRPr lang="en-US" sz="1400" b="1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8AC9C-EA43-4578-BCF2-D728C519527E}"/>
              </a:ext>
            </a:extLst>
          </p:cNvPr>
          <p:cNvSpPr txBox="1"/>
          <p:nvPr/>
        </p:nvSpPr>
        <p:spPr>
          <a:xfrm>
            <a:off x="1761068" y="4246896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이정현</a:t>
            </a:r>
            <a:r>
              <a:rPr lang="en-US" altLang="ko-KR" sz="1400" b="1">
                <a:latin typeface="+mn-ea"/>
              </a:rPr>
              <a:t>(CSE18)</a:t>
            </a:r>
            <a:endParaRPr lang="en-US" sz="14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51C6D-9528-4977-A20C-60012BE70198}"/>
              </a:ext>
            </a:extLst>
          </p:cNvPr>
          <p:cNvSpPr txBox="1"/>
          <p:nvPr/>
        </p:nvSpPr>
        <p:spPr>
          <a:xfrm>
            <a:off x="1761068" y="4554673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sakuzyo@konkuk.ac.kr</a:t>
            </a:r>
            <a:endParaRPr lang="en-US" sz="1400" b="1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B829F-2CE0-4E9B-B2DD-851ABD28BE02}"/>
              </a:ext>
            </a:extLst>
          </p:cNvPr>
          <p:cNvSpPr txBox="1"/>
          <p:nvPr/>
        </p:nvSpPr>
        <p:spPr>
          <a:xfrm>
            <a:off x="5024427" y="4562265"/>
            <a:ext cx="235096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400" b="1">
                <a:latin typeface="맑은 고딕"/>
                <a:ea typeface="맑은 고딕"/>
              </a:rPr>
              <a:t>trevel1959@konkuk.ac.kr</a:t>
            </a:r>
            <a:endParaRPr lang="en-US" sz="1400" b="1">
              <a:latin typeface="맑은 고딕"/>
              <a:ea typeface="맑은 고딕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5B448C-D5E4-4B31-BEDE-280429924323}"/>
              </a:ext>
            </a:extLst>
          </p:cNvPr>
          <p:cNvSpPr txBox="1"/>
          <p:nvPr/>
        </p:nvSpPr>
        <p:spPr>
          <a:xfrm>
            <a:off x="8216448" y="4553605"/>
            <a:ext cx="2521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bb06001@konkuk.ac.kr</a:t>
            </a:r>
            <a:endParaRPr lang="en-US" sz="1400" b="1"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EA9FAFD-C712-4F83-B476-17165F1AFE6B}"/>
              </a:ext>
            </a:extLst>
          </p:cNvPr>
          <p:cNvSpPr/>
          <p:nvPr/>
        </p:nvSpPr>
        <p:spPr>
          <a:xfrm>
            <a:off x="2156153" y="2524113"/>
            <a:ext cx="1352973" cy="135297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B09CD6F-3151-4BA5-80D1-074C65433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5" b="19185"/>
          <a:stretch/>
        </p:blipFill>
        <p:spPr bwMode="auto">
          <a:xfrm>
            <a:off x="5426897" y="2524113"/>
            <a:ext cx="1352973" cy="13529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01D3CD7-A22F-4AC4-BC03-DFB19B500FE3}"/>
              </a:ext>
            </a:extLst>
          </p:cNvPr>
          <p:cNvSpPr/>
          <p:nvPr/>
        </p:nvSpPr>
        <p:spPr>
          <a:xfrm>
            <a:off x="8697641" y="2524113"/>
            <a:ext cx="1378800" cy="1378800"/>
          </a:xfrm>
          <a:prstGeom prst="ellipse">
            <a:avLst/>
          </a:prstGeom>
          <a:solidFill>
            <a:srgbClr val="CFD0D4"/>
          </a:solidFill>
          <a:ln>
            <a:solidFill>
              <a:srgbClr val="CEC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3B2971-F78B-49D3-9D13-9093E15F6D4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4" t="-3285" r="-12895" b="8690"/>
          <a:stretch/>
        </p:blipFill>
        <p:spPr>
          <a:xfrm>
            <a:off x="8697641" y="2524113"/>
            <a:ext cx="1352973" cy="13773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74042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2018302" y="2526995"/>
            <a:ext cx="373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atin typeface="+mn-ea"/>
              </a:rPr>
              <a:t>Success Criteria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8850" y="3199828"/>
            <a:ext cx="4076700" cy="190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9D3313-C0E1-483E-B6AD-A9E8ED5F149A}"/>
              </a:ext>
            </a:extLst>
          </p:cNvPr>
          <p:cNvSpPr/>
          <p:nvPr/>
        </p:nvSpPr>
        <p:spPr>
          <a:xfrm>
            <a:off x="9051011" y="1574041"/>
            <a:ext cx="1627116" cy="3547190"/>
          </a:xfrm>
          <a:prstGeom prst="rect">
            <a:avLst/>
          </a:prstGeom>
          <a:solidFill>
            <a:srgbClr val="20BA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1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43F70-F955-43B1-B008-9963AB43AEA2}"/>
              </a:ext>
            </a:extLst>
          </p:cNvPr>
          <p:cNvSpPr txBox="1"/>
          <p:nvPr/>
        </p:nvSpPr>
        <p:spPr>
          <a:xfrm>
            <a:off x="1480899" y="2488012"/>
            <a:ext cx="8972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>
                <a:solidFill>
                  <a:schemeClr val="accent1"/>
                </a:solidFill>
              </a:rPr>
              <a:t>이미지</a:t>
            </a:r>
            <a:r>
              <a:rPr lang="en-US" altLang="ko-KR" b="1">
                <a:solidFill>
                  <a:schemeClr val="accent1"/>
                </a:solidFill>
              </a:rPr>
              <a:t> </a:t>
            </a:r>
            <a:r>
              <a:rPr lang="ko-KR" altLang="en-US" b="1">
                <a:solidFill>
                  <a:schemeClr val="accent1"/>
                </a:solidFill>
              </a:rPr>
              <a:t>라벨링</a:t>
            </a:r>
            <a:r>
              <a:rPr lang="ko-KR" altLang="en-US"/>
              <a:t>의 어려움</a:t>
            </a:r>
            <a:endParaRPr lang="en-US" altLang="ko-KR"/>
          </a:p>
          <a:p>
            <a:pPr fontAlgn="base"/>
            <a:endParaRPr lang="en-US" altLang="ko-KR" b="1"/>
          </a:p>
          <a:p>
            <a:pPr fontAlgn="base"/>
            <a:r>
              <a:rPr lang="ko-KR" altLang="en-US" b="1">
                <a:solidFill>
                  <a:schemeClr val="accent1"/>
                </a:solidFill>
              </a:rPr>
              <a:t>딥러닝 모델</a:t>
            </a:r>
            <a:r>
              <a:rPr lang="ko-KR" altLang="en-US"/>
              <a:t>의 구현</a:t>
            </a:r>
            <a:r>
              <a:rPr lang="en-US" altLang="ko-KR"/>
              <a:t>(</a:t>
            </a:r>
            <a:r>
              <a:rPr lang="en-US" altLang="ko-KR" err="1"/>
              <a:t>sparkdl</a:t>
            </a:r>
            <a:r>
              <a:rPr lang="ko-KR" altLang="en-US"/>
              <a:t>의 </a:t>
            </a:r>
            <a:r>
              <a:rPr lang="en-US" altLang="ko-KR"/>
              <a:t>spark </a:t>
            </a:r>
            <a:r>
              <a:rPr lang="ko-KR" altLang="en-US"/>
              <a:t>지원이 끝남</a:t>
            </a:r>
            <a:r>
              <a:rPr lang="en-US" altLang="ko-KR"/>
              <a:t>)</a:t>
            </a:r>
          </a:p>
          <a:p>
            <a:pPr fontAlgn="base"/>
            <a:endParaRPr lang="en-US" altLang="ko-KR" b="1"/>
          </a:p>
          <a:p>
            <a:pPr fontAlgn="base"/>
            <a:r>
              <a:rPr lang="ko-KR" altLang="en-US"/>
              <a:t>모델 갱신을 위한 </a:t>
            </a:r>
            <a:r>
              <a:rPr lang="en-US" altLang="ko-KR" b="1">
                <a:solidFill>
                  <a:schemeClr val="accent1"/>
                </a:solidFill>
              </a:rPr>
              <a:t>Lambda Architecture</a:t>
            </a:r>
            <a:r>
              <a:rPr lang="en-US" altLang="ko-KR"/>
              <a:t> </a:t>
            </a:r>
            <a:r>
              <a:rPr lang="ko-KR" altLang="en-US"/>
              <a:t>구현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D93AE-7302-A57A-38C7-3761B4A28662}"/>
              </a:ext>
            </a:extLst>
          </p:cNvPr>
          <p:cNvSpPr txBox="1"/>
          <p:nvPr/>
        </p:nvSpPr>
        <p:spPr>
          <a:xfrm>
            <a:off x="2273846" y="652202"/>
            <a:ext cx="756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Risk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07C687E8-9C6A-91D7-7496-3500D10F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853" y="1339297"/>
            <a:ext cx="7200000" cy="33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D4A35-84A3-42E6-B76B-4CC035095C45}"/>
              </a:ext>
            </a:extLst>
          </p:cNvPr>
          <p:cNvSpPr txBox="1"/>
          <p:nvPr/>
        </p:nvSpPr>
        <p:spPr>
          <a:xfrm>
            <a:off x="1375019" y="2026347"/>
            <a:ext cx="713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rgbClr val="03499A"/>
                </a:solidFill>
              </a:rPr>
              <a:t>Current Risk</a:t>
            </a:r>
            <a:endParaRPr lang="ko-KR" altLang="en-US" sz="2400" b="1">
              <a:solidFill>
                <a:srgbClr val="0349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12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chemeClr val="accent1"/>
                </a:solidFill>
              </a:rPr>
              <a:t>Spark </a:t>
            </a:r>
            <a:r>
              <a:rPr lang="en-US" altLang="ko-KR" sz="2400" b="1" err="1">
                <a:solidFill>
                  <a:schemeClr val="accent1"/>
                </a:solidFill>
              </a:rPr>
              <a:t>MLlib</a:t>
            </a:r>
            <a:endParaRPr lang="en-US" altLang="ko-KR" sz="2400" b="1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014BED-E9D3-463A-B4F0-35AC13270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17" y="2366920"/>
            <a:ext cx="8459381" cy="34580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ECAC4F4-74C3-4E0D-8BC0-7C975A508A2B}"/>
              </a:ext>
            </a:extLst>
          </p:cNvPr>
          <p:cNvSpPr/>
          <p:nvPr/>
        </p:nvSpPr>
        <p:spPr>
          <a:xfrm>
            <a:off x="1912216" y="5869166"/>
            <a:ext cx="7616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err="1"/>
              <a:t>spark.read.format</a:t>
            </a:r>
            <a:r>
              <a:rPr lang="en-US" altLang="ko-KR"/>
              <a:t>(“image”).load(DIR_NAME) .</a:t>
            </a:r>
            <a:r>
              <a:rPr lang="en-US" altLang="ko-KR" err="1"/>
              <a:t>withColumn</a:t>
            </a:r>
            <a:r>
              <a:rPr lang="en-US" altLang="ko-KR"/>
              <a:t>("label", lit(LABEL))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688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071503" y="755664"/>
            <a:ext cx="39072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Modules</a:t>
            </a:r>
            <a:endParaRPr lang="en-US" sz="3000" b="1">
              <a:latin typeface="+mn-ea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0025" y="1428497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3388B3-11AC-47FA-9CD3-E161321981BF}"/>
              </a:ext>
            </a:extLst>
          </p:cNvPr>
          <p:cNvSpPr/>
          <p:nvPr/>
        </p:nvSpPr>
        <p:spPr>
          <a:xfrm>
            <a:off x="908799" y="1676401"/>
            <a:ext cx="6297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b="1">
                <a:solidFill>
                  <a:schemeClr val="accent1"/>
                </a:solidFill>
              </a:rPr>
              <a:t>Spark </a:t>
            </a:r>
            <a:r>
              <a:rPr lang="en-US" altLang="ko-KR" sz="2400" b="1" err="1">
                <a:solidFill>
                  <a:schemeClr val="accent1"/>
                </a:solidFill>
              </a:rPr>
              <a:t>MLlib</a:t>
            </a:r>
            <a:endParaRPr lang="en-US" altLang="ko-KR" sz="2400" b="1">
              <a:solidFill>
                <a:schemeClr val="accent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D02774-F1AE-4F9B-950D-B627C8B26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506" y="2271657"/>
            <a:ext cx="4210638" cy="36485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A0E6A-311A-4507-837B-91E0A6B60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3813" y="2290709"/>
            <a:ext cx="4248743" cy="36295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4060DF-13E5-4928-819C-FA71D996731F}"/>
              </a:ext>
            </a:extLst>
          </p:cNvPr>
          <p:cNvSpPr/>
          <p:nvPr/>
        </p:nvSpPr>
        <p:spPr>
          <a:xfrm>
            <a:off x="3144253" y="5920241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err="1"/>
              <a:t>BRG_image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2CB75E-F298-409C-BC5A-73AB583F5034}"/>
              </a:ext>
            </a:extLst>
          </p:cNvPr>
          <p:cNvSpPr/>
          <p:nvPr/>
        </p:nvSpPr>
        <p:spPr>
          <a:xfrm>
            <a:off x="8282539" y="5920241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err="1"/>
              <a:t>RGB_image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2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D43F70-F955-43B1-B008-9963AB43AEA2}"/>
              </a:ext>
            </a:extLst>
          </p:cNvPr>
          <p:cNvSpPr txBox="1"/>
          <p:nvPr/>
        </p:nvSpPr>
        <p:spPr>
          <a:xfrm>
            <a:off x="1480899" y="2488012"/>
            <a:ext cx="89721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ko-KR" b="1"/>
              <a:t>이미지 빅데이터 처리</a:t>
            </a:r>
            <a:r>
              <a:rPr lang="en-US" altLang="ko-KR" b="1"/>
              <a:t> =&gt; </a:t>
            </a:r>
            <a:r>
              <a:rPr lang="en-US" altLang="ko-KR"/>
              <a:t>Accuracy</a:t>
            </a:r>
            <a:r>
              <a:rPr lang="ko-KR" altLang="ko-KR"/>
              <a:t> </a:t>
            </a:r>
            <a:r>
              <a:rPr lang="en-US" altLang="ko-KR" b="1">
                <a:solidFill>
                  <a:schemeClr val="accent1"/>
                </a:solidFill>
              </a:rPr>
              <a:t>80%</a:t>
            </a:r>
            <a:r>
              <a:rPr lang="en-US" altLang="ko-KR"/>
              <a:t> </a:t>
            </a:r>
            <a:r>
              <a:rPr lang="ko-KR" altLang="ko-KR"/>
              <a:t>이상</a:t>
            </a:r>
            <a:r>
              <a:rPr lang="en-US" altLang="ko-KR"/>
              <a:t>​</a:t>
            </a:r>
          </a:p>
          <a:p>
            <a:pPr fontAlgn="base"/>
            <a:endParaRPr lang="en-US" altLang="ko-KR"/>
          </a:p>
          <a:p>
            <a:pPr fontAlgn="base"/>
            <a:r>
              <a:rPr lang="ko-KR" altLang="ko-KR" b="1"/>
              <a:t>분산 서버 사용한 어플리케이션</a:t>
            </a:r>
            <a:r>
              <a:rPr lang="en-US" altLang="ko-KR" b="1"/>
              <a:t>​</a:t>
            </a:r>
            <a:br>
              <a:rPr lang="en-US" altLang="ko-KR" b="1"/>
            </a:br>
            <a:r>
              <a:rPr lang="en-US" altLang="ko-KR"/>
              <a:t>한 </a:t>
            </a:r>
            <a:r>
              <a:rPr lang="ko-KR" altLang="ko-KR"/>
              <a:t>서버가 중간에 정지되어도 다른 서버에서 활용하여 어플리케이션</a:t>
            </a:r>
            <a:r>
              <a:rPr lang="ko-KR" altLang="en-US"/>
              <a:t>의 서비스</a:t>
            </a:r>
            <a:r>
              <a:rPr lang="ko-KR" altLang="ko-KR"/>
              <a:t> </a:t>
            </a:r>
            <a:r>
              <a:rPr lang="ko-KR" altLang="en-US"/>
              <a:t>제공 가능</a:t>
            </a:r>
            <a:endParaRPr lang="en-US" altLang="ko-KR"/>
          </a:p>
          <a:p>
            <a:pPr fontAlgn="base"/>
            <a:r>
              <a:rPr lang="en-US" altLang="ko-KR"/>
              <a:t>​</a:t>
            </a:r>
          </a:p>
          <a:p>
            <a:pPr fontAlgn="base"/>
            <a:r>
              <a:rPr lang="ko-KR" altLang="ko-KR" b="1"/>
              <a:t>분산 저장소</a:t>
            </a:r>
            <a:endParaRPr lang="en-US" altLang="ko-KR" b="1"/>
          </a:p>
          <a:p>
            <a:pPr fontAlgn="base"/>
            <a:r>
              <a:rPr lang="ko-KR" altLang="ko-KR"/>
              <a:t>저장 서버가 없어져도 모든 데이터</a:t>
            </a:r>
            <a:r>
              <a:rPr lang="en-US" altLang="ko-KR"/>
              <a:t> </a:t>
            </a:r>
            <a:r>
              <a:rPr lang="ko-KR" altLang="en-US"/>
              <a:t>제공 필요</a:t>
            </a:r>
            <a:endParaRPr lang="en-US" alt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D93AE-7302-A57A-38C7-3761B4A28662}"/>
              </a:ext>
            </a:extLst>
          </p:cNvPr>
          <p:cNvSpPr txBox="1"/>
          <p:nvPr/>
        </p:nvSpPr>
        <p:spPr>
          <a:xfrm>
            <a:off x="2273846" y="652202"/>
            <a:ext cx="756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Success Criteria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07C687E8-9C6A-91D7-7496-3500D10F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853" y="1339297"/>
            <a:ext cx="7200000" cy="33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BD4A35-84A3-42E6-B76B-4CC035095C45}"/>
              </a:ext>
            </a:extLst>
          </p:cNvPr>
          <p:cNvSpPr txBox="1"/>
          <p:nvPr/>
        </p:nvSpPr>
        <p:spPr>
          <a:xfrm>
            <a:off x="1480897" y="2069394"/>
            <a:ext cx="7136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주요</a:t>
            </a:r>
            <a:r>
              <a:rPr lang="en-US" altLang="ko-KR" sz="20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000" b="1">
                <a:solidFill>
                  <a:schemeClr val="accent1">
                    <a:lumMod val="75000"/>
                  </a:schemeClr>
                </a:solidFill>
              </a:rPr>
              <a:t>쟁점</a:t>
            </a:r>
          </a:p>
        </p:txBody>
      </p:sp>
    </p:spTree>
    <p:extLst>
      <p:ext uri="{BB962C8B-B14F-4D97-AF65-F5344CB8AC3E}">
        <p14:creationId xmlns:p14="http://schemas.microsoft.com/office/powerpoint/2010/main" val="372493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2018302" y="2526995"/>
            <a:ext cx="373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atin typeface="+mn-ea"/>
              </a:rPr>
              <a:t>Schedule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8850" y="3199828"/>
            <a:ext cx="4076700" cy="190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9D3313-C0E1-483E-B6AD-A9E8ED5F149A}"/>
              </a:ext>
            </a:extLst>
          </p:cNvPr>
          <p:cNvSpPr/>
          <p:nvPr/>
        </p:nvSpPr>
        <p:spPr>
          <a:xfrm>
            <a:off x="9051011" y="1574041"/>
            <a:ext cx="1627116" cy="3547190"/>
          </a:xfrm>
          <a:prstGeom prst="rect">
            <a:avLst/>
          </a:prstGeom>
          <a:solidFill>
            <a:srgbClr val="20BA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1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F954483-51AC-4320-9018-9840AD84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20842"/>
            <a:ext cx="12192000" cy="3203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4298372" y="860968"/>
            <a:ext cx="3595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Roboto Slab" pitchFamily="2" charset="0"/>
                <a:ea typeface="Roboto Slab" pitchFamily="2" charset="0"/>
              </a:rPr>
              <a:t>Team Role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9213" y="1487307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AFE30D9-17B4-436F-BFB1-6E73FD797B2D}"/>
              </a:ext>
            </a:extLst>
          </p:cNvPr>
          <p:cNvSpPr txBox="1"/>
          <p:nvPr/>
        </p:nvSpPr>
        <p:spPr>
          <a:xfrm>
            <a:off x="5024427" y="3939121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Team Member1</a:t>
            </a:r>
            <a:endParaRPr lang="en-US" sz="1400" b="1"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29A7F3-56DE-43D5-BBFC-C10C0AAECBFF}"/>
              </a:ext>
            </a:extLst>
          </p:cNvPr>
          <p:cNvSpPr txBox="1"/>
          <p:nvPr/>
        </p:nvSpPr>
        <p:spPr>
          <a:xfrm>
            <a:off x="2038891" y="3939120"/>
            <a:ext cx="1587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+mn-ea"/>
              </a:rPr>
              <a:t>Team Leader</a:t>
            </a:r>
            <a:endParaRPr lang="en-US" sz="1400" b="1">
              <a:latin typeface="+mn-e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B5CC8D-3855-494F-A1F3-9C3B9232E2EB}"/>
              </a:ext>
            </a:extLst>
          </p:cNvPr>
          <p:cNvSpPr txBox="1"/>
          <p:nvPr/>
        </p:nvSpPr>
        <p:spPr>
          <a:xfrm>
            <a:off x="8565608" y="3939121"/>
            <a:ext cx="182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+mn-ea"/>
              </a:rPr>
              <a:t>Team Member2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49BA5-CCBA-4293-8789-3C977D281C74}"/>
              </a:ext>
            </a:extLst>
          </p:cNvPr>
          <p:cNvSpPr txBox="1"/>
          <p:nvPr/>
        </p:nvSpPr>
        <p:spPr>
          <a:xfrm>
            <a:off x="5024427" y="4246897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김재현</a:t>
            </a:r>
            <a:r>
              <a:rPr lang="en-US" altLang="ko-KR" sz="1400" b="1">
                <a:latin typeface="+mn-ea"/>
              </a:rPr>
              <a:t>(CSE)</a:t>
            </a:r>
            <a:endParaRPr lang="en-US" sz="1400" b="1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E55F13-82B9-434B-8906-94DB8344E0F1}"/>
              </a:ext>
            </a:extLst>
          </p:cNvPr>
          <p:cNvSpPr txBox="1"/>
          <p:nvPr/>
        </p:nvSpPr>
        <p:spPr>
          <a:xfrm>
            <a:off x="8405606" y="4246896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유동국</a:t>
            </a:r>
            <a:r>
              <a:rPr lang="en-US" altLang="ko-KR" sz="1400" b="1">
                <a:latin typeface="+mn-ea"/>
              </a:rPr>
              <a:t>(CSE)</a:t>
            </a:r>
            <a:endParaRPr lang="en-US" sz="1400" b="1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F8AC9C-EA43-4578-BCF2-D728C519527E}"/>
              </a:ext>
            </a:extLst>
          </p:cNvPr>
          <p:cNvSpPr txBox="1"/>
          <p:nvPr/>
        </p:nvSpPr>
        <p:spPr>
          <a:xfrm>
            <a:off x="1761068" y="4246896"/>
            <a:ext cx="2143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>
                <a:latin typeface="+mn-ea"/>
              </a:rPr>
              <a:t>이정현</a:t>
            </a:r>
            <a:r>
              <a:rPr lang="en-US" altLang="ko-KR" sz="1400" b="1">
                <a:latin typeface="+mn-ea"/>
              </a:rPr>
              <a:t>(CSE)</a:t>
            </a:r>
            <a:endParaRPr lang="en-US" sz="1400" b="1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51C6D-9528-4977-A20C-60012BE70198}"/>
              </a:ext>
            </a:extLst>
          </p:cNvPr>
          <p:cNvSpPr txBox="1"/>
          <p:nvPr/>
        </p:nvSpPr>
        <p:spPr>
          <a:xfrm>
            <a:off x="1470785" y="4554673"/>
            <a:ext cx="272371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1400" b="1">
                <a:ea typeface="+mn-lt"/>
                <a:cs typeface="+mn-lt"/>
              </a:rPr>
              <a:t>분산 시스템 구축 및 환경 설정, 데이터셋 </a:t>
            </a:r>
            <a:r>
              <a:rPr lang="ko-KR" sz="1400" b="1" err="1">
                <a:ea typeface="+mn-lt"/>
                <a:cs typeface="+mn-lt"/>
              </a:rPr>
              <a:t>크롤링</a:t>
            </a:r>
            <a:r>
              <a:rPr lang="ko-KR" sz="1400" b="1">
                <a:ea typeface="+mn-lt"/>
                <a:cs typeface="+mn-lt"/>
              </a:rPr>
              <a:t> 시스템 개발</a:t>
            </a:r>
            <a:endParaRPr lang="ko-KR" b="1">
              <a:ea typeface="+mn-lt"/>
              <a:cs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B829F-2CE0-4E9B-B2DD-851ABD28BE02}"/>
              </a:ext>
            </a:extLst>
          </p:cNvPr>
          <p:cNvSpPr txBox="1"/>
          <p:nvPr/>
        </p:nvSpPr>
        <p:spPr>
          <a:xfrm>
            <a:off x="5024427" y="4553606"/>
            <a:ext cx="214314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1400" b="1">
                <a:ea typeface="+mn-lt"/>
                <a:cs typeface="+mn-lt"/>
              </a:rPr>
              <a:t>이미지 처리 </a:t>
            </a:r>
            <a:endParaRPr lang="ko-KR" b="1">
              <a:ea typeface="+mn-lt"/>
              <a:cs typeface="+mn-lt"/>
            </a:endParaRPr>
          </a:p>
          <a:p>
            <a:pPr algn="ctr"/>
            <a:r>
              <a:rPr lang="ko-KR" altLang="en-US" sz="1400" b="1" err="1">
                <a:ea typeface="+mn-lt"/>
                <a:cs typeface="+mn-lt"/>
              </a:rPr>
              <a:t>머신러닝</a:t>
            </a:r>
            <a:r>
              <a:rPr lang="ko-KR" altLang="en-US" sz="1400" b="1">
                <a:ea typeface="+mn-lt"/>
                <a:cs typeface="+mn-lt"/>
              </a:rPr>
              <a:t> 모델</a:t>
            </a:r>
            <a:r>
              <a:rPr lang="ko-KR" sz="1400" b="1">
                <a:ea typeface="+mn-lt"/>
                <a:cs typeface="+mn-lt"/>
              </a:rPr>
              <a:t> 구현</a:t>
            </a:r>
            <a:endParaRPr lang="ko-KR" b="1">
              <a:ea typeface="+mn-lt"/>
              <a:cs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5B448C-D5E4-4B31-BEDE-280429924323}"/>
              </a:ext>
            </a:extLst>
          </p:cNvPr>
          <p:cNvSpPr txBox="1"/>
          <p:nvPr/>
        </p:nvSpPr>
        <p:spPr>
          <a:xfrm>
            <a:off x="8216448" y="4553605"/>
            <a:ext cx="2684134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sz="1400" b="1">
                <a:ea typeface="+mn-lt"/>
                <a:cs typeface="+mn-lt"/>
              </a:rPr>
              <a:t>분산시스템에 모델 탑재 및 </a:t>
            </a:r>
            <a:r>
              <a:rPr lang="ko-KR" altLang="en-US" sz="1400" b="1">
                <a:ea typeface="+mn-lt"/>
                <a:cs typeface="+mn-lt"/>
              </a:rPr>
              <a:t>구현</a:t>
            </a:r>
            <a:endParaRPr lang="ko-KR" b="1">
              <a:ea typeface="+mn-lt"/>
              <a:cs typeface="+mn-lt"/>
            </a:endParaRPr>
          </a:p>
          <a:p>
            <a:pPr algn="ctr"/>
            <a:r>
              <a:rPr lang="ko-KR" altLang="en-US" sz="1400" b="1">
                <a:ea typeface="+mn-lt"/>
                <a:cs typeface="+mn-lt"/>
              </a:rPr>
              <a:t>데이터셋</a:t>
            </a:r>
            <a:r>
              <a:rPr lang="ko-KR" sz="1400" b="1">
                <a:ea typeface="+mn-lt"/>
                <a:cs typeface="+mn-lt"/>
              </a:rPr>
              <a:t> 자료조사</a:t>
            </a:r>
            <a:endParaRPr lang="ko-KR" b="1">
              <a:ea typeface="+mn-lt"/>
              <a:cs typeface="+mn-lt"/>
            </a:endParaRPr>
          </a:p>
          <a:p>
            <a:pPr algn="ctr"/>
            <a:r>
              <a:rPr lang="ko-KR" sz="1400" b="1">
                <a:ea typeface="+mn-lt"/>
                <a:cs typeface="+mn-lt"/>
              </a:rPr>
              <a:t>모델 테스팅 및 개선</a:t>
            </a:r>
            <a:endParaRPr lang="ko-KR" b="1">
              <a:ea typeface="+mn-lt"/>
              <a:cs typeface="+mn-l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EA9FAFD-C712-4F83-B476-17165F1AFE6B}"/>
              </a:ext>
            </a:extLst>
          </p:cNvPr>
          <p:cNvSpPr/>
          <p:nvPr/>
        </p:nvSpPr>
        <p:spPr>
          <a:xfrm>
            <a:off x="2156153" y="2524113"/>
            <a:ext cx="1352973" cy="135297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B09CD6F-3151-4BA5-80D1-074C65433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65" b="19185"/>
          <a:stretch/>
        </p:blipFill>
        <p:spPr bwMode="auto">
          <a:xfrm>
            <a:off x="5426897" y="2524113"/>
            <a:ext cx="1352973" cy="135297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01D3CD7-A22F-4AC4-BC03-DFB19B500FE3}"/>
              </a:ext>
            </a:extLst>
          </p:cNvPr>
          <p:cNvSpPr/>
          <p:nvPr/>
        </p:nvSpPr>
        <p:spPr>
          <a:xfrm>
            <a:off x="8697641" y="2524113"/>
            <a:ext cx="1378800" cy="1378800"/>
          </a:xfrm>
          <a:prstGeom prst="ellipse">
            <a:avLst/>
          </a:prstGeom>
          <a:solidFill>
            <a:srgbClr val="CFD0D4"/>
          </a:solidFill>
          <a:ln>
            <a:solidFill>
              <a:srgbClr val="CECF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3B2971-F78B-49D3-9D13-9093E15F6D4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94" t="-3285" r="-12895" b="8690"/>
          <a:stretch/>
        </p:blipFill>
        <p:spPr>
          <a:xfrm>
            <a:off x="8697641" y="2524113"/>
            <a:ext cx="1352973" cy="13773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014233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93D93AE-7302-A57A-38C7-3761B4A28662}"/>
              </a:ext>
            </a:extLst>
          </p:cNvPr>
          <p:cNvSpPr txBox="1"/>
          <p:nvPr/>
        </p:nvSpPr>
        <p:spPr>
          <a:xfrm>
            <a:off x="2273846" y="652202"/>
            <a:ext cx="7566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Schedule</a:t>
            </a:r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07C687E8-9C6A-91D7-7496-3500D10F6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6853" y="1339297"/>
            <a:ext cx="7200000" cy="3363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2F12043-D2AF-4D2F-A7C3-B2F51D7E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96226"/>
              </p:ext>
            </p:extLst>
          </p:nvPr>
        </p:nvGraphicFramePr>
        <p:xfrm>
          <a:off x="426719" y="1506029"/>
          <a:ext cx="11338562" cy="49859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17189">
                  <a:extLst>
                    <a:ext uri="{9D8B030D-6E8A-4147-A177-3AD203B41FA5}">
                      <a16:colId xmlns:a16="http://schemas.microsoft.com/office/drawing/2014/main" val="513938804"/>
                    </a:ext>
                  </a:extLst>
                </a:gridCol>
                <a:gridCol w="4021439">
                  <a:extLst>
                    <a:ext uri="{9D8B030D-6E8A-4147-A177-3AD203B41FA5}">
                      <a16:colId xmlns:a16="http://schemas.microsoft.com/office/drawing/2014/main" val="2672252733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3331799693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553973940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2053096596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3651667410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3029066621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2625291118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1019240679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2523856545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880690159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577939439"/>
                    </a:ext>
                  </a:extLst>
                </a:gridCol>
                <a:gridCol w="499994">
                  <a:extLst>
                    <a:ext uri="{9D8B030D-6E8A-4147-A177-3AD203B41FA5}">
                      <a16:colId xmlns:a16="http://schemas.microsoft.com/office/drawing/2014/main" val="1183189437"/>
                    </a:ext>
                  </a:extLst>
                </a:gridCol>
              </a:tblGrid>
              <a:tr h="309144">
                <a:tc>
                  <a:txBody>
                    <a:bodyPr/>
                    <a:lstStyle/>
                    <a:p>
                      <a:pPr fontAlgn="ctr"/>
                      <a:endParaRPr lang="ko-KR" altLang="en-US" sz="2000" b="1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항목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6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7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8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9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10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11 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12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13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14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15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16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54549779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개발환경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개발 환경 구축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14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096084201"/>
                  </a:ext>
                </a:extLst>
              </a:tr>
              <a:tr h="309144">
                <a:tc rowSpan="4"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DataSet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altLang="ko-KR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데이터셋 선정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839871204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인스타그램을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이용한 데이터셋 수집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565484603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데이터셋 정제 및 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전처리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875310418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데이터셋 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라벨링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885396645"/>
                  </a:ext>
                </a:extLst>
              </a:tr>
              <a:tr h="309144">
                <a:tc rowSpan="3"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speed layer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altLang="ko-KR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HDFS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에 데이터셋 적재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217963879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Spark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에 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머신러닝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 모델 적재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255029410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분산 시스템 하 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머신러닝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 모델의 성능 확인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59065431"/>
                  </a:ext>
                </a:extLst>
              </a:tr>
              <a:tr h="309144">
                <a:tc rowSpan="3"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머신러닝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이미지 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머신러닝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 모델 선정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935219569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이미지 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머신러닝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모델 개발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821884613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이미지 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머신러닝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모델 성능 확인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4270323944"/>
                  </a:ext>
                </a:extLst>
              </a:tr>
              <a:tr h="30914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altLang="ko-KR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batch layer</a:t>
                      </a:r>
                      <a:r>
                        <a:rPr lang="en-US" altLang="ko-KR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altLang="ko-KR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분산 시스템 하 </a:t>
                      </a:r>
                      <a:r>
                        <a:rPr lang="ko-KR" altLang="en-US" sz="12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머신러닝</a:t>
                      </a:r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 모델의 향상 및 성능 확인 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71631127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rtl="0" fontAlgn="base"/>
                      <a:r>
                        <a:rPr lang="ko-KR" altLang="en-US" sz="1200" b="1">
                          <a:effectLst/>
                        </a:rPr>
                        <a:t> </a:t>
                      </a:r>
                      <a:endParaRPr lang="en-US" altLang="ko-KR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최종 발표</a:t>
                      </a:r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algn="just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rowSpan="2">
                  <a:txBody>
                    <a:bodyPr/>
                    <a:lstStyle/>
                    <a:p>
                      <a:pPr algn="just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3117"/>
                  </a:ext>
                </a:extLst>
              </a:tr>
              <a:tr h="309144">
                <a:tc vMerge="1">
                  <a:txBody>
                    <a:bodyPr/>
                    <a:lstStyle/>
                    <a:p>
                      <a:pPr algn="just" rtl="0" fontAlgn="base"/>
                      <a:r>
                        <a:rPr lang="ko-KR" altLang="en-US" sz="1200" b="1" i="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base"/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effectLst/>
                          <a:ea typeface="Malgun Gothic" panose="020B0503020000020004" pitchFamily="50" charset="-127"/>
                        </a:rPr>
                        <a:t>최종 발표</a:t>
                      </a:r>
                      <a:r>
                        <a:rPr lang="ko-KR" altLang="en-US" sz="1200" b="1" i="0">
                          <a:solidFill>
                            <a:srgbClr val="000000"/>
                          </a:solidFill>
                          <a:effectLst/>
                          <a:ea typeface="Malgun Gothic" panose="020B0503020000020004" pitchFamily="50" charset="-127"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fontAlgn="ctr"/>
                      <a:endParaRPr lang="ko-KR" altLang="en-US" sz="2000" b="1">
                        <a:effectLst/>
                      </a:endParaRPr>
                    </a:p>
                    <a:p>
                      <a:pPr algn="just" rtl="0" fontAlgn="base"/>
                      <a:r>
                        <a:rPr lang="ko-KR" altLang="en-US" sz="1200" b="1" i="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fontAlgn="ctr"/>
                      <a:endParaRPr lang="ko-KR" altLang="en-US" sz="2000" b="1">
                        <a:effectLst/>
                      </a:endParaRPr>
                    </a:p>
                    <a:p>
                      <a:pPr algn="just" rtl="0" fontAlgn="base"/>
                      <a:r>
                        <a:rPr lang="ko-KR" altLang="en-US" sz="1200" b="1" i="0">
                          <a:effectLst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fontAlgn="ctr"/>
                      <a:endParaRPr lang="ko-KR" altLang="en-US" sz="2000" b="1" i="0">
                        <a:effectLst/>
                      </a:endParaRPr>
                    </a:p>
                  </a:txBody>
                  <a:tcPr marL="47817" marR="47817" marT="23908" marB="23908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60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98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phic 56">
            <a:extLst>
              <a:ext uri="{FF2B5EF4-FFF2-40B4-BE49-F238E27FC236}">
                <a16:creationId xmlns:a16="http://schemas.microsoft.com/office/drawing/2014/main" id="{D63EDDF6-0F7B-4A79-82CC-79188E923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AEB362-FDD3-4DA1-BEBB-68A7BEFE6558}"/>
              </a:ext>
            </a:extLst>
          </p:cNvPr>
          <p:cNvSpPr txBox="1"/>
          <p:nvPr/>
        </p:nvSpPr>
        <p:spPr>
          <a:xfrm>
            <a:off x="2952750" y="2421032"/>
            <a:ext cx="62865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100">
                <a:solidFill>
                  <a:srgbClr val="20BAE8"/>
                </a:solidFill>
                <a:latin typeface="Roboto SlabRegular"/>
                <a:ea typeface="Roboto Slab bold" pitchFamily="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183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21969E-3AA5-462C-8E05-1C71465434B0}"/>
              </a:ext>
            </a:extLst>
          </p:cNvPr>
          <p:cNvSpPr txBox="1"/>
          <p:nvPr/>
        </p:nvSpPr>
        <p:spPr>
          <a:xfrm>
            <a:off x="2018302" y="2526995"/>
            <a:ext cx="373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latin typeface="+mn-ea"/>
              </a:rPr>
              <a:t>Project Proposal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2E942AB-5EB5-42FD-888F-7D61240A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8850" y="3199828"/>
            <a:ext cx="4076700" cy="1905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19D3313-C0E1-483E-B6AD-A9E8ED5F149A}"/>
              </a:ext>
            </a:extLst>
          </p:cNvPr>
          <p:cNvSpPr/>
          <p:nvPr/>
        </p:nvSpPr>
        <p:spPr>
          <a:xfrm>
            <a:off x="9051011" y="1574041"/>
            <a:ext cx="1627116" cy="3547190"/>
          </a:xfrm>
          <a:prstGeom prst="rect">
            <a:avLst/>
          </a:prstGeom>
          <a:solidFill>
            <a:srgbClr val="20BAE8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6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Project Proposal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6091075" y="2329314"/>
            <a:ext cx="62977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개요</a:t>
            </a:r>
            <a:endParaRPr lang="en-US" altLang="ko-KR" sz="1000" b="1">
              <a:solidFill>
                <a:schemeClr val="accent1"/>
              </a:solidFill>
            </a:endParaRPr>
          </a:p>
          <a:p>
            <a:pPr fontAlgn="base"/>
            <a:r>
              <a:rPr lang="ko-KR" altLang="en-US"/>
              <a:t>많은 사람들이 </a:t>
            </a:r>
            <a:r>
              <a:rPr lang="en-US" altLang="ko-KR" b="1">
                <a:solidFill>
                  <a:schemeClr val="accent1"/>
                </a:solidFill>
              </a:rPr>
              <a:t>SNS </a:t>
            </a:r>
            <a:r>
              <a:rPr lang="ko-KR" altLang="en-US" b="1">
                <a:solidFill>
                  <a:schemeClr val="accent1"/>
                </a:solidFill>
              </a:rPr>
              <a:t>서비스</a:t>
            </a:r>
            <a:r>
              <a:rPr lang="ko-KR" altLang="en-US"/>
              <a:t>를 사용하게 되면서</a:t>
            </a:r>
            <a:r>
              <a:rPr lang="en-US" altLang="ko-KR"/>
              <a:t>, </a:t>
            </a:r>
          </a:p>
          <a:p>
            <a:pPr fontAlgn="base"/>
            <a:r>
              <a:rPr lang="ko-KR" altLang="en-US" b="1">
                <a:solidFill>
                  <a:schemeClr val="accent1"/>
                </a:solidFill>
              </a:rPr>
              <a:t>실시간</a:t>
            </a:r>
            <a:r>
              <a:rPr lang="ko-KR" altLang="en-US"/>
              <a:t>으로 </a:t>
            </a:r>
            <a:r>
              <a:rPr lang="ko-KR" altLang="en-US" b="1">
                <a:solidFill>
                  <a:schemeClr val="accent1"/>
                </a:solidFill>
              </a:rPr>
              <a:t>다양한 이미지</a:t>
            </a:r>
            <a:r>
              <a:rPr lang="ko-KR" altLang="en-US"/>
              <a:t>들이 올라오고 있는 상황이다</a:t>
            </a:r>
            <a:r>
              <a:rPr lang="en-US" altLang="ko-KR"/>
              <a:t>.</a:t>
            </a:r>
          </a:p>
          <a:p>
            <a:pPr fontAlgn="base"/>
            <a:endParaRPr lang="en-US" altLang="ko-KR" b="1"/>
          </a:p>
          <a:p>
            <a:pPr fontAlgn="base"/>
            <a:r>
              <a:rPr lang="ko-KR" altLang="en-US"/>
              <a:t>이런 </a:t>
            </a:r>
            <a:r>
              <a:rPr lang="en-US" altLang="ko-KR"/>
              <a:t>SNS </a:t>
            </a:r>
            <a:r>
              <a:rPr lang="ko-KR" altLang="en-US"/>
              <a:t>게시물들은 </a:t>
            </a:r>
            <a:r>
              <a:rPr lang="en-US" altLang="ko-KR" b="1">
                <a:solidFill>
                  <a:schemeClr val="accent1"/>
                </a:solidFill>
              </a:rPr>
              <a:t>tag(@</a:t>
            </a:r>
            <a:r>
              <a:rPr lang="en-US" altLang="ko-KR" b="1" err="1">
                <a:solidFill>
                  <a:schemeClr val="accent1"/>
                </a:solidFill>
              </a:rPr>
              <a:t>tag_name</a:t>
            </a:r>
            <a:r>
              <a:rPr lang="en-US" altLang="ko-KR" b="1">
                <a:solidFill>
                  <a:schemeClr val="accent1"/>
                </a:solidFill>
              </a:rPr>
              <a:t>) </a:t>
            </a:r>
            <a:r>
              <a:rPr lang="ko-KR" altLang="en-US" b="1">
                <a:solidFill>
                  <a:schemeClr val="accent1"/>
                </a:solidFill>
              </a:rPr>
              <a:t>정보</a:t>
            </a:r>
            <a:r>
              <a:rPr lang="ko-KR" altLang="en-US"/>
              <a:t>를 통해 관리되며</a:t>
            </a:r>
            <a:endParaRPr lang="en-US" altLang="ko-KR"/>
          </a:p>
          <a:p>
            <a:pPr fontAlgn="base"/>
            <a:r>
              <a:rPr lang="ko-KR" altLang="en-US"/>
              <a:t>사용자에게 </a:t>
            </a:r>
            <a:r>
              <a:rPr lang="ko-KR" altLang="en-US" b="1">
                <a:solidFill>
                  <a:schemeClr val="accent1"/>
                </a:solidFill>
              </a:rPr>
              <a:t>관련 정보를 더 편하게 제공</a:t>
            </a:r>
            <a:r>
              <a:rPr lang="ko-KR" altLang="en-US"/>
              <a:t>할 수 있게 해준다</a:t>
            </a:r>
            <a:r>
              <a:rPr lang="en-US" altLang="ko-KR"/>
              <a:t>.</a:t>
            </a:r>
          </a:p>
          <a:p>
            <a:pPr fontAlgn="base"/>
            <a:endParaRPr lang="en-US" altLang="ko-KR"/>
          </a:p>
          <a:p>
            <a:pPr fontAlgn="base"/>
            <a:r>
              <a:rPr lang="ko-KR" altLang="en-US"/>
              <a:t>특히 인물에 관련된 </a:t>
            </a:r>
            <a:r>
              <a:rPr lang="en-US" altLang="ko-KR"/>
              <a:t>SNS </a:t>
            </a:r>
            <a:r>
              <a:rPr lang="ko-KR" altLang="en-US"/>
              <a:t>게시물은 사용자에게 일종의 사진일기와도 같은 역할을 해준다</a:t>
            </a:r>
            <a:r>
              <a:rPr lang="en-US" altLang="ko-KR"/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F8C51C-F202-4FC6-96CE-77030D84A4DF}"/>
              </a:ext>
            </a:extLst>
          </p:cNvPr>
          <p:cNvSpPr/>
          <p:nvPr/>
        </p:nvSpPr>
        <p:spPr>
          <a:xfrm>
            <a:off x="1101690" y="4399304"/>
            <a:ext cx="4174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출처 </a:t>
            </a:r>
            <a:r>
              <a:rPr lang="en-US" altLang="ko-KR" sz="1050"/>
              <a:t>: </a:t>
            </a:r>
            <a:r>
              <a:rPr lang="ko-KR" altLang="en-US" sz="1050"/>
              <a:t>https://www.aitimes.com/news/articleView.html?idxno=130732</a:t>
            </a:r>
          </a:p>
        </p:txBody>
      </p:sp>
      <p:pic>
        <p:nvPicPr>
          <p:cNvPr id="1026" name="Picture 2" descr="마크 주커버그 (페이스북 CEO)가 추천하는 노트북 보안팁?">
            <a:extLst>
              <a:ext uri="{FF2B5EF4-FFF2-40B4-BE49-F238E27FC236}">
                <a16:creationId xmlns:a16="http://schemas.microsoft.com/office/drawing/2014/main" id="{97EEF2E5-232F-44F9-8DB9-B0E5CB4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90" y="1655546"/>
            <a:ext cx="4434375" cy="44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9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Project Proposal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6091075" y="2329314"/>
            <a:ext cx="629770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>
                <a:solidFill>
                  <a:schemeClr val="accent1"/>
                </a:solidFill>
              </a:rPr>
              <a:t>개요</a:t>
            </a:r>
            <a:endParaRPr lang="en-US" altLang="ko-KR" sz="1000" b="1">
              <a:solidFill>
                <a:schemeClr val="accent1"/>
              </a:solidFill>
            </a:endParaRPr>
          </a:p>
          <a:p>
            <a:pPr fontAlgn="base"/>
            <a:endParaRPr lang="en-US" altLang="ko-KR"/>
          </a:p>
          <a:p>
            <a:pPr fontAlgn="base"/>
            <a:r>
              <a:rPr lang="ko-KR" altLang="en-US"/>
              <a:t>다양한 </a:t>
            </a:r>
            <a:r>
              <a:rPr lang="en-US" altLang="ko-KR" b="1">
                <a:solidFill>
                  <a:schemeClr val="accent1"/>
                </a:solidFill>
              </a:rPr>
              <a:t>SNS </a:t>
            </a:r>
            <a:r>
              <a:rPr lang="ko-KR" altLang="en-US" b="1">
                <a:solidFill>
                  <a:schemeClr val="accent1"/>
                </a:solidFill>
              </a:rPr>
              <a:t>사용자들</a:t>
            </a:r>
            <a:r>
              <a:rPr lang="ko-KR" altLang="en-US"/>
              <a:t>이 </a:t>
            </a:r>
            <a:endParaRPr lang="en-US" altLang="ko-KR"/>
          </a:p>
          <a:p>
            <a:pPr fontAlgn="base"/>
            <a:r>
              <a:rPr lang="en-US" altLang="ko-KR" b="1">
                <a:solidFill>
                  <a:schemeClr val="accent1"/>
                </a:solidFill>
              </a:rPr>
              <a:t>SNS</a:t>
            </a:r>
            <a:r>
              <a:rPr lang="ko-KR" altLang="en-US"/>
              <a:t>에 </a:t>
            </a:r>
            <a:endParaRPr lang="en-US" altLang="ko-KR"/>
          </a:p>
          <a:p>
            <a:pPr fontAlgn="base"/>
            <a:r>
              <a:rPr lang="ko-KR" altLang="en-US"/>
              <a:t>사진을 </a:t>
            </a:r>
            <a:r>
              <a:rPr lang="ko-KR" altLang="en-US" b="1">
                <a:solidFill>
                  <a:schemeClr val="accent1"/>
                </a:solidFill>
              </a:rPr>
              <a:t>포스팅</a:t>
            </a:r>
            <a:r>
              <a:rPr lang="ko-KR" altLang="en-US"/>
              <a:t>할 때 </a:t>
            </a:r>
            <a:endParaRPr lang="en-US" altLang="ko-KR"/>
          </a:p>
          <a:p>
            <a:pPr fontAlgn="base"/>
            <a:r>
              <a:rPr lang="ko-KR" altLang="en-US"/>
              <a:t>그 사진에 누가 존재하는지를 </a:t>
            </a:r>
            <a:r>
              <a:rPr lang="ko-KR" altLang="en-US" b="1">
                <a:solidFill>
                  <a:schemeClr val="accent1"/>
                </a:solidFill>
              </a:rPr>
              <a:t>자동으로 </a:t>
            </a:r>
            <a:r>
              <a:rPr lang="ko-KR" altLang="en-US" b="1" err="1">
                <a:solidFill>
                  <a:schemeClr val="accent1"/>
                </a:solidFill>
              </a:rPr>
              <a:t>태깅</a:t>
            </a:r>
            <a:r>
              <a:rPr lang="ko-KR" altLang="en-US" err="1"/>
              <a:t>해주는</a:t>
            </a:r>
            <a:r>
              <a:rPr lang="ko-KR" altLang="en-US" b="1"/>
              <a:t> </a:t>
            </a:r>
            <a:r>
              <a:rPr lang="ko-KR" altLang="en-US"/>
              <a:t>시스템을</a:t>
            </a:r>
            <a:endParaRPr lang="en-US" altLang="ko-KR"/>
          </a:p>
          <a:p>
            <a:pPr fontAlgn="base"/>
            <a:r>
              <a:rPr lang="ko-KR" altLang="en-US" b="1">
                <a:solidFill>
                  <a:schemeClr val="accent1"/>
                </a:solidFill>
              </a:rPr>
              <a:t>분산시스템을 통해 </a:t>
            </a:r>
            <a:r>
              <a:rPr lang="ko-KR" altLang="en-US"/>
              <a:t>구현하여</a:t>
            </a:r>
            <a:endParaRPr lang="en-US" altLang="ko-KR"/>
          </a:p>
          <a:p>
            <a:pPr fontAlgn="base"/>
            <a:r>
              <a:rPr lang="ko-KR" altLang="en-US" b="1">
                <a:solidFill>
                  <a:schemeClr val="accent1"/>
                </a:solidFill>
              </a:rPr>
              <a:t>효율성과 편의성</a:t>
            </a:r>
            <a:r>
              <a:rPr lang="ko-KR" altLang="en-US"/>
              <a:t>을 제공하는 시스템을 구현</a:t>
            </a:r>
            <a:endParaRPr lang="en-US" altLang="ko-KR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F8C51C-F202-4FC6-96CE-77030D84A4DF}"/>
              </a:ext>
            </a:extLst>
          </p:cNvPr>
          <p:cNvSpPr/>
          <p:nvPr/>
        </p:nvSpPr>
        <p:spPr>
          <a:xfrm>
            <a:off x="1101690" y="4399304"/>
            <a:ext cx="41749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출처 </a:t>
            </a:r>
            <a:r>
              <a:rPr lang="en-US" altLang="ko-KR" sz="1050"/>
              <a:t>: </a:t>
            </a:r>
            <a:r>
              <a:rPr lang="ko-KR" altLang="en-US" sz="1050"/>
              <a:t>https://www.aitimes.com/news/articleView.html?idxno=130732</a:t>
            </a:r>
          </a:p>
        </p:txBody>
      </p:sp>
      <p:pic>
        <p:nvPicPr>
          <p:cNvPr id="1026" name="Picture 2" descr="마크 주커버그 (페이스북 CEO)가 추천하는 노트북 보안팁?">
            <a:extLst>
              <a:ext uri="{FF2B5EF4-FFF2-40B4-BE49-F238E27FC236}">
                <a16:creationId xmlns:a16="http://schemas.microsoft.com/office/drawing/2014/main" id="{97EEF2E5-232F-44F9-8DB9-B0E5CB4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90" y="1655546"/>
            <a:ext cx="4434375" cy="44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17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3284264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4301314" y="636601"/>
            <a:ext cx="35795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>
                <a:latin typeface="+mn-ea"/>
              </a:rPr>
              <a:t>Project Proposal</a:t>
            </a:r>
            <a:endParaRPr lang="en-US" sz="3000" b="1">
              <a:latin typeface="+mn-ea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8BB2C67-1009-4A1E-8B4D-06419E8FC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52724" y="1309434"/>
            <a:ext cx="4076700" cy="19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8C71F0-85B5-44C5-B937-17BE76A01F4D}"/>
              </a:ext>
            </a:extLst>
          </p:cNvPr>
          <p:cNvSpPr/>
          <p:nvPr/>
        </p:nvSpPr>
        <p:spPr>
          <a:xfrm>
            <a:off x="410198" y="1813981"/>
            <a:ext cx="112748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ko-KR" altLang="en-US" sz="2400" b="1">
                <a:solidFill>
                  <a:srgbClr val="4472C4"/>
                </a:solidFill>
              </a:rPr>
              <a:t>프로젝트 설명</a:t>
            </a:r>
            <a:r>
              <a:rPr lang="en-US" altLang="ko-KR" sz="2400" b="1">
                <a:solidFill>
                  <a:srgbClr val="4472C4"/>
                </a:solidFill>
              </a:rPr>
              <a:t>: </a:t>
            </a:r>
            <a:r>
              <a:rPr lang="ko-KR" altLang="ko-KR" sz="2400" b="1">
                <a:solidFill>
                  <a:srgbClr val="4472C4"/>
                </a:solidFill>
              </a:rPr>
              <a:t> </a:t>
            </a:r>
            <a:endParaRPr lang="en-US" altLang="ko-KR" sz="2400" b="1">
              <a:solidFill>
                <a:srgbClr val="4472C4"/>
              </a:solidFill>
            </a:endParaRPr>
          </a:p>
          <a:p>
            <a:pPr fontAlgn="base"/>
            <a:r>
              <a:rPr lang="ko-KR" altLang="ko-KR" err="1"/>
              <a:t>인스타그램에서</a:t>
            </a:r>
            <a:r>
              <a:rPr lang="ko-KR" altLang="ko-KR"/>
              <a:t> 크롤링한 사진을 기반으로, 특정 인물을 인식하는 </a:t>
            </a:r>
            <a:r>
              <a:rPr lang="ko-KR" altLang="ko-KR" err="1"/>
              <a:t>머신러닝</a:t>
            </a:r>
            <a:r>
              <a:rPr lang="ko-KR" altLang="ko-KR"/>
              <a:t> 기반 이미지 처리 </a:t>
            </a:r>
            <a:r>
              <a:rPr lang="ko-KR" altLang="en-US"/>
              <a:t>프로젝트</a:t>
            </a:r>
            <a:endParaRPr lang="ko-KR" altLang="ko-KR"/>
          </a:p>
          <a:p>
            <a:pPr fontAlgn="base"/>
            <a:r>
              <a:rPr lang="ko-KR" altLang="ko-KR"/>
              <a:t>​</a:t>
            </a:r>
            <a:r>
              <a:rPr lang="ko-KR" altLang="en-US"/>
              <a:t>현재 </a:t>
            </a:r>
            <a:r>
              <a:rPr lang="ko-KR" altLang="ko-KR"/>
              <a:t>프로젝트에서는 데이터셋의 용이성을 위해 연예인 그룹을 사용</a:t>
            </a:r>
            <a:endParaRPr lang="en-US" altLang="ko-KR"/>
          </a:p>
          <a:p>
            <a:pPr fontAlgn="base"/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r>
              <a:rPr lang="ko-KR" altLang="ko-KR" sz="2400" b="1">
                <a:solidFill>
                  <a:schemeClr val="accent1"/>
                </a:solidFill>
              </a:rPr>
              <a:t>최종 목표</a:t>
            </a:r>
            <a:r>
              <a:rPr lang="en-US" altLang="ko-KR" sz="2400" b="1">
                <a:solidFill>
                  <a:schemeClr val="accent1"/>
                </a:solidFill>
              </a:rPr>
              <a:t>: </a:t>
            </a:r>
            <a:r>
              <a:rPr lang="ko-KR" altLang="ko-KR" sz="2400" b="1">
                <a:solidFill>
                  <a:schemeClr val="accent1"/>
                </a:solidFill>
              </a:rPr>
              <a:t> </a:t>
            </a:r>
            <a:endParaRPr lang="en-US" altLang="ko-KR" sz="2400" b="1">
              <a:solidFill>
                <a:schemeClr val="accent1"/>
              </a:solidFill>
            </a:endParaRPr>
          </a:p>
          <a:p>
            <a:pPr fontAlgn="base"/>
            <a:r>
              <a:rPr lang="ko-KR" altLang="ko-KR"/>
              <a:t>특정 인물이 아닌 개인화된 계정에서도 사용​</a:t>
            </a:r>
          </a:p>
          <a:p>
            <a:pPr fontAlgn="base"/>
            <a:r>
              <a:rPr lang="ko-KR" altLang="ko-KR"/>
              <a:t>이 프로그램은 사용자가 효율적으로 인물을 </a:t>
            </a:r>
            <a:r>
              <a:rPr lang="ko-KR" altLang="ko-KR" err="1"/>
              <a:t>태깅하는</a:t>
            </a:r>
            <a:r>
              <a:rPr lang="ko-KR" altLang="ko-KR"/>
              <a:t> 데 큰 도움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ko-KR" altLang="ko-KR"/>
          </a:p>
          <a:p>
            <a:pPr fontAlgn="base"/>
            <a:r>
              <a:rPr lang="ko-KR" altLang="ko-KR"/>
              <a:t>스케일아웃 가능한 분산 시스템 아키텍처를 사용함으로써 </a:t>
            </a:r>
            <a:r>
              <a:rPr lang="ko-KR" altLang="ko-KR" err="1"/>
              <a:t>하드웨어적인</a:t>
            </a:r>
            <a:r>
              <a:rPr lang="ko-KR" altLang="ko-KR"/>
              <a:t> 확장성을 </a:t>
            </a:r>
            <a:r>
              <a:rPr lang="ko-KR" altLang="en-US"/>
              <a:t>기대</a:t>
            </a:r>
            <a:r>
              <a:rPr lang="en-US" altLang="ko-KR"/>
              <a:t> </a:t>
            </a:r>
            <a:r>
              <a:rPr lang="ko-KR" altLang="en-US"/>
              <a:t>가능</a:t>
            </a:r>
            <a:endParaRPr lang="ko-KR" altLang="ko-KR"/>
          </a:p>
          <a:p>
            <a:pPr fontAlgn="base"/>
            <a:r>
              <a:rPr lang="ko-KR" altLang="ko-KR"/>
              <a:t>이 기술은 </a:t>
            </a:r>
            <a:r>
              <a:rPr lang="ko-KR" altLang="ko-KR" err="1"/>
              <a:t>인스타그램을</a:t>
            </a:r>
            <a:r>
              <a:rPr lang="ko-KR" altLang="ko-KR"/>
              <a:t> 비롯한 다른 </a:t>
            </a:r>
            <a:r>
              <a:rPr lang="en-US" altLang="ko-KR"/>
              <a:t>SNS</a:t>
            </a:r>
            <a:r>
              <a:rPr lang="ko-KR" altLang="ko-KR"/>
              <a:t> </a:t>
            </a:r>
            <a:r>
              <a:rPr lang="ko-KR" altLang="en-US"/>
              <a:t>등의 이미지에도</a:t>
            </a:r>
            <a:r>
              <a:rPr lang="ko-KR" altLang="ko-KR"/>
              <a:t> </a:t>
            </a:r>
            <a:r>
              <a:rPr lang="ko-KR" altLang="en-US"/>
              <a:t>적용 가능을 목표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9249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9047104-89EC-4816-97BA-7B05C649F475}"/>
              </a:ext>
            </a:extLst>
          </p:cNvPr>
          <p:cNvSpPr txBox="1"/>
          <p:nvPr/>
        </p:nvSpPr>
        <p:spPr>
          <a:xfrm>
            <a:off x="8418736" y="4228132"/>
            <a:ext cx="250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@Mark Elliot Zuckerberg</a:t>
            </a:r>
            <a:endParaRPr lang="ko-KR" altLang="en-US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9DF2B40-6B3D-4B53-87C8-A5328F28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7650" y="4035037"/>
            <a:ext cx="4076700" cy="1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프로젝트 개념도</a:t>
            </a:r>
            <a:endParaRPr lang="en-US" sz="3000" b="1"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마크 주커버그 (페이스북 CEO)가 추천하는 노트북 보안팁?">
            <a:extLst>
              <a:ext uri="{FF2B5EF4-FFF2-40B4-BE49-F238E27FC236}">
                <a16:creationId xmlns:a16="http://schemas.microsoft.com/office/drawing/2014/main" id="{97EEF2E5-232F-44F9-8DB9-B0E5CB48C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15" y="2696179"/>
            <a:ext cx="3433238" cy="34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마크 주커버그 (페이스북 CEO)가 추천하는 노트북 보안팁?">
            <a:extLst>
              <a:ext uri="{FF2B5EF4-FFF2-40B4-BE49-F238E27FC236}">
                <a16:creationId xmlns:a16="http://schemas.microsoft.com/office/drawing/2014/main" id="{958D6EEA-2AB9-46D8-BD69-59F501455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1" t="22176" r="39463" b="46030"/>
          <a:stretch/>
        </p:blipFill>
        <p:spPr bwMode="auto">
          <a:xfrm>
            <a:off x="4896654" y="2696179"/>
            <a:ext cx="2813581" cy="34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6408CE-25AD-404E-BBE5-6F8C88CA9843}"/>
              </a:ext>
            </a:extLst>
          </p:cNvPr>
          <p:cNvCxnSpPr>
            <a:stCxn id="1026" idx="3"/>
            <a:endCxn id="8" idx="1"/>
          </p:cNvCxnSpPr>
          <p:nvPr/>
        </p:nvCxnSpPr>
        <p:spPr>
          <a:xfrm>
            <a:off x="4188153" y="4412798"/>
            <a:ext cx="7085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72A8F5-69EF-452A-8D7E-A37D65261FC6}"/>
              </a:ext>
            </a:extLst>
          </p:cNvPr>
          <p:cNvCxnSpPr/>
          <p:nvPr/>
        </p:nvCxnSpPr>
        <p:spPr>
          <a:xfrm>
            <a:off x="7710235" y="4412798"/>
            <a:ext cx="7085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887DC7F0-042E-42D1-A328-1618B540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787" y="1564994"/>
            <a:ext cx="73152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56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587930-84E0-43EB-A844-884C69837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151" y="1535099"/>
            <a:ext cx="58293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AFAE187-B304-40AB-9CFD-CE879473C089}"/>
              </a:ext>
            </a:extLst>
          </p:cNvPr>
          <p:cNvSpPr txBox="1"/>
          <p:nvPr/>
        </p:nvSpPr>
        <p:spPr>
          <a:xfrm>
            <a:off x="3189151" y="636601"/>
            <a:ext cx="58038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latin typeface="+mn-ea"/>
              </a:rPr>
              <a:t>프로젝트 개념도</a:t>
            </a:r>
            <a:endParaRPr lang="en-US" sz="3000" b="1"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F55C60B-F279-48B7-8A19-D779785D5C90}"/>
              </a:ext>
            </a:extLst>
          </p:cNvPr>
          <p:cNvCxnSpPr/>
          <p:nvPr/>
        </p:nvCxnSpPr>
        <p:spPr>
          <a:xfrm>
            <a:off x="3031075" y="1190599"/>
            <a:ext cx="6120000" cy="18000"/>
          </a:xfrm>
          <a:prstGeom prst="line">
            <a:avLst/>
          </a:prstGeom>
          <a:ln w="9525">
            <a:solidFill>
              <a:srgbClr val="0349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7c62c2-9b48-4f4f-9b98-94dfb7e5030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CC875C4EB587B4586B88D64652F3311" ma:contentTypeVersion="6" ma:contentTypeDescription="새 문서를 만듭니다." ma:contentTypeScope="" ma:versionID="d8766e7520eee0772d7d1528da0c5005">
  <xsd:schema xmlns:xsd="http://www.w3.org/2001/XMLSchema" xmlns:xs="http://www.w3.org/2001/XMLSchema" xmlns:p="http://schemas.microsoft.com/office/2006/metadata/properties" xmlns:ns2="597c62c2-9b48-4f4f-9b98-94dfb7e5030c" targetNamespace="http://schemas.microsoft.com/office/2006/metadata/properties" ma:root="true" ma:fieldsID="b7dcecca3b30e40f3541c34dc977c5ef" ns2:_="">
    <xsd:import namespace="597c62c2-9b48-4f4f-9b98-94dfb7e503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c62c2-9b48-4f4f-9b98-94dfb7e503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f9176ef8-0220-4c83-acc2-e3bf54b963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64257-75BC-4CEF-82C7-00CC9E8327A7}">
  <ds:schemaRefs>
    <ds:schemaRef ds:uri="597c62c2-9b48-4f4f-9b98-94dfb7e5030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4297A0-2FA6-43F0-AAFB-D41888A52465}">
  <ds:schemaRefs>
    <ds:schemaRef ds:uri="597c62c2-9b48-4f4f-9b98-94dfb7e503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E4E58E-062B-4A43-B8B6-62D95A57F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37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 COMPUTER</dc:creator>
  <cp:revision>1</cp:revision>
  <dcterms:created xsi:type="dcterms:W3CDTF">2021-01-07T05:51:30Z</dcterms:created>
  <dcterms:modified xsi:type="dcterms:W3CDTF">2023-05-15T11:53:58Z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0x010100ECC875C4EB587B4586B88D64652F3311</vt:lpwstr>
  </property>
  <property fmtid="{D5CDD505-2E9C-101B-9397-08002B2CF9AE}" pid="3" name="MediaServiceImageTags">
    <vt:lpwstr/>
  </property>
</Properties>
</file>