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58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2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840" y="363855"/>
            <a:ext cx="10942955" cy="14630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altLang="en-US" b="1" dirty="0">
                <a:solidFill>
                  <a:srgbClr val="E74208"/>
                </a:solidFill>
              </a:rPr>
              <a:t>Geografski informacioni sistemi</a:t>
            </a:r>
            <a:br>
              <a:rPr lang="en-GB" altLang="en-US" b="1" dirty="0">
                <a:solidFill>
                  <a:srgbClr val="E74208"/>
                </a:solidFill>
              </a:rPr>
            </a:br>
            <a:r>
              <a:rPr lang="en-GB" altLang="en-US" sz="2800" dirty="0">
                <a:solidFill>
                  <a:srgbClr val="E74208"/>
                </a:solidFill>
              </a:rPr>
              <a:t>domaći I</a:t>
            </a:r>
            <a:endParaRPr lang="en-GB" altLang="en-US" sz="2800" dirty="0">
              <a:solidFill>
                <a:srgbClr val="E74208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855" y="5748655"/>
            <a:ext cx="10949305" cy="676275"/>
          </a:xfrm>
        </p:spPr>
        <p:txBody>
          <a:bodyPr/>
          <a:lstStyle/>
          <a:p>
            <a:pPr algn="r"/>
            <a:r>
              <a:rPr lang="en-GB" altLang="en-US" sz="2800">
                <a:solidFill>
                  <a:schemeClr val="bg1"/>
                </a:solidFill>
              </a:rPr>
              <a:t>Branislav Jovičić, 1003</a:t>
            </a:r>
            <a:endParaRPr lang="en-GB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46100"/>
            <a:ext cx="10972800" cy="5581650"/>
          </a:xfrm>
        </p:spPr>
        <p:txBody>
          <a:bodyPr/>
          <a:p>
            <a:r>
              <a:rPr lang="en-GB" altLang="en-US" sz="2000">
                <a:solidFill>
                  <a:srgbClr val="E74208"/>
                </a:solidFill>
              </a:rPr>
              <a:t>koristeći alat </a:t>
            </a:r>
            <a:r>
              <a:rPr lang="en-GB" altLang="en-US" sz="2000" b="1">
                <a:solidFill>
                  <a:srgbClr val="E74208"/>
                </a:solidFill>
              </a:rPr>
              <a:t>JOSM</a:t>
            </a:r>
            <a:r>
              <a:rPr lang="en-GB" altLang="en-US" sz="2000">
                <a:solidFill>
                  <a:srgbClr val="E74208"/>
                </a:solidFill>
              </a:rPr>
              <a:t>, preuzeti su prostorni podaci okoline Elektronskog fakulteta</a:t>
            </a:r>
            <a:endParaRPr lang="en-GB" altLang="en-US" sz="2000">
              <a:solidFill>
                <a:srgbClr val="E74208"/>
              </a:solidFill>
            </a:endParaRPr>
          </a:p>
          <a:p>
            <a:pPr>
              <a:lnSpc>
                <a:spcPct val="130000"/>
              </a:lnSpc>
            </a:pPr>
            <a:r>
              <a:rPr lang="en-GB" altLang="en-US" sz="2000">
                <a:solidFill>
                  <a:srgbClr val="E74208"/>
                </a:solidFill>
              </a:rPr>
              <a:t>podaci su preuzeti sa servera </a:t>
            </a:r>
            <a:r>
              <a:rPr lang="en-GB" altLang="en-US" sz="2000" b="1">
                <a:solidFill>
                  <a:srgbClr val="E74208"/>
                </a:solidFill>
              </a:rPr>
              <a:t>OpenStreetMap</a:t>
            </a:r>
            <a:r>
              <a:rPr lang="en-GB" altLang="en-US" sz="2000">
                <a:solidFill>
                  <a:srgbClr val="E74208"/>
                </a:solidFill>
              </a:rPr>
              <a:t>-a</a:t>
            </a:r>
            <a:endParaRPr lang="en-GB" altLang="en-US" sz="2000">
              <a:solidFill>
                <a:srgbClr val="E74208"/>
              </a:solidFill>
            </a:endParaRPr>
          </a:p>
          <a:p>
            <a:pPr>
              <a:lnSpc>
                <a:spcPct val="130000"/>
              </a:lnSpc>
            </a:pPr>
            <a:r>
              <a:rPr lang="en-GB" altLang="en-US" sz="2000">
                <a:solidFill>
                  <a:srgbClr val="E74208"/>
                </a:solidFill>
              </a:rPr>
              <a:t>preuzeti podaci predstavljaju fajl sa ekstenzijom </a:t>
            </a:r>
            <a:r>
              <a:rPr lang="en-GB" altLang="en-US" sz="2000" b="1">
                <a:solidFill>
                  <a:srgbClr val="E74208"/>
                </a:solidFill>
              </a:rPr>
              <a:t>.osm</a:t>
            </a:r>
            <a:endParaRPr lang="en-GB" altLang="en-US" sz="2000">
              <a:solidFill>
                <a:srgbClr val="E74208"/>
              </a:solidFill>
            </a:endParaRPr>
          </a:p>
          <a:p>
            <a:pPr>
              <a:lnSpc>
                <a:spcPct val="130000"/>
              </a:lnSpc>
            </a:pPr>
            <a:r>
              <a:rPr lang="en-GB" altLang="en-US" sz="2000">
                <a:solidFill>
                  <a:srgbClr val="E74208"/>
                </a:solidFill>
              </a:rPr>
              <a:t>koristeći alat </a:t>
            </a:r>
            <a:r>
              <a:rPr lang="en-GB" altLang="en-US" sz="2000" b="1">
                <a:solidFill>
                  <a:srgbClr val="E74208"/>
                </a:solidFill>
              </a:rPr>
              <a:t>JOSM</a:t>
            </a:r>
            <a:r>
              <a:rPr lang="en-GB" altLang="en-US" sz="2000">
                <a:solidFill>
                  <a:srgbClr val="E74208"/>
                </a:solidFill>
              </a:rPr>
              <a:t>, izvršena je promena preuzetih podataka</a:t>
            </a:r>
            <a:endParaRPr lang="en-GB" altLang="en-US" sz="2000">
              <a:solidFill>
                <a:srgbClr val="E7420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altLang="en-US" sz="1600">
                <a:solidFill>
                  <a:srgbClr val="E74208"/>
                </a:solidFill>
              </a:rPr>
              <a:t>dodata je zgrada</a:t>
            </a:r>
            <a:endParaRPr lang="en-GB" altLang="en-US" sz="1600">
              <a:solidFill>
                <a:srgbClr val="E7420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altLang="en-US" sz="1600">
                <a:solidFill>
                  <a:srgbClr val="E74208"/>
                </a:solidFill>
              </a:rPr>
              <a:t>dodati su prilazni putevi</a:t>
            </a:r>
            <a:endParaRPr lang="en-GB" altLang="en-US" sz="1600">
              <a:solidFill>
                <a:srgbClr val="E74208"/>
              </a:solidFill>
            </a:endParaRPr>
          </a:p>
          <a:p>
            <a:pPr lvl="0">
              <a:lnSpc>
                <a:spcPct val="130000"/>
              </a:lnSpc>
            </a:pPr>
            <a:r>
              <a:rPr lang="en-GB" altLang="en-US" sz="2000">
                <a:solidFill>
                  <a:srgbClr val="E74208"/>
                </a:solidFill>
              </a:rPr>
              <a:t>koristeći alat </a:t>
            </a:r>
            <a:r>
              <a:rPr lang="en-GB" altLang="en-US" sz="2000" b="1">
                <a:solidFill>
                  <a:srgbClr val="E74208"/>
                </a:solidFill>
              </a:rPr>
              <a:t>osm2pgsql</a:t>
            </a:r>
            <a:r>
              <a:rPr lang="en-GB" altLang="en-US" sz="2000">
                <a:solidFill>
                  <a:srgbClr val="E74208"/>
                </a:solidFill>
              </a:rPr>
              <a:t>, izvršen je import fajla sa izmenjenim podacima u </a:t>
            </a:r>
            <a:r>
              <a:rPr lang="en-GB" altLang="en-US" sz="2000" b="1">
                <a:solidFill>
                  <a:srgbClr val="E74208"/>
                </a:solidFill>
              </a:rPr>
              <a:t>PostgreSQL </a:t>
            </a:r>
            <a:r>
              <a:rPr lang="en-GB" altLang="en-US" sz="2000">
                <a:solidFill>
                  <a:srgbClr val="E74208"/>
                </a:solidFill>
              </a:rPr>
              <a:t>bazu podataka sa </a:t>
            </a:r>
            <a:r>
              <a:rPr lang="en-GB" altLang="en-US" sz="2000" b="1">
                <a:solidFill>
                  <a:srgbClr val="E74208"/>
                </a:solidFill>
              </a:rPr>
              <a:t>PostGIS </a:t>
            </a:r>
            <a:r>
              <a:rPr lang="en-GB" altLang="en-US" sz="2000">
                <a:solidFill>
                  <a:srgbClr val="E74208"/>
                </a:solidFill>
              </a:rPr>
              <a:t>ekstenzijom</a:t>
            </a:r>
            <a:endParaRPr lang="en-GB" altLang="en-US" sz="2000">
              <a:solidFill>
                <a:srgbClr val="E74208"/>
              </a:solidFill>
            </a:endParaRPr>
          </a:p>
          <a:p>
            <a:pPr lvl="0">
              <a:lnSpc>
                <a:spcPct val="130000"/>
              </a:lnSpc>
            </a:pPr>
            <a:r>
              <a:rPr lang="en-GB" altLang="en-US" sz="2000">
                <a:solidFill>
                  <a:srgbClr val="E74208"/>
                </a:solidFill>
              </a:rPr>
              <a:t>u alatu </a:t>
            </a:r>
            <a:r>
              <a:rPr lang="en-GB" altLang="en-US" sz="2000" b="1">
                <a:solidFill>
                  <a:srgbClr val="E74208"/>
                </a:solidFill>
              </a:rPr>
              <a:t>QGIS</a:t>
            </a:r>
            <a:r>
              <a:rPr lang="en-GB" altLang="en-US" sz="2000">
                <a:solidFill>
                  <a:srgbClr val="E74208"/>
                </a:solidFill>
              </a:rPr>
              <a:t> izvršeno je učitavanje podataka iz </a:t>
            </a:r>
            <a:r>
              <a:rPr lang="en-GB" altLang="en-US" sz="2000" b="1">
                <a:solidFill>
                  <a:srgbClr val="E74208"/>
                </a:solidFill>
              </a:rPr>
              <a:t>PostgreSQL </a:t>
            </a:r>
            <a:r>
              <a:rPr lang="en-GB" altLang="en-US" sz="2000">
                <a:solidFill>
                  <a:srgbClr val="E74208"/>
                </a:solidFill>
              </a:rPr>
              <a:t>baze podataka</a:t>
            </a:r>
            <a:endParaRPr lang="en-GB" altLang="en-US" sz="2000">
              <a:solidFill>
                <a:srgbClr val="E74208"/>
              </a:solidFill>
            </a:endParaRPr>
          </a:p>
          <a:p>
            <a:pPr lvl="0">
              <a:lnSpc>
                <a:spcPct val="130000"/>
              </a:lnSpc>
            </a:pPr>
            <a:r>
              <a:rPr lang="en-GB" altLang="en-US" sz="2000">
                <a:solidFill>
                  <a:srgbClr val="E74208"/>
                </a:solidFill>
              </a:rPr>
              <a:t>podaci su razvrstani u layer-e na osnovu tipa podataka kojem pripadaju (point, line, polygon, ...)</a:t>
            </a:r>
            <a:endParaRPr lang="en-GB" altLang="en-US" sz="2000">
              <a:solidFill>
                <a:srgbClr val="E74208"/>
              </a:solidFill>
            </a:endParaRPr>
          </a:p>
          <a:p>
            <a:pPr lvl="0">
              <a:lnSpc>
                <a:spcPct val="130000"/>
              </a:lnSpc>
            </a:pPr>
            <a:r>
              <a:rPr lang="en-GB" altLang="en-US" sz="2000">
                <a:solidFill>
                  <a:srgbClr val="E74208"/>
                </a:solidFill>
              </a:rPr>
              <a:t>korišćenje opcija alata </a:t>
            </a:r>
            <a:r>
              <a:rPr lang="en-GB" altLang="en-US" sz="2000" b="1">
                <a:solidFill>
                  <a:srgbClr val="E74208"/>
                </a:solidFill>
              </a:rPr>
              <a:t>QGIS</a:t>
            </a:r>
            <a:r>
              <a:rPr lang="en-GB" altLang="en-US" sz="2000">
                <a:solidFill>
                  <a:srgbClr val="E74208"/>
                </a:solidFill>
              </a:rPr>
              <a:t> za izvršenje izračunavanja nad učitanim podacima</a:t>
            </a:r>
            <a:endParaRPr lang="en-GB" altLang="en-US" sz="2000">
              <a:solidFill>
                <a:srgbClr val="E7420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412750"/>
            <a:ext cx="10972165" cy="5715000"/>
          </a:xfrm>
        </p:spPr>
        <p:txBody>
          <a:bodyPr/>
          <a:p>
            <a:r>
              <a:rPr lang="en-GB" altLang="en-US" sz="2000">
                <a:solidFill>
                  <a:srgbClr val="E74208"/>
                </a:solidFill>
              </a:rPr>
              <a:t>prostorni podaci okoline Elektronskog fakulteta</a:t>
            </a:r>
            <a:endParaRPr lang="en-GB" altLang="en-US" sz="2000">
              <a:solidFill>
                <a:srgbClr val="E74208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9550" y="928370"/>
            <a:ext cx="9231507" cy="5000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Content Placeholder 2"/>
          <p:cNvSpPr>
            <a:spLocks noGrp="1"/>
          </p:cNvSpPr>
          <p:nvPr/>
        </p:nvSpPr>
        <p:spPr>
          <a:xfrm>
            <a:off x="609600" y="412750"/>
            <a:ext cx="10972165" cy="5715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000">
                <a:solidFill>
                  <a:srgbClr val="E74208"/>
                </a:solidFill>
              </a:rPr>
              <a:t>prostorni podaci okoline Elektronskog fakulteta + Aerial view</a:t>
            </a:r>
            <a:endParaRPr lang="en-GB" altLang="en-US" sz="2000">
              <a:solidFill>
                <a:srgbClr val="E74208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0185" y="929005"/>
            <a:ext cx="9231507" cy="5000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/>
        </p:nvSpPr>
        <p:spPr>
          <a:xfrm>
            <a:off x="609600" y="412750"/>
            <a:ext cx="10972165" cy="5715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000">
                <a:solidFill>
                  <a:srgbClr val="E74208"/>
                </a:solidFill>
              </a:rPr>
              <a:t>izmenjeni prostorni podaci okoline Elektronskog fakulteta</a:t>
            </a:r>
            <a:endParaRPr lang="en-GB" altLang="en-US" sz="2000">
              <a:solidFill>
                <a:srgbClr val="E74208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0185" y="929005"/>
            <a:ext cx="9231507" cy="5000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/>
        </p:nvSpPr>
        <p:spPr>
          <a:xfrm>
            <a:off x="609600" y="412750"/>
            <a:ext cx="10972165" cy="5715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000">
                <a:solidFill>
                  <a:srgbClr val="E74208"/>
                </a:solidFill>
              </a:rPr>
              <a:t>import izmenjenih prostornih podataka u PostgreSQL bazu podataka</a:t>
            </a:r>
            <a:endParaRPr lang="en-GB" altLang="en-US" sz="2000">
              <a:solidFill>
                <a:srgbClr val="E74208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3995" y="928370"/>
            <a:ext cx="9222639" cy="5000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/>
        </p:nvSpPr>
        <p:spPr>
          <a:xfrm>
            <a:off x="609600" y="412750"/>
            <a:ext cx="10972165" cy="5715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000">
                <a:solidFill>
                  <a:srgbClr val="E74208"/>
                </a:solidFill>
              </a:rPr>
              <a:t>učitavanje prostornih podataka iz PostgreSQL baze podataka u QGIS</a:t>
            </a:r>
            <a:endParaRPr lang="en-GB" altLang="en-US" sz="2000">
              <a:solidFill>
                <a:srgbClr val="E74208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0185" y="928370"/>
            <a:ext cx="9231507" cy="5000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740" y="928370"/>
            <a:ext cx="9240393" cy="5000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/>
        </p:nvSpPr>
        <p:spPr>
          <a:xfrm>
            <a:off x="609600" y="412750"/>
            <a:ext cx="10972165" cy="5715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000">
                <a:solidFill>
                  <a:srgbClr val="E74208"/>
                </a:solidFill>
              </a:rPr>
              <a:t>merenje dužine puta od dodate zgrade do Elektronskog fakulteta u QGIS-u</a:t>
            </a:r>
            <a:endParaRPr lang="en-GB" altLang="en-US" sz="2000">
              <a:solidFill>
                <a:srgbClr val="E74208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/>
        </p:nvSpPr>
        <p:spPr>
          <a:xfrm>
            <a:off x="624840" y="1291590"/>
            <a:ext cx="10942955" cy="3660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GB" altLang="en-US" sz="2800" b="1" dirty="0">
                <a:solidFill>
                  <a:srgbClr val="E74208"/>
                </a:solidFill>
              </a:rPr>
              <a:t>Geografski informacioni sistemi</a:t>
            </a:r>
            <a:br>
              <a:rPr lang="en-GB" altLang="en-US" b="1" dirty="0">
                <a:solidFill>
                  <a:srgbClr val="E74208"/>
                </a:solidFill>
              </a:rPr>
            </a:br>
            <a:r>
              <a:rPr lang="en-GB" altLang="en-US" sz="2000" dirty="0">
                <a:solidFill>
                  <a:srgbClr val="E74208"/>
                </a:solidFill>
              </a:rPr>
              <a:t>domaći I</a:t>
            </a:r>
            <a:endParaRPr lang="en-GB" altLang="en-US" sz="2000" dirty="0">
              <a:solidFill>
                <a:srgbClr val="E74208"/>
              </a:solidFill>
            </a:endParaRPr>
          </a:p>
          <a:p>
            <a:pPr algn="ctr">
              <a:lnSpc>
                <a:spcPct val="150000"/>
              </a:lnSpc>
            </a:pPr>
            <a:endParaRPr lang="en-GB" altLang="en-US" sz="2000" dirty="0">
              <a:solidFill>
                <a:srgbClr val="E74208"/>
              </a:solidFill>
            </a:endParaRPr>
          </a:p>
          <a:p>
            <a:pPr algn="ctr">
              <a:lnSpc>
                <a:spcPct val="150000"/>
              </a:lnSpc>
            </a:pPr>
            <a:endParaRPr lang="en-GB" altLang="en-US" sz="2000" dirty="0">
              <a:solidFill>
                <a:srgbClr val="E74208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altLang="en-US" sz="2000" dirty="0">
                <a:solidFill>
                  <a:srgbClr val="E74208"/>
                </a:solidFill>
              </a:rPr>
              <a:t>Branislav Jovičić, 1003</a:t>
            </a:r>
            <a:endParaRPr lang="en-GB" altLang="en-US" sz="2000" dirty="0">
              <a:solidFill>
                <a:srgbClr val="E7420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1139</Words>
  <Application>WPS Presentation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Orange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Geografski informacioni sistemi domaći 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Geografski informacioni sistemi domaći I</dc:title>
  <dc:creator/>
  <cp:lastModifiedBy>bane</cp:lastModifiedBy>
  <cp:revision>7</cp:revision>
  <dcterms:created xsi:type="dcterms:W3CDTF">2020-01-13T09:31:15Z</dcterms:created>
  <dcterms:modified xsi:type="dcterms:W3CDTF">2020-01-13T12:18:12Z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2057-11.2.0.9127</vt:lpwstr>
  </property>
</Properties>
</file>