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98" r:id="rId5"/>
    <p:sldId id="301" r:id="rId6"/>
    <p:sldId id="302" r:id="rId7"/>
    <p:sldId id="304" r:id="rId8"/>
    <p:sldId id="303" r:id="rId9"/>
    <p:sldId id="305" r:id="rId10"/>
    <p:sldId id="306" r:id="rId11"/>
    <p:sldId id="307" r:id="rId12"/>
    <p:sldId id="308" r:id="rId13"/>
  </p:sldIdLst>
  <p:sldSz cx="12192000" cy="68580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013" autoAdjust="0"/>
  </p:normalViewPr>
  <p:slideViewPr>
    <p:cSldViewPr snapToGrid="0">
      <p:cViewPr varScale="1">
        <p:scale>
          <a:sx n="75" d="100"/>
          <a:sy n="75" d="100"/>
        </p:scale>
        <p:origin x="1950" y="5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hyperlink" Target="https://dbelbin-capstone-app-mp6x0y.streamlit.app/" TargetMode="External"/><Relationship Id="rId1" Type="http://schemas.openxmlformats.org/officeDocument/2006/relationships/hyperlink" Target="https://github.com/dbelbin/Capstone.git"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dbelbin-capstone-app-mp6x0y.streamlit.app/" TargetMode="External"/><Relationship Id="rId1" Type="http://schemas.openxmlformats.org/officeDocument/2006/relationships/hyperlink" Target="https://github.com/dbelbin/Capstone.git"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CEDF55-EE77-4BEF-A22D-43243E94CD7E}"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FD61AA78-244F-4FDB-BC81-602F7A514753}">
      <dgm:prSet/>
      <dgm:spPr/>
      <dgm:t>
        <a:bodyPr/>
        <a:lstStyle/>
        <a:p>
          <a:r>
            <a:rPr lang="en-US" dirty="0"/>
            <a:t>GitHub: </a:t>
          </a:r>
          <a:r>
            <a:rPr lang="en-US" u="sng" dirty="0">
              <a:hlinkClick xmlns:r="http://schemas.openxmlformats.org/officeDocument/2006/relationships" r:id="rId1"/>
            </a:rPr>
            <a:t>https://github.com/dbelbin/Capstone.git</a:t>
          </a:r>
          <a:endParaRPr lang="en-US" dirty="0"/>
        </a:p>
      </dgm:t>
    </dgm:pt>
    <dgm:pt modelId="{C89605C8-D9A3-4CD8-8374-421902D9D6B0}" type="parTrans" cxnId="{966211E9-36D2-4ABF-BC66-02E9FE583CFE}">
      <dgm:prSet/>
      <dgm:spPr/>
      <dgm:t>
        <a:bodyPr/>
        <a:lstStyle/>
        <a:p>
          <a:endParaRPr lang="en-US"/>
        </a:p>
      </dgm:t>
    </dgm:pt>
    <dgm:pt modelId="{F6824902-64E8-42C3-B3B4-E3C494843AD9}" type="sibTrans" cxnId="{966211E9-36D2-4ABF-BC66-02E9FE583CFE}">
      <dgm:prSet/>
      <dgm:spPr/>
      <dgm:t>
        <a:bodyPr/>
        <a:lstStyle/>
        <a:p>
          <a:endParaRPr lang="en-US"/>
        </a:p>
      </dgm:t>
    </dgm:pt>
    <dgm:pt modelId="{366CD206-8786-40D6-9893-4BEC55EFB56C}">
      <dgm:prSet/>
      <dgm:spPr/>
      <dgm:t>
        <a:bodyPr/>
        <a:lstStyle/>
        <a:p>
          <a:r>
            <a:rPr lang="en-US" dirty="0"/>
            <a:t>Streamlit App: </a:t>
          </a:r>
          <a:r>
            <a:rPr lang="en-US" u="sng" dirty="0">
              <a:hlinkClick xmlns:r="http://schemas.openxmlformats.org/officeDocument/2006/relationships" r:id="rId2"/>
            </a:rPr>
            <a:t>https://dbelbin-capstone-app-mp6x0y.streamlit.app/</a:t>
          </a:r>
          <a:endParaRPr lang="en-US" dirty="0"/>
        </a:p>
      </dgm:t>
    </dgm:pt>
    <dgm:pt modelId="{952A9370-1030-4526-BE62-88C104C289C0}" type="parTrans" cxnId="{67F74A29-4EAF-414F-A281-8E5E7CF13DD8}">
      <dgm:prSet/>
      <dgm:spPr/>
      <dgm:t>
        <a:bodyPr/>
        <a:lstStyle/>
        <a:p>
          <a:endParaRPr lang="en-US"/>
        </a:p>
      </dgm:t>
    </dgm:pt>
    <dgm:pt modelId="{FC00474E-56D9-4A0A-B51C-8559E90753AE}" type="sibTrans" cxnId="{67F74A29-4EAF-414F-A281-8E5E7CF13DD8}">
      <dgm:prSet/>
      <dgm:spPr/>
      <dgm:t>
        <a:bodyPr/>
        <a:lstStyle/>
        <a:p>
          <a:endParaRPr lang="en-US"/>
        </a:p>
      </dgm:t>
    </dgm:pt>
    <dgm:pt modelId="{E0E31B21-9BBF-4EF7-9CBF-CFA0A5386328}" type="pres">
      <dgm:prSet presAssocID="{EECEDF55-EE77-4BEF-A22D-43243E94CD7E}" presName="hierChild1" presStyleCnt="0">
        <dgm:presLayoutVars>
          <dgm:chPref val="1"/>
          <dgm:dir/>
          <dgm:animOne val="branch"/>
          <dgm:animLvl val="lvl"/>
          <dgm:resizeHandles/>
        </dgm:presLayoutVars>
      </dgm:prSet>
      <dgm:spPr/>
    </dgm:pt>
    <dgm:pt modelId="{341E1429-3AE5-47FC-B9EC-C0F5E23CF0E5}" type="pres">
      <dgm:prSet presAssocID="{FD61AA78-244F-4FDB-BC81-602F7A514753}" presName="hierRoot1" presStyleCnt="0"/>
      <dgm:spPr/>
    </dgm:pt>
    <dgm:pt modelId="{85978481-BCA5-443B-A9A0-ABBB28F65A59}" type="pres">
      <dgm:prSet presAssocID="{FD61AA78-244F-4FDB-BC81-602F7A514753}" presName="composite" presStyleCnt="0"/>
      <dgm:spPr/>
    </dgm:pt>
    <dgm:pt modelId="{916BC3BC-76F3-47AD-AB11-F5DA9680DC33}" type="pres">
      <dgm:prSet presAssocID="{FD61AA78-244F-4FDB-BC81-602F7A514753}" presName="background" presStyleLbl="node0" presStyleIdx="0" presStyleCnt="2"/>
      <dgm:spPr/>
    </dgm:pt>
    <dgm:pt modelId="{93F49672-FFA0-40BD-9422-4464FD3938B4}" type="pres">
      <dgm:prSet presAssocID="{FD61AA78-244F-4FDB-BC81-602F7A514753}" presName="text" presStyleLbl="fgAcc0" presStyleIdx="0" presStyleCnt="2">
        <dgm:presLayoutVars>
          <dgm:chPref val="3"/>
        </dgm:presLayoutVars>
      </dgm:prSet>
      <dgm:spPr/>
    </dgm:pt>
    <dgm:pt modelId="{86211CAC-3413-4349-918D-9550685B503F}" type="pres">
      <dgm:prSet presAssocID="{FD61AA78-244F-4FDB-BC81-602F7A514753}" presName="hierChild2" presStyleCnt="0"/>
      <dgm:spPr/>
    </dgm:pt>
    <dgm:pt modelId="{A3A64B86-584F-43E1-83E3-658DA3B467CE}" type="pres">
      <dgm:prSet presAssocID="{366CD206-8786-40D6-9893-4BEC55EFB56C}" presName="hierRoot1" presStyleCnt="0"/>
      <dgm:spPr/>
    </dgm:pt>
    <dgm:pt modelId="{EFB4D123-AF5F-4F32-A58D-B889845B8792}" type="pres">
      <dgm:prSet presAssocID="{366CD206-8786-40D6-9893-4BEC55EFB56C}" presName="composite" presStyleCnt="0"/>
      <dgm:spPr/>
    </dgm:pt>
    <dgm:pt modelId="{DC1C3608-7B42-4540-92E6-25269D822542}" type="pres">
      <dgm:prSet presAssocID="{366CD206-8786-40D6-9893-4BEC55EFB56C}" presName="background" presStyleLbl="node0" presStyleIdx="1" presStyleCnt="2"/>
      <dgm:spPr/>
    </dgm:pt>
    <dgm:pt modelId="{F502C061-C1B7-4D4B-8B19-A4AC9852512F}" type="pres">
      <dgm:prSet presAssocID="{366CD206-8786-40D6-9893-4BEC55EFB56C}" presName="text" presStyleLbl="fgAcc0" presStyleIdx="1" presStyleCnt="2">
        <dgm:presLayoutVars>
          <dgm:chPref val="3"/>
        </dgm:presLayoutVars>
      </dgm:prSet>
      <dgm:spPr/>
    </dgm:pt>
    <dgm:pt modelId="{1696742B-8C3F-490D-9DD9-49CE1EF42FB7}" type="pres">
      <dgm:prSet presAssocID="{366CD206-8786-40D6-9893-4BEC55EFB56C}" presName="hierChild2" presStyleCnt="0"/>
      <dgm:spPr/>
    </dgm:pt>
  </dgm:ptLst>
  <dgm:cxnLst>
    <dgm:cxn modelId="{67F74A29-4EAF-414F-A281-8E5E7CF13DD8}" srcId="{EECEDF55-EE77-4BEF-A22D-43243E94CD7E}" destId="{366CD206-8786-40D6-9893-4BEC55EFB56C}" srcOrd="1" destOrd="0" parTransId="{952A9370-1030-4526-BE62-88C104C289C0}" sibTransId="{FC00474E-56D9-4A0A-B51C-8559E90753AE}"/>
    <dgm:cxn modelId="{1D2E0E2A-DD1D-4318-B748-6536DFFF7AFD}" type="presOf" srcId="{366CD206-8786-40D6-9893-4BEC55EFB56C}" destId="{F502C061-C1B7-4D4B-8B19-A4AC9852512F}" srcOrd="0" destOrd="0" presId="urn:microsoft.com/office/officeart/2005/8/layout/hierarchy1"/>
    <dgm:cxn modelId="{9358F971-0A86-4C7D-8B6C-5BE1AB4CA578}" type="presOf" srcId="{FD61AA78-244F-4FDB-BC81-602F7A514753}" destId="{93F49672-FFA0-40BD-9422-4464FD3938B4}" srcOrd="0" destOrd="0" presId="urn:microsoft.com/office/officeart/2005/8/layout/hierarchy1"/>
    <dgm:cxn modelId="{8E2090B5-E3D0-4FB1-AB16-399DB3F543B3}" type="presOf" srcId="{EECEDF55-EE77-4BEF-A22D-43243E94CD7E}" destId="{E0E31B21-9BBF-4EF7-9CBF-CFA0A5386328}" srcOrd="0" destOrd="0" presId="urn:microsoft.com/office/officeart/2005/8/layout/hierarchy1"/>
    <dgm:cxn modelId="{966211E9-36D2-4ABF-BC66-02E9FE583CFE}" srcId="{EECEDF55-EE77-4BEF-A22D-43243E94CD7E}" destId="{FD61AA78-244F-4FDB-BC81-602F7A514753}" srcOrd="0" destOrd="0" parTransId="{C89605C8-D9A3-4CD8-8374-421902D9D6B0}" sibTransId="{F6824902-64E8-42C3-B3B4-E3C494843AD9}"/>
    <dgm:cxn modelId="{40CBE362-7DCD-411D-A34E-A3F3796C2C20}" type="presParOf" srcId="{E0E31B21-9BBF-4EF7-9CBF-CFA0A5386328}" destId="{341E1429-3AE5-47FC-B9EC-C0F5E23CF0E5}" srcOrd="0" destOrd="0" presId="urn:microsoft.com/office/officeart/2005/8/layout/hierarchy1"/>
    <dgm:cxn modelId="{D614ED12-312E-4B62-A0A6-D08C32BC8DC8}" type="presParOf" srcId="{341E1429-3AE5-47FC-B9EC-C0F5E23CF0E5}" destId="{85978481-BCA5-443B-A9A0-ABBB28F65A59}" srcOrd="0" destOrd="0" presId="urn:microsoft.com/office/officeart/2005/8/layout/hierarchy1"/>
    <dgm:cxn modelId="{53541BCE-401E-41D3-95DE-077F428089DB}" type="presParOf" srcId="{85978481-BCA5-443B-A9A0-ABBB28F65A59}" destId="{916BC3BC-76F3-47AD-AB11-F5DA9680DC33}" srcOrd="0" destOrd="0" presId="urn:microsoft.com/office/officeart/2005/8/layout/hierarchy1"/>
    <dgm:cxn modelId="{C8BDA09B-CBE0-47C9-B903-A5D80C198A3D}" type="presParOf" srcId="{85978481-BCA5-443B-A9A0-ABBB28F65A59}" destId="{93F49672-FFA0-40BD-9422-4464FD3938B4}" srcOrd="1" destOrd="0" presId="urn:microsoft.com/office/officeart/2005/8/layout/hierarchy1"/>
    <dgm:cxn modelId="{122B7AF4-FFB9-4207-BD03-D6478F581F7D}" type="presParOf" srcId="{341E1429-3AE5-47FC-B9EC-C0F5E23CF0E5}" destId="{86211CAC-3413-4349-918D-9550685B503F}" srcOrd="1" destOrd="0" presId="urn:microsoft.com/office/officeart/2005/8/layout/hierarchy1"/>
    <dgm:cxn modelId="{BDDE706A-BE7C-450B-8772-26580938069E}" type="presParOf" srcId="{E0E31B21-9BBF-4EF7-9CBF-CFA0A5386328}" destId="{A3A64B86-584F-43E1-83E3-658DA3B467CE}" srcOrd="1" destOrd="0" presId="urn:microsoft.com/office/officeart/2005/8/layout/hierarchy1"/>
    <dgm:cxn modelId="{7988F97A-7000-458D-93EC-3D482C9CD02D}" type="presParOf" srcId="{A3A64B86-584F-43E1-83E3-658DA3B467CE}" destId="{EFB4D123-AF5F-4F32-A58D-B889845B8792}" srcOrd="0" destOrd="0" presId="urn:microsoft.com/office/officeart/2005/8/layout/hierarchy1"/>
    <dgm:cxn modelId="{2E820BA0-FDF1-47CA-AA26-357CACED799C}" type="presParOf" srcId="{EFB4D123-AF5F-4F32-A58D-B889845B8792}" destId="{DC1C3608-7B42-4540-92E6-25269D822542}" srcOrd="0" destOrd="0" presId="urn:microsoft.com/office/officeart/2005/8/layout/hierarchy1"/>
    <dgm:cxn modelId="{EC4F0473-3457-4BDD-9438-D5716BFB906E}" type="presParOf" srcId="{EFB4D123-AF5F-4F32-A58D-B889845B8792}" destId="{F502C061-C1B7-4D4B-8B19-A4AC9852512F}" srcOrd="1" destOrd="0" presId="urn:microsoft.com/office/officeart/2005/8/layout/hierarchy1"/>
    <dgm:cxn modelId="{FE1A25FF-8E3C-40B8-BCBB-70872185157E}" type="presParOf" srcId="{A3A64B86-584F-43E1-83E3-658DA3B467CE}" destId="{1696742B-8C3F-490D-9DD9-49CE1EF42FB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BC3BC-76F3-47AD-AB11-F5DA9680DC33}">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F49672-FFA0-40BD-9422-4464FD3938B4}">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GitHub: </a:t>
          </a:r>
          <a:r>
            <a:rPr lang="en-US" sz="1800" u="sng" kern="1200" dirty="0">
              <a:hlinkClick xmlns:r="http://schemas.openxmlformats.org/officeDocument/2006/relationships" r:id="rId1"/>
            </a:rPr>
            <a:t>https://github.com/dbelbin/Capstone.git</a:t>
          </a:r>
          <a:endParaRPr lang="en-US" sz="1800" kern="1200" dirty="0"/>
        </a:p>
      </dsp:txBody>
      <dsp:txXfrm>
        <a:off x="560236" y="832323"/>
        <a:ext cx="4149382" cy="2576345"/>
      </dsp:txXfrm>
    </dsp:sp>
    <dsp:sp modelId="{DC1C3608-7B42-4540-92E6-25269D822542}">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02C061-C1B7-4D4B-8B19-A4AC9852512F}">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Streamlit App: </a:t>
          </a:r>
          <a:r>
            <a:rPr lang="en-US" sz="1800" u="sng" kern="1200" dirty="0">
              <a:hlinkClick xmlns:r="http://schemas.openxmlformats.org/officeDocument/2006/relationships" r:id="rId2"/>
            </a:rPr>
            <a:t>https://dbelbin-capstone-app-mp6x0y.streamlit.app/</a:t>
          </a:r>
          <a:endParaRPr lang="en-US" sz="1800" kern="1200" dirty="0"/>
        </a:p>
      </dsp:txBody>
      <dsp:txXfrm>
        <a:off x="5827635" y="832323"/>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088" cy="466116"/>
          </a:xfrm>
          <a:prstGeom prst="rect">
            <a:avLst/>
          </a:prstGeom>
        </p:spPr>
        <p:txBody>
          <a:bodyPr vert="horz" lIns="93104" tIns="46552" rIns="93104" bIns="46552" rtlCol="0"/>
          <a:lstStyle>
            <a:lvl1pPr algn="l">
              <a:defRPr sz="1200"/>
            </a:lvl1pPr>
          </a:lstStyle>
          <a:p>
            <a:endParaRPr lang="en-US" dirty="0"/>
          </a:p>
        </p:txBody>
      </p:sp>
      <p:sp>
        <p:nvSpPr>
          <p:cNvPr id="3" name="Date Placeholder 2"/>
          <p:cNvSpPr>
            <a:spLocks noGrp="1"/>
          </p:cNvSpPr>
          <p:nvPr>
            <p:ph type="dt" idx="1"/>
          </p:nvPr>
        </p:nvSpPr>
        <p:spPr>
          <a:xfrm>
            <a:off x="3967341" y="0"/>
            <a:ext cx="3035088" cy="466116"/>
          </a:xfrm>
          <a:prstGeom prst="rect">
            <a:avLst/>
          </a:prstGeom>
        </p:spPr>
        <p:txBody>
          <a:bodyPr vert="horz" lIns="93104" tIns="46552" rIns="93104" bIns="46552" rtlCol="0"/>
          <a:lstStyle>
            <a:lvl1pPr algn="r">
              <a:defRPr sz="1200"/>
            </a:lvl1pPr>
          </a:lstStyle>
          <a:p>
            <a:fld id="{1C2B7B39-DD4A-4A6D-9F2A-24AD1BC84619}" type="datetimeFigureOut">
              <a:rPr lang="en-US" smtClean="0"/>
              <a:t>2/18/2023</a:t>
            </a:fld>
            <a:endParaRPr lang="en-US" dirty="0"/>
          </a:p>
        </p:txBody>
      </p:sp>
      <p:sp>
        <p:nvSpPr>
          <p:cNvPr id="4" name="Slide Image Placeholder 3"/>
          <p:cNvSpPr>
            <a:spLocks noGrp="1" noRot="1" noChangeAspect="1"/>
          </p:cNvSpPr>
          <p:nvPr>
            <p:ph type="sldImg" idx="2"/>
          </p:nvPr>
        </p:nvSpPr>
        <p:spPr>
          <a:xfrm>
            <a:off x="714375" y="1160463"/>
            <a:ext cx="5575300" cy="3136900"/>
          </a:xfrm>
          <a:prstGeom prst="rect">
            <a:avLst/>
          </a:prstGeom>
          <a:noFill/>
          <a:ln w="12700">
            <a:solidFill>
              <a:prstClr val="black"/>
            </a:solidFill>
          </a:ln>
        </p:spPr>
        <p:txBody>
          <a:bodyPr vert="horz" lIns="93104" tIns="46552" rIns="93104" bIns="46552" rtlCol="0" anchor="ctr"/>
          <a:lstStyle/>
          <a:p>
            <a:endParaRPr lang="en-US" dirty="0"/>
          </a:p>
        </p:txBody>
      </p:sp>
      <p:sp>
        <p:nvSpPr>
          <p:cNvPr id="5" name="Notes Placeholder 4"/>
          <p:cNvSpPr>
            <a:spLocks noGrp="1"/>
          </p:cNvSpPr>
          <p:nvPr>
            <p:ph type="body" sz="quarter" idx="3"/>
          </p:nvPr>
        </p:nvSpPr>
        <p:spPr>
          <a:xfrm>
            <a:off x="700405" y="4470837"/>
            <a:ext cx="5603240" cy="3657957"/>
          </a:xfrm>
          <a:prstGeom prst="rect">
            <a:avLst/>
          </a:prstGeom>
        </p:spPr>
        <p:txBody>
          <a:bodyPr vert="horz" lIns="93104" tIns="46552" rIns="93104" bIns="4655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3936"/>
            <a:ext cx="3035088" cy="466115"/>
          </a:xfrm>
          <a:prstGeom prst="rect">
            <a:avLst/>
          </a:prstGeom>
        </p:spPr>
        <p:txBody>
          <a:bodyPr vert="horz" lIns="93104" tIns="46552" rIns="93104" bIns="4655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7341" y="8823936"/>
            <a:ext cx="3035088" cy="466115"/>
          </a:xfrm>
          <a:prstGeom prst="rect">
            <a:avLst/>
          </a:prstGeom>
        </p:spPr>
        <p:txBody>
          <a:bodyPr vert="horz" lIns="93104" tIns="46552" rIns="93104" bIns="46552" rtlCol="0" anchor="b"/>
          <a:lstStyle>
            <a:lvl1pPr algn="r">
              <a:defRPr sz="1200"/>
            </a:lvl1pPr>
          </a:lstStyle>
          <a:p>
            <a:fld id="{D8C8E1E9-0E6D-4163-B64E-E46E31AA9709}" type="slidenum">
              <a:rPr lang="en-US" smtClean="0"/>
              <a:t>‹#›</a:t>
            </a:fld>
            <a:endParaRPr lang="en-US" dirty="0"/>
          </a:p>
        </p:txBody>
      </p:sp>
    </p:spTree>
    <p:extLst>
      <p:ext uri="{BB962C8B-B14F-4D97-AF65-F5344CB8AC3E}">
        <p14:creationId xmlns:p14="http://schemas.microsoft.com/office/powerpoint/2010/main" val="251714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C8E1E9-0E6D-4163-B64E-E46E31AA9709}" type="slidenum">
              <a:rPr lang="en-US" smtClean="0"/>
              <a:t>1</a:t>
            </a:fld>
            <a:endParaRPr lang="en-US" dirty="0"/>
          </a:p>
        </p:txBody>
      </p:sp>
    </p:spTree>
    <p:extLst>
      <p:ext uri="{BB962C8B-B14F-4D97-AF65-F5344CB8AC3E}">
        <p14:creationId xmlns:p14="http://schemas.microsoft.com/office/powerpoint/2010/main" val="780063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 facts on correlation</a:t>
            </a:r>
          </a:p>
          <a:p>
            <a:endParaRPr lang="en-US" dirty="0"/>
          </a:p>
          <a:p>
            <a:r>
              <a:rPr lang="en-US" dirty="0"/>
              <a:t>HOA had a higher correlation to price than number of bedrooms or pool</a:t>
            </a:r>
          </a:p>
          <a:p>
            <a:r>
              <a:rPr lang="en-US" dirty="0"/>
              <a:t>Number of bathrooms had a higher correlation than number of bedrooms</a:t>
            </a:r>
          </a:p>
        </p:txBody>
      </p:sp>
      <p:sp>
        <p:nvSpPr>
          <p:cNvPr id="4" name="Slide Number Placeholder 3"/>
          <p:cNvSpPr>
            <a:spLocks noGrp="1"/>
          </p:cNvSpPr>
          <p:nvPr>
            <p:ph type="sldNum" sz="quarter" idx="5"/>
          </p:nvPr>
        </p:nvSpPr>
        <p:spPr/>
        <p:txBody>
          <a:bodyPr/>
          <a:lstStyle/>
          <a:p>
            <a:fld id="{D8C8E1E9-0E6D-4163-B64E-E46E31AA9709}" type="slidenum">
              <a:rPr lang="en-US" smtClean="0"/>
              <a:t>4</a:t>
            </a:fld>
            <a:endParaRPr lang="en-US" dirty="0"/>
          </a:p>
        </p:txBody>
      </p:sp>
    </p:spTree>
    <p:extLst>
      <p:ext uri="{BB962C8B-B14F-4D97-AF65-F5344CB8AC3E}">
        <p14:creationId xmlns:p14="http://schemas.microsoft.com/office/powerpoint/2010/main" val="796360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available:</a:t>
            </a:r>
          </a:p>
          <a:p>
            <a:pPr lvl="1">
              <a:buFont typeface="Wingdings" panose="05000000000000000000" pitchFamily="2" charset="2"/>
              <a:buChar char="Ø"/>
            </a:pPr>
            <a:r>
              <a:rPr lang="en-US" dirty="0"/>
              <a:t>Sale Type</a:t>
            </a:r>
          </a:p>
          <a:p>
            <a:pPr lvl="1">
              <a:buFont typeface="Wingdings" panose="05000000000000000000" pitchFamily="2" charset="2"/>
              <a:buChar char="Ø"/>
            </a:pPr>
            <a:r>
              <a:rPr lang="en-US" dirty="0"/>
              <a:t>Sold Date</a:t>
            </a:r>
          </a:p>
          <a:p>
            <a:pPr lvl="1">
              <a:buFont typeface="Wingdings" panose="05000000000000000000" pitchFamily="2" charset="2"/>
              <a:buChar char="Ø"/>
            </a:pPr>
            <a:r>
              <a:rPr lang="en-US" dirty="0"/>
              <a:t>Property Type</a:t>
            </a:r>
          </a:p>
          <a:p>
            <a:pPr lvl="1">
              <a:buFont typeface="Wingdings" panose="05000000000000000000" pitchFamily="2" charset="2"/>
              <a:buChar char="Ø"/>
            </a:pPr>
            <a:r>
              <a:rPr lang="en-US" dirty="0"/>
              <a:t>Address</a:t>
            </a:r>
          </a:p>
          <a:p>
            <a:pPr lvl="1">
              <a:buFont typeface="Wingdings" panose="05000000000000000000" pitchFamily="2" charset="2"/>
              <a:buChar char="Ø"/>
            </a:pPr>
            <a:r>
              <a:rPr lang="en-US" dirty="0"/>
              <a:t>City</a:t>
            </a:r>
          </a:p>
          <a:p>
            <a:pPr lvl="1">
              <a:buFont typeface="Wingdings" panose="05000000000000000000" pitchFamily="2" charset="2"/>
              <a:buChar char="Ø"/>
            </a:pPr>
            <a:r>
              <a:rPr lang="en-US" dirty="0"/>
              <a:t>State</a:t>
            </a:r>
          </a:p>
          <a:p>
            <a:pPr lvl="1">
              <a:buFont typeface="Wingdings" panose="05000000000000000000" pitchFamily="2" charset="2"/>
              <a:buChar char="Ø"/>
            </a:pPr>
            <a:r>
              <a:rPr lang="en-US" dirty="0"/>
              <a:t>Zip code</a:t>
            </a:r>
          </a:p>
          <a:p>
            <a:pPr lvl="1">
              <a:buFont typeface="Wingdings" panose="05000000000000000000" pitchFamily="2" charset="2"/>
              <a:buChar char="Ø"/>
            </a:pPr>
            <a:r>
              <a:rPr lang="en-US" dirty="0"/>
              <a:t>Price</a:t>
            </a:r>
          </a:p>
          <a:p>
            <a:pPr lvl="1">
              <a:buFont typeface="Wingdings" panose="05000000000000000000" pitchFamily="2" charset="2"/>
              <a:buChar char="Ø"/>
            </a:pPr>
            <a:r>
              <a:rPr lang="en-US" dirty="0"/>
              <a:t>Beds</a:t>
            </a:r>
          </a:p>
          <a:p>
            <a:pPr lvl="1">
              <a:buFont typeface="Wingdings" panose="05000000000000000000" pitchFamily="2" charset="2"/>
              <a:buChar char="Ø"/>
            </a:pPr>
            <a:r>
              <a:rPr lang="en-US" dirty="0"/>
              <a:t>Baths</a:t>
            </a:r>
          </a:p>
          <a:p>
            <a:pPr lvl="1">
              <a:buFont typeface="Wingdings" panose="05000000000000000000" pitchFamily="2" charset="2"/>
              <a:buChar char="Ø"/>
            </a:pPr>
            <a:r>
              <a:rPr lang="en-US" dirty="0"/>
              <a:t>Location </a:t>
            </a:r>
          </a:p>
          <a:p>
            <a:pPr lvl="1">
              <a:buFont typeface="Wingdings" panose="05000000000000000000" pitchFamily="2" charset="2"/>
              <a:buChar char="Ø"/>
            </a:pPr>
            <a:r>
              <a:rPr lang="en-US" dirty="0"/>
              <a:t>Square Feet</a:t>
            </a:r>
          </a:p>
          <a:p>
            <a:pPr lvl="1">
              <a:buFont typeface="Wingdings" panose="05000000000000000000" pitchFamily="2" charset="2"/>
              <a:buChar char="Ø"/>
            </a:pPr>
            <a:r>
              <a:rPr lang="en-US" dirty="0"/>
              <a:t>Lot Size</a:t>
            </a:r>
          </a:p>
          <a:p>
            <a:pPr lvl="1">
              <a:buFont typeface="Wingdings" panose="05000000000000000000" pitchFamily="2" charset="2"/>
              <a:buChar char="Ø"/>
            </a:pPr>
            <a:r>
              <a:rPr lang="en-US" dirty="0"/>
              <a:t>Year Built</a:t>
            </a:r>
          </a:p>
          <a:p>
            <a:pPr lvl="1">
              <a:buFont typeface="Wingdings" panose="05000000000000000000" pitchFamily="2" charset="2"/>
              <a:buChar char="Ø"/>
            </a:pPr>
            <a:r>
              <a:rPr lang="en-US" dirty="0"/>
              <a:t>Days on Market</a:t>
            </a:r>
          </a:p>
          <a:p>
            <a:pPr lvl="1">
              <a:buFont typeface="Wingdings" panose="05000000000000000000" pitchFamily="2" charset="2"/>
              <a:buChar char="Ø"/>
            </a:pPr>
            <a:r>
              <a:rPr lang="en-US" dirty="0"/>
              <a:t>$/Sq Feet</a:t>
            </a:r>
          </a:p>
          <a:p>
            <a:pPr lvl="1">
              <a:buFont typeface="Wingdings" panose="05000000000000000000" pitchFamily="2" charset="2"/>
              <a:buChar char="Ø"/>
            </a:pPr>
            <a:r>
              <a:rPr lang="en-US" dirty="0"/>
              <a:t>HOA/month</a:t>
            </a:r>
          </a:p>
          <a:p>
            <a:pPr lvl="1">
              <a:buFont typeface="Wingdings" panose="05000000000000000000" pitchFamily="2" charset="2"/>
              <a:buChar char="Ø"/>
            </a:pPr>
            <a:r>
              <a:rPr lang="en-US" dirty="0"/>
              <a:t>Status</a:t>
            </a:r>
          </a:p>
          <a:p>
            <a:pPr lvl="1">
              <a:buFont typeface="Wingdings" panose="05000000000000000000" pitchFamily="2" charset="2"/>
              <a:buChar char="Ø"/>
            </a:pPr>
            <a:r>
              <a:rPr lang="en-US" dirty="0"/>
              <a:t>MLS#</a:t>
            </a:r>
          </a:p>
          <a:p>
            <a:pPr lvl="1">
              <a:buFont typeface="Wingdings" panose="05000000000000000000" pitchFamily="2" charset="2"/>
              <a:buChar char="Ø"/>
            </a:pPr>
            <a:r>
              <a:rPr lang="en-US" dirty="0"/>
              <a:t>Latitude</a:t>
            </a:r>
          </a:p>
          <a:p>
            <a:pPr lvl="1">
              <a:buFont typeface="Wingdings" panose="05000000000000000000" pitchFamily="2" charset="2"/>
              <a:buChar char="Ø"/>
            </a:pPr>
            <a:r>
              <a:rPr lang="en-US" dirty="0"/>
              <a:t>Longitude</a:t>
            </a:r>
          </a:p>
          <a:p>
            <a:endParaRPr lang="en-US" dirty="0"/>
          </a:p>
        </p:txBody>
      </p:sp>
      <p:sp>
        <p:nvSpPr>
          <p:cNvPr id="4" name="Slide Number Placeholder 3"/>
          <p:cNvSpPr>
            <a:spLocks noGrp="1"/>
          </p:cNvSpPr>
          <p:nvPr>
            <p:ph type="sldNum" sz="quarter" idx="5"/>
          </p:nvPr>
        </p:nvSpPr>
        <p:spPr/>
        <p:txBody>
          <a:bodyPr/>
          <a:lstStyle/>
          <a:p>
            <a:fld id="{D8C8E1E9-0E6D-4163-B64E-E46E31AA9709}" type="slidenum">
              <a:rPr lang="en-US" smtClean="0"/>
              <a:t>5</a:t>
            </a:fld>
            <a:endParaRPr lang="en-US" dirty="0"/>
          </a:p>
        </p:txBody>
      </p:sp>
    </p:spTree>
    <p:extLst>
      <p:ext uri="{BB962C8B-B14F-4D97-AF65-F5344CB8AC3E}">
        <p14:creationId xmlns:p14="http://schemas.microsoft.com/office/powerpoint/2010/main" val="2234771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C8E1E9-0E6D-4163-B64E-E46E31AA9709}" type="slidenum">
              <a:rPr lang="en-US" smtClean="0"/>
              <a:t>7</a:t>
            </a:fld>
            <a:endParaRPr lang="en-US" dirty="0"/>
          </a:p>
        </p:txBody>
      </p:sp>
    </p:spTree>
    <p:extLst>
      <p:ext uri="{BB962C8B-B14F-4D97-AF65-F5344CB8AC3E}">
        <p14:creationId xmlns:p14="http://schemas.microsoft.com/office/powerpoint/2010/main" val="823751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C8E1E9-0E6D-4163-B64E-E46E31AA9709}" type="slidenum">
              <a:rPr lang="en-US" smtClean="0"/>
              <a:t>8</a:t>
            </a:fld>
            <a:endParaRPr lang="en-US" dirty="0"/>
          </a:p>
        </p:txBody>
      </p:sp>
    </p:spTree>
    <p:extLst>
      <p:ext uri="{BB962C8B-B14F-4D97-AF65-F5344CB8AC3E}">
        <p14:creationId xmlns:p14="http://schemas.microsoft.com/office/powerpoint/2010/main" val="2038866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C8E1E9-0E6D-4163-B64E-E46E31AA9709}" type="slidenum">
              <a:rPr lang="en-US" smtClean="0"/>
              <a:t>9</a:t>
            </a:fld>
            <a:endParaRPr lang="en-US" dirty="0"/>
          </a:p>
        </p:txBody>
      </p:sp>
    </p:spTree>
    <p:extLst>
      <p:ext uri="{BB962C8B-B14F-4D97-AF65-F5344CB8AC3E}">
        <p14:creationId xmlns:p14="http://schemas.microsoft.com/office/powerpoint/2010/main" val="764306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Phoenix Home Price Predictor</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By Dawn belbin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85C1F9-52BF-069D-C66C-B0390310A303}"/>
              </a:ext>
            </a:extLst>
          </p:cNvPr>
          <p:cNvSpPr>
            <a:spLocks noGrp="1"/>
          </p:cNvSpPr>
          <p:nvPr>
            <p:ph type="title"/>
          </p:nvPr>
        </p:nvSpPr>
        <p:spPr>
          <a:xfrm>
            <a:off x="1097280" y="286603"/>
            <a:ext cx="10058400" cy="1450757"/>
          </a:xfrm>
        </p:spPr>
        <p:txBody>
          <a:bodyPr>
            <a:normAutofit/>
          </a:bodyPr>
          <a:lstStyle/>
          <a:p>
            <a:r>
              <a:rPr lang="en-US" dirty="0"/>
              <a:t>Project Overview</a:t>
            </a:r>
          </a:p>
        </p:txBody>
      </p:sp>
      <p:cxnSp>
        <p:nvCxnSpPr>
          <p:cNvPr id="17"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3C7CDE-C157-5BA5-9271-D6CF97F194A1}"/>
              </a:ext>
            </a:extLst>
          </p:cNvPr>
          <p:cNvSpPr>
            <a:spLocks noGrp="1"/>
          </p:cNvSpPr>
          <p:nvPr>
            <p:ph idx="1"/>
          </p:nvPr>
        </p:nvSpPr>
        <p:spPr>
          <a:xfrm>
            <a:off x="1097280" y="2108201"/>
            <a:ext cx="5575367" cy="3760891"/>
          </a:xfrm>
        </p:spPr>
        <p:txBody>
          <a:bodyPr>
            <a:normAutofit/>
          </a:bodyPr>
          <a:lstStyle/>
          <a:p>
            <a:r>
              <a:rPr lang="en-US" dirty="0"/>
              <a:t>As a casual real estate investor, it is hard to make sense of what features have the biggest impact on price.</a:t>
            </a:r>
          </a:p>
          <a:p>
            <a:r>
              <a:rPr lang="en-US" dirty="0"/>
              <a:t>The purpose of the project is to be able to input different features and predict the price of the property and determine if the price is in line with what the model is predicting.</a:t>
            </a:r>
          </a:p>
        </p:txBody>
      </p:sp>
      <p:pic>
        <p:nvPicPr>
          <p:cNvPr id="5" name="Picture 4">
            <a:extLst>
              <a:ext uri="{FF2B5EF4-FFF2-40B4-BE49-F238E27FC236}">
                <a16:creationId xmlns:a16="http://schemas.microsoft.com/office/drawing/2014/main" id="{BDA517EB-00AE-9E7D-9EEB-E4CA8AF12CE9}"/>
              </a:ext>
            </a:extLst>
          </p:cNvPr>
          <p:cNvPicPr>
            <a:picLocks noChangeAspect="1"/>
          </p:cNvPicPr>
          <p:nvPr/>
        </p:nvPicPr>
        <p:blipFill rotWithShape="1">
          <a:blip r:embed="rId2"/>
          <a:srcRect l="10169" r="19185" b="3"/>
          <a:stretch/>
        </p:blipFill>
        <p:spPr>
          <a:xfrm>
            <a:off x="7534656" y="2108200"/>
            <a:ext cx="3621024" cy="3600613"/>
          </a:xfrm>
          <a:prstGeom prst="rect">
            <a:avLst/>
          </a:prstGeom>
        </p:spPr>
      </p:pic>
      <p:sp>
        <p:nvSpPr>
          <p:cNvPr id="18" name="Rectangle 1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818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B328C39-6D0F-60BB-F5AE-FEAB6954679B}"/>
              </a:ext>
            </a:extLst>
          </p:cNvPr>
          <p:cNvSpPr>
            <a:spLocks noGrp="1"/>
          </p:cNvSpPr>
          <p:nvPr>
            <p:ph type="title"/>
          </p:nvPr>
        </p:nvSpPr>
        <p:spPr>
          <a:xfrm>
            <a:off x="5116783" y="516835"/>
            <a:ext cx="5977937" cy="1666501"/>
          </a:xfrm>
        </p:spPr>
        <p:txBody>
          <a:bodyPr>
            <a:normAutofit/>
          </a:bodyPr>
          <a:lstStyle/>
          <a:p>
            <a:r>
              <a:rPr lang="en-US" sz="4000" dirty="0">
                <a:solidFill>
                  <a:srgbClr val="FFFFFF"/>
                </a:solidFill>
              </a:rPr>
              <a:t>Model Limitations</a:t>
            </a:r>
            <a:br>
              <a:rPr lang="en-US" sz="4000" dirty="0">
                <a:solidFill>
                  <a:srgbClr val="FFFFFF"/>
                </a:solidFill>
              </a:rPr>
            </a:br>
            <a:r>
              <a:rPr lang="en-US" sz="4000" dirty="0">
                <a:solidFill>
                  <a:srgbClr val="FFFFFF"/>
                </a:solidFill>
              </a:rPr>
              <a:t>and Constraints</a:t>
            </a:r>
          </a:p>
        </p:txBody>
      </p:sp>
      <p:pic>
        <p:nvPicPr>
          <p:cNvPr id="23" name="Picture 13" descr="Small red plastic houses">
            <a:extLst>
              <a:ext uri="{FF2B5EF4-FFF2-40B4-BE49-F238E27FC236}">
                <a16:creationId xmlns:a16="http://schemas.microsoft.com/office/drawing/2014/main" id="{8154762D-DD2C-737A-BA4E-6516E4BC4F2F}"/>
              </a:ext>
            </a:extLst>
          </p:cNvPr>
          <p:cNvPicPr>
            <a:picLocks noChangeAspect="1"/>
          </p:cNvPicPr>
          <p:nvPr/>
        </p:nvPicPr>
        <p:blipFill rotWithShape="1">
          <a:blip r:embed="rId2"/>
          <a:srcRect l="16201" r="43896" b="2"/>
          <a:stretch/>
        </p:blipFill>
        <p:spPr>
          <a:xfrm>
            <a:off x="20" y="10"/>
            <a:ext cx="4580077" cy="6857990"/>
          </a:xfrm>
          <a:prstGeom prst="rect">
            <a:avLst/>
          </a:prstGeom>
        </p:spPr>
      </p:pic>
      <p:cxnSp>
        <p:nvCxnSpPr>
          <p:cNvPr id="24" name="Straight Connector 19">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4ECEDD-5355-7982-B3CA-E1173EE85D54}"/>
              </a:ext>
            </a:extLst>
          </p:cNvPr>
          <p:cNvSpPr>
            <a:spLocks noGrp="1"/>
          </p:cNvSpPr>
          <p:nvPr>
            <p:ph idx="1"/>
          </p:nvPr>
        </p:nvSpPr>
        <p:spPr>
          <a:xfrm>
            <a:off x="5116784" y="2536988"/>
            <a:ext cx="5977938" cy="3342747"/>
          </a:xfrm>
        </p:spPr>
        <p:txBody>
          <a:bodyPr>
            <a:normAutofit/>
          </a:bodyPr>
          <a:lstStyle/>
          <a:p>
            <a:r>
              <a:rPr lang="en-US" sz="1800" dirty="0">
                <a:solidFill>
                  <a:srgbClr val="FFFFFF"/>
                </a:solidFill>
              </a:rPr>
              <a:t>Constraints</a:t>
            </a:r>
          </a:p>
          <a:p>
            <a:r>
              <a:rPr lang="en-US" sz="1800" dirty="0">
                <a:solidFill>
                  <a:srgbClr val="FFFFFF"/>
                </a:solidFill>
              </a:rPr>
              <a:t>Redfin does not allow web scraping of its site but does allow non-proprietary data to be downloaded no more than 350 properties at a time. Because of this the data collected had to be limited to the following:	</a:t>
            </a:r>
          </a:p>
          <a:p>
            <a:pPr lvl="1">
              <a:buFont typeface="Wingdings" panose="05000000000000000000" pitchFamily="2" charset="2"/>
              <a:buChar char="Ø"/>
            </a:pPr>
            <a:r>
              <a:rPr lang="en-US" sz="1600" dirty="0">
                <a:solidFill>
                  <a:srgbClr val="FFFFFF"/>
                </a:solidFill>
              </a:rPr>
              <a:t>Single family homes	</a:t>
            </a:r>
          </a:p>
          <a:p>
            <a:pPr lvl="1">
              <a:buFont typeface="Wingdings" panose="05000000000000000000" pitchFamily="2" charset="2"/>
              <a:buChar char="Ø"/>
            </a:pPr>
            <a:r>
              <a:rPr lang="en-US" sz="1600" dirty="0">
                <a:solidFill>
                  <a:srgbClr val="FFFFFF"/>
                </a:solidFill>
              </a:rPr>
              <a:t>City of Phoenix zip codes (85001 – 85087)</a:t>
            </a:r>
          </a:p>
          <a:p>
            <a:pPr lvl="1">
              <a:buFont typeface="Wingdings" panose="05000000000000000000" pitchFamily="2" charset="2"/>
              <a:buChar char="Ø"/>
            </a:pPr>
            <a:r>
              <a:rPr lang="en-US" sz="1600" dirty="0">
                <a:solidFill>
                  <a:srgbClr val="FFFFFF"/>
                </a:solidFill>
              </a:rPr>
              <a:t>Sold for $500,000 or less</a:t>
            </a:r>
          </a:p>
          <a:p>
            <a:pPr lvl="1">
              <a:buFont typeface="Wingdings" panose="05000000000000000000" pitchFamily="2" charset="2"/>
              <a:buChar char="Ø"/>
            </a:pPr>
            <a:r>
              <a:rPr lang="en-US" sz="1600" dirty="0">
                <a:solidFill>
                  <a:srgbClr val="FFFFFF"/>
                </a:solidFill>
              </a:rPr>
              <a:t>Sold between November 2021 and January 2023</a:t>
            </a:r>
          </a:p>
          <a:p>
            <a:endParaRPr lang="en-US" sz="1800" dirty="0">
              <a:solidFill>
                <a:srgbClr val="FFFFFF"/>
              </a:solidFill>
            </a:endParaRPr>
          </a:p>
          <a:p>
            <a:pPr marL="0" indent="0">
              <a:buNone/>
            </a:pPr>
            <a:endParaRPr lang="en-US" sz="1800" dirty="0">
              <a:solidFill>
                <a:srgbClr val="FFFFFF"/>
              </a:solidFill>
            </a:endParaRPr>
          </a:p>
        </p:txBody>
      </p:sp>
    </p:spTree>
    <p:extLst>
      <p:ext uri="{BB962C8B-B14F-4D97-AF65-F5344CB8AC3E}">
        <p14:creationId xmlns:p14="http://schemas.microsoft.com/office/powerpoint/2010/main" val="26450143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ED43-20C2-83CC-9FEB-4E8BAA8A110F}"/>
              </a:ext>
            </a:extLst>
          </p:cNvPr>
          <p:cNvSpPr>
            <a:spLocks noGrp="1"/>
          </p:cNvSpPr>
          <p:nvPr>
            <p:ph type="title"/>
          </p:nvPr>
        </p:nvSpPr>
        <p:spPr/>
        <p:txBody>
          <a:bodyPr/>
          <a:lstStyle/>
          <a:p>
            <a:r>
              <a:rPr lang="en-US" dirty="0"/>
              <a:t>Exploring the data</a:t>
            </a:r>
          </a:p>
        </p:txBody>
      </p:sp>
      <p:sp>
        <p:nvSpPr>
          <p:cNvPr id="3" name="Content Placeholder 2">
            <a:extLst>
              <a:ext uri="{FF2B5EF4-FFF2-40B4-BE49-F238E27FC236}">
                <a16:creationId xmlns:a16="http://schemas.microsoft.com/office/drawing/2014/main" id="{67A6793A-88D9-0373-D074-B47B91891AB5}"/>
              </a:ext>
            </a:extLst>
          </p:cNvPr>
          <p:cNvSpPr>
            <a:spLocks noGrp="1"/>
          </p:cNvSpPr>
          <p:nvPr>
            <p:ph idx="1"/>
          </p:nvPr>
        </p:nvSpPr>
        <p:spPr/>
        <p:txBody>
          <a:bodyPr/>
          <a:lstStyle/>
          <a:p>
            <a:pPr>
              <a:buFont typeface="Wingdings" panose="05000000000000000000" pitchFamily="2" charset="2"/>
              <a:buChar char="Ø"/>
            </a:pPr>
            <a:r>
              <a:rPr lang="en-US" dirty="0"/>
              <a:t>Exploring and cleaning the data</a:t>
            </a:r>
          </a:p>
          <a:p>
            <a:pPr lvl="1">
              <a:buFont typeface="Wingdings" panose="05000000000000000000" pitchFamily="2" charset="2"/>
              <a:buChar char="Ø"/>
            </a:pPr>
            <a:r>
              <a:rPr lang="en-US" dirty="0"/>
              <a:t>Removing private sales</a:t>
            </a:r>
          </a:p>
          <a:p>
            <a:pPr lvl="1">
              <a:buFont typeface="Wingdings" panose="05000000000000000000" pitchFamily="2" charset="2"/>
              <a:buChar char="Ø"/>
            </a:pPr>
            <a:r>
              <a:rPr lang="en-US" dirty="0"/>
              <a:t>Analyzing outliers and determining which outliers to remove</a:t>
            </a:r>
          </a:p>
          <a:p>
            <a:pPr lvl="1">
              <a:buFont typeface="Wingdings" panose="05000000000000000000" pitchFamily="2" charset="2"/>
              <a:buChar char="Ø"/>
            </a:pPr>
            <a:r>
              <a:rPr lang="en-US" dirty="0"/>
              <a:t>Removing null values</a:t>
            </a:r>
          </a:p>
          <a:p>
            <a:pPr lvl="1">
              <a:buFont typeface="Wingdings" panose="05000000000000000000" pitchFamily="2" charset="2"/>
              <a:buChar char="Ø"/>
            </a:pPr>
            <a:r>
              <a:rPr lang="en-US" dirty="0"/>
              <a:t>Reviewing the correlation between the features</a:t>
            </a:r>
          </a:p>
        </p:txBody>
      </p:sp>
    </p:spTree>
    <p:extLst>
      <p:ext uri="{BB962C8B-B14F-4D97-AF65-F5344CB8AC3E}">
        <p14:creationId xmlns:p14="http://schemas.microsoft.com/office/powerpoint/2010/main" val="413008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9A20CA8-4826-8213-8226-EB00A792AF0B}"/>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Features selected for use in model</a:t>
            </a:r>
          </a:p>
        </p:txBody>
      </p:sp>
      <p:sp>
        <p:nvSpPr>
          <p:cNvPr id="3" name="Content Placeholder 2">
            <a:extLst>
              <a:ext uri="{FF2B5EF4-FFF2-40B4-BE49-F238E27FC236}">
                <a16:creationId xmlns:a16="http://schemas.microsoft.com/office/drawing/2014/main" id="{4B3D3FEB-AAF0-C2C5-0C21-4802AA1ACF64}"/>
              </a:ext>
            </a:extLst>
          </p:cNvPr>
          <p:cNvSpPr>
            <a:spLocks noGrp="1"/>
          </p:cNvSpPr>
          <p:nvPr>
            <p:ph idx="1"/>
          </p:nvPr>
        </p:nvSpPr>
        <p:spPr>
          <a:xfrm>
            <a:off x="5231958" y="605896"/>
            <a:ext cx="5923721" cy="5646208"/>
          </a:xfrm>
        </p:spPr>
        <p:txBody>
          <a:bodyPr anchor="ctr">
            <a:normAutofit/>
          </a:bodyPr>
          <a:lstStyle/>
          <a:p>
            <a:pPr>
              <a:lnSpc>
                <a:spcPct val="90000"/>
              </a:lnSpc>
            </a:pPr>
            <a:r>
              <a:rPr lang="en-US" sz="2200" dirty="0"/>
              <a:t>From the downloaded data, the following features were selected to be used for the model:</a:t>
            </a:r>
          </a:p>
          <a:p>
            <a:pPr lvl="1">
              <a:lnSpc>
                <a:spcPct val="90000"/>
              </a:lnSpc>
              <a:buFont typeface="Wingdings" panose="05000000000000000000" pitchFamily="2" charset="2"/>
              <a:buChar char="Ø"/>
            </a:pPr>
            <a:r>
              <a:rPr lang="en-US" sz="2200" dirty="0"/>
              <a:t>Sold Date</a:t>
            </a:r>
          </a:p>
          <a:p>
            <a:pPr lvl="1">
              <a:lnSpc>
                <a:spcPct val="90000"/>
              </a:lnSpc>
              <a:buFont typeface="Wingdings" panose="05000000000000000000" pitchFamily="2" charset="2"/>
              <a:buChar char="Ø"/>
            </a:pPr>
            <a:r>
              <a:rPr lang="en-US" sz="2200" dirty="0"/>
              <a:t>Zip Code</a:t>
            </a:r>
          </a:p>
          <a:p>
            <a:pPr lvl="1">
              <a:lnSpc>
                <a:spcPct val="90000"/>
              </a:lnSpc>
              <a:buFont typeface="Wingdings" panose="05000000000000000000" pitchFamily="2" charset="2"/>
              <a:buChar char="Ø"/>
            </a:pPr>
            <a:r>
              <a:rPr lang="en-US" sz="2200" dirty="0"/>
              <a:t>Price</a:t>
            </a:r>
          </a:p>
          <a:p>
            <a:pPr lvl="1">
              <a:lnSpc>
                <a:spcPct val="90000"/>
              </a:lnSpc>
              <a:buFont typeface="Wingdings" panose="05000000000000000000" pitchFamily="2" charset="2"/>
              <a:buChar char="Ø"/>
            </a:pPr>
            <a:r>
              <a:rPr lang="en-US" sz="2200" dirty="0"/>
              <a:t>Beds</a:t>
            </a:r>
          </a:p>
          <a:p>
            <a:pPr lvl="1">
              <a:lnSpc>
                <a:spcPct val="90000"/>
              </a:lnSpc>
              <a:buFont typeface="Wingdings" panose="05000000000000000000" pitchFamily="2" charset="2"/>
              <a:buChar char="Ø"/>
            </a:pPr>
            <a:r>
              <a:rPr lang="en-US" sz="2200" dirty="0"/>
              <a:t>Baths</a:t>
            </a:r>
          </a:p>
          <a:p>
            <a:pPr lvl="1">
              <a:lnSpc>
                <a:spcPct val="90000"/>
              </a:lnSpc>
              <a:buFont typeface="Wingdings" panose="05000000000000000000" pitchFamily="2" charset="2"/>
              <a:buChar char="Ø"/>
            </a:pPr>
            <a:r>
              <a:rPr lang="en-US" sz="2200" dirty="0"/>
              <a:t>Square Feet</a:t>
            </a:r>
          </a:p>
          <a:p>
            <a:pPr lvl="1">
              <a:lnSpc>
                <a:spcPct val="90000"/>
              </a:lnSpc>
              <a:buFont typeface="Wingdings" panose="05000000000000000000" pitchFamily="2" charset="2"/>
              <a:buChar char="Ø"/>
            </a:pPr>
            <a:r>
              <a:rPr lang="en-US" sz="2200" dirty="0"/>
              <a:t>Lot Size</a:t>
            </a:r>
          </a:p>
          <a:p>
            <a:pPr lvl="1">
              <a:lnSpc>
                <a:spcPct val="90000"/>
              </a:lnSpc>
              <a:buFont typeface="Wingdings" panose="05000000000000000000" pitchFamily="2" charset="2"/>
              <a:buChar char="Ø"/>
            </a:pPr>
            <a:r>
              <a:rPr lang="en-US" sz="2200" dirty="0"/>
              <a:t>Year Built</a:t>
            </a:r>
          </a:p>
          <a:p>
            <a:pPr lvl="1">
              <a:lnSpc>
                <a:spcPct val="90000"/>
              </a:lnSpc>
              <a:buFont typeface="Wingdings" panose="05000000000000000000" pitchFamily="2" charset="2"/>
              <a:buChar char="Ø"/>
            </a:pPr>
            <a:r>
              <a:rPr lang="en-US" sz="2200" dirty="0"/>
              <a:t>HOA/Month converted to HOA Y/N</a:t>
            </a:r>
          </a:p>
          <a:p>
            <a:pPr lvl="1">
              <a:lnSpc>
                <a:spcPct val="90000"/>
              </a:lnSpc>
              <a:buFont typeface="Wingdings" panose="05000000000000000000" pitchFamily="2" charset="2"/>
              <a:buChar char="Ø"/>
            </a:pPr>
            <a:r>
              <a:rPr lang="en-US" sz="2200" dirty="0"/>
              <a:t>Pool</a:t>
            </a:r>
          </a:p>
          <a:p>
            <a:pPr marL="201168" lvl="1" indent="0">
              <a:lnSpc>
                <a:spcPct val="90000"/>
              </a:lnSpc>
              <a:buNone/>
            </a:pPr>
            <a:r>
              <a:rPr lang="en-US" sz="2200" dirty="0"/>
              <a:t>Other features were included in the app such as longitude and latitude to plot each property on the map.</a:t>
            </a:r>
          </a:p>
        </p:txBody>
      </p:sp>
    </p:spTree>
    <p:extLst>
      <p:ext uri="{BB962C8B-B14F-4D97-AF65-F5344CB8AC3E}">
        <p14:creationId xmlns:p14="http://schemas.microsoft.com/office/powerpoint/2010/main" val="137879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885E-8CF0-5777-21CE-664F0F8B95F2}"/>
              </a:ext>
            </a:extLst>
          </p:cNvPr>
          <p:cNvSpPr>
            <a:spLocks noGrp="1"/>
          </p:cNvSpPr>
          <p:nvPr>
            <p:ph type="title"/>
          </p:nvPr>
        </p:nvSpPr>
        <p:spPr/>
        <p:txBody>
          <a:bodyPr/>
          <a:lstStyle/>
          <a:p>
            <a:r>
              <a:rPr lang="en-US" dirty="0"/>
              <a:t>Selecting the Optimal Model</a:t>
            </a:r>
          </a:p>
        </p:txBody>
      </p:sp>
      <p:sp>
        <p:nvSpPr>
          <p:cNvPr id="3" name="Content Placeholder 2">
            <a:extLst>
              <a:ext uri="{FF2B5EF4-FFF2-40B4-BE49-F238E27FC236}">
                <a16:creationId xmlns:a16="http://schemas.microsoft.com/office/drawing/2014/main" id="{D4C086EA-C70D-8D94-1711-7BE9FEA89B3B}"/>
              </a:ext>
            </a:extLst>
          </p:cNvPr>
          <p:cNvSpPr>
            <a:spLocks noGrp="1"/>
          </p:cNvSpPr>
          <p:nvPr>
            <p:ph idx="1"/>
          </p:nvPr>
        </p:nvSpPr>
        <p:spPr/>
        <p:txBody>
          <a:bodyPr/>
          <a:lstStyle/>
          <a:p>
            <a:r>
              <a:rPr lang="en-US" dirty="0"/>
              <a:t>There were many models that were initially considered and tested with poor results. The following four models were the final models reviewed:</a:t>
            </a:r>
          </a:p>
          <a:p>
            <a:pPr lvl="1"/>
            <a:r>
              <a:rPr lang="en-US" dirty="0"/>
              <a:t>Decision Tree Regression</a:t>
            </a:r>
          </a:p>
          <a:p>
            <a:pPr lvl="1"/>
            <a:r>
              <a:rPr lang="en-US" dirty="0"/>
              <a:t>XG Boost Regression</a:t>
            </a:r>
          </a:p>
          <a:p>
            <a:pPr lvl="1"/>
            <a:r>
              <a:rPr lang="en-US" dirty="0"/>
              <a:t>Gradient Boosting Regression</a:t>
            </a:r>
          </a:p>
          <a:p>
            <a:pPr lvl="1"/>
            <a:r>
              <a:rPr lang="en-US" dirty="0"/>
              <a:t>Random Forest Regression</a:t>
            </a:r>
          </a:p>
          <a:p>
            <a:pPr marL="201168" lvl="1" indent="0">
              <a:buNone/>
            </a:pPr>
            <a:endParaRPr lang="en-US" dirty="0"/>
          </a:p>
          <a:p>
            <a:pPr marL="201168" lvl="1" indent="0">
              <a:buNone/>
            </a:pPr>
            <a:r>
              <a:rPr lang="en-US" dirty="0"/>
              <a:t>After testing the models, the Random Forest Regression had the highest R</a:t>
            </a:r>
            <a:r>
              <a:rPr lang="en-US" baseline="30000" dirty="0"/>
              <a:t>2</a:t>
            </a:r>
            <a:r>
              <a:rPr lang="en-US" dirty="0"/>
              <a:t> and the lowest MAE and was selected as the optimal model to use for the project.</a:t>
            </a:r>
          </a:p>
          <a:p>
            <a:pPr marL="201168" lvl="1" indent="0">
              <a:buNone/>
            </a:pPr>
            <a:r>
              <a:rPr lang="en-US" dirty="0"/>
              <a:t>Once selected, the hyperparameters were tuned using GridSearchCV where the accuracy of the model increased from 0.65475 to 0.8001</a:t>
            </a:r>
          </a:p>
        </p:txBody>
      </p:sp>
    </p:spTree>
    <p:extLst>
      <p:ext uri="{BB962C8B-B14F-4D97-AF65-F5344CB8AC3E}">
        <p14:creationId xmlns:p14="http://schemas.microsoft.com/office/powerpoint/2010/main" val="385400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B7F2F0-FA0B-8BE6-225D-BB19DCAE320E}"/>
              </a:ext>
            </a:extLst>
          </p:cNvPr>
          <p:cNvSpPr>
            <a:spLocks noGrp="1"/>
          </p:cNvSpPr>
          <p:nvPr>
            <p:ph type="title"/>
          </p:nvPr>
        </p:nvSpPr>
        <p:spPr>
          <a:xfrm>
            <a:off x="5172074" y="286603"/>
            <a:ext cx="5983605" cy="1450757"/>
          </a:xfrm>
        </p:spPr>
        <p:txBody>
          <a:bodyPr>
            <a:normAutofit/>
          </a:bodyPr>
          <a:lstStyle/>
          <a:p>
            <a:r>
              <a:rPr lang="en-US" dirty="0"/>
              <a:t>Streamlit</a:t>
            </a:r>
          </a:p>
        </p:txBody>
      </p:sp>
      <p:pic>
        <p:nvPicPr>
          <p:cNvPr id="5" name="Picture 4" descr="Mobile device with apps">
            <a:extLst>
              <a:ext uri="{FF2B5EF4-FFF2-40B4-BE49-F238E27FC236}">
                <a16:creationId xmlns:a16="http://schemas.microsoft.com/office/drawing/2014/main" id="{F04E4254-25B6-2A07-2937-83E637678ECA}"/>
              </a:ext>
            </a:extLst>
          </p:cNvPr>
          <p:cNvPicPr>
            <a:picLocks noChangeAspect="1"/>
          </p:cNvPicPr>
          <p:nvPr/>
        </p:nvPicPr>
        <p:blipFill rotWithShape="1">
          <a:blip r:embed="rId3"/>
          <a:srcRect l="51002" r="11432"/>
          <a:stretch/>
        </p:blipFill>
        <p:spPr>
          <a:xfrm>
            <a:off x="20" y="10"/>
            <a:ext cx="4580077" cy="6857990"/>
          </a:xfrm>
          <a:prstGeom prst="rect">
            <a:avLst/>
          </a:prstGeom>
        </p:spPr>
      </p:pic>
      <p:cxnSp>
        <p:nvCxnSpPr>
          <p:cNvPr id="11" name="Straight Connector 1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C03B90-EFC5-84C8-284E-DF606950FE88}"/>
              </a:ext>
            </a:extLst>
          </p:cNvPr>
          <p:cNvSpPr>
            <a:spLocks noGrp="1"/>
          </p:cNvSpPr>
          <p:nvPr>
            <p:ph idx="1"/>
          </p:nvPr>
        </p:nvSpPr>
        <p:spPr>
          <a:xfrm>
            <a:off x="5172074" y="2108201"/>
            <a:ext cx="5983606" cy="3760891"/>
          </a:xfrm>
        </p:spPr>
        <p:txBody>
          <a:bodyPr>
            <a:normAutofit/>
          </a:bodyPr>
          <a:lstStyle/>
          <a:p>
            <a:r>
              <a:rPr lang="en-US" dirty="0"/>
              <a:t>The web-based application chosen for the project was Streamlit.  This is an open-source framework that uses the Python language and allows users to easily create web apps for machine learning models.</a:t>
            </a:r>
          </a:p>
          <a:p>
            <a:r>
              <a:rPr lang="en-US" dirty="0"/>
              <a:t>Once the model was created, a Python page for each Streamlit page was created.</a:t>
            </a:r>
          </a:p>
          <a:p>
            <a:pPr marL="0" indent="0">
              <a:buNone/>
            </a:pPr>
            <a:r>
              <a:rPr lang="en-US" dirty="0"/>
              <a:t>Streamlit links to GitHub where the source code is stored</a:t>
            </a:r>
          </a:p>
        </p:txBody>
      </p:sp>
    </p:spTree>
    <p:extLst>
      <p:ext uri="{BB962C8B-B14F-4D97-AF65-F5344CB8AC3E}">
        <p14:creationId xmlns:p14="http://schemas.microsoft.com/office/powerpoint/2010/main" val="11279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BD1E96-3C7F-AA16-CDB1-0907903D1485}"/>
              </a:ext>
            </a:extLst>
          </p:cNvPr>
          <p:cNvSpPr>
            <a:spLocks noGrp="1"/>
          </p:cNvSpPr>
          <p:nvPr>
            <p:ph type="title"/>
          </p:nvPr>
        </p:nvSpPr>
        <p:spPr>
          <a:xfrm>
            <a:off x="1097280" y="286603"/>
            <a:ext cx="10058400" cy="1450757"/>
          </a:xfrm>
        </p:spPr>
        <p:txBody>
          <a:bodyPr>
            <a:normAutofit/>
          </a:bodyPr>
          <a:lstStyle/>
          <a:p>
            <a:r>
              <a:rPr lang="en-US" dirty="0"/>
              <a:t>Link to GitHub and Streamlit</a:t>
            </a:r>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DFAEC317-C4C8-7F53-C76D-5CF619ADB45E}"/>
              </a:ext>
            </a:extLst>
          </p:cNvPr>
          <p:cNvGraphicFramePr>
            <a:graphicFrameLocks noGrp="1"/>
          </p:cNvGraphicFramePr>
          <p:nvPr>
            <p:ph idx="1"/>
            <p:extLst>
              <p:ext uri="{D42A27DB-BD31-4B8C-83A1-F6EECF244321}">
                <p14:modId xmlns:p14="http://schemas.microsoft.com/office/powerpoint/2010/main" val="27460464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545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9">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CC2F77-1BA6-A74F-0A65-E7960E3891B6}"/>
              </a:ext>
            </a:extLst>
          </p:cNvPr>
          <p:cNvSpPr>
            <a:spLocks noGrp="1"/>
          </p:cNvSpPr>
          <p:nvPr>
            <p:ph type="title"/>
          </p:nvPr>
        </p:nvSpPr>
        <p:spPr>
          <a:xfrm>
            <a:off x="1901163" y="1111753"/>
            <a:ext cx="3720353" cy="4634494"/>
          </a:xfrm>
          <a:ln w="25400" cap="sq">
            <a:noFill/>
            <a:miter lim="800000"/>
          </a:ln>
        </p:spPr>
        <p:txBody>
          <a:bodyPr anchor="ctr">
            <a:normAutofit/>
          </a:bodyPr>
          <a:lstStyle/>
          <a:p>
            <a:pPr algn="ctr"/>
            <a:r>
              <a:rPr lang="en-US" sz="3200" dirty="0">
                <a:solidFill>
                  <a:schemeClr val="bg1"/>
                </a:solidFill>
              </a:rPr>
              <a:t>Conclusion</a:t>
            </a:r>
          </a:p>
        </p:txBody>
      </p:sp>
      <p:sp>
        <p:nvSpPr>
          <p:cNvPr id="3" name="Content Placeholder 2">
            <a:extLst>
              <a:ext uri="{FF2B5EF4-FFF2-40B4-BE49-F238E27FC236}">
                <a16:creationId xmlns:a16="http://schemas.microsoft.com/office/drawing/2014/main" id="{52DC1E69-A4C8-026D-4988-BAA869EB3E7B}"/>
              </a:ext>
            </a:extLst>
          </p:cNvPr>
          <p:cNvSpPr>
            <a:spLocks noGrp="1"/>
          </p:cNvSpPr>
          <p:nvPr>
            <p:ph idx="1"/>
          </p:nvPr>
        </p:nvSpPr>
        <p:spPr>
          <a:xfrm>
            <a:off x="6722606" y="1117972"/>
            <a:ext cx="5057396" cy="4628275"/>
          </a:xfrm>
        </p:spPr>
        <p:txBody>
          <a:bodyPr anchor="ctr">
            <a:normAutofit/>
          </a:bodyPr>
          <a:lstStyle/>
          <a:p>
            <a:r>
              <a:rPr lang="en-US" sz="3200" dirty="0">
                <a:solidFill>
                  <a:schemeClr val="tx1">
                    <a:lumMod val="85000"/>
                    <a:lumOff val="15000"/>
                  </a:schemeClr>
                </a:solidFill>
              </a:rPr>
              <a:t>Streamlit Implementation Challenge</a:t>
            </a:r>
          </a:p>
          <a:p>
            <a:r>
              <a:rPr lang="en-US" sz="3200" dirty="0">
                <a:solidFill>
                  <a:schemeClr val="tx1">
                    <a:lumMod val="85000"/>
                    <a:lumOff val="15000"/>
                  </a:schemeClr>
                </a:solidFill>
              </a:rPr>
              <a:t>Overcoming Challenges with GitHub</a:t>
            </a:r>
          </a:p>
        </p:txBody>
      </p:sp>
    </p:spTree>
    <p:extLst>
      <p:ext uri="{BB962C8B-B14F-4D97-AF65-F5344CB8AC3E}">
        <p14:creationId xmlns:p14="http://schemas.microsoft.com/office/powerpoint/2010/main" val="165124218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openxmlformats.org/package/2006/metadata/core-properties"/>
    <ds:schemaRef ds:uri="16c05727-aa75-4e4a-9b5f-8a80a1165891"/>
    <ds:schemaRef ds:uri="71af3243-3dd4-4a8d-8c0d-dd76da1f02a5"/>
    <ds:schemaRef ds:uri="http://purl.org/dc/dcmitype/"/>
    <ds:schemaRef ds:uri="http://schemas.microsoft.com/office/2006/documentManagement/types"/>
    <ds:schemaRef ds:uri="http://www.w3.org/XML/1998/namespace"/>
    <ds:schemaRef ds:uri="http://schemas.microsoft.com/office/infopath/2007/PartnerControls"/>
    <ds:schemaRef ds:uri="http://purl.org/dc/term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{BCAF3E47-2800-4721-BD1C-D988F78D4AE2}tf22712842_win32</Template>
  <TotalTime>5555</TotalTime>
  <Words>494</Words>
  <Application>Microsoft Office PowerPoint</Application>
  <PresentationFormat>Widescreen</PresentationFormat>
  <Paragraphs>82</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Bookman Old Style</vt:lpstr>
      <vt:lpstr>Calibri</vt:lpstr>
      <vt:lpstr>Franklin Gothic Book</vt:lpstr>
      <vt:lpstr>Wingdings</vt:lpstr>
      <vt:lpstr>1_RetrospectVTI</vt:lpstr>
      <vt:lpstr>Phoenix Home Price Predictor</vt:lpstr>
      <vt:lpstr>Project Overview</vt:lpstr>
      <vt:lpstr>Model Limitations and Constraints</vt:lpstr>
      <vt:lpstr>Exploring the data</vt:lpstr>
      <vt:lpstr>Features selected for use in model</vt:lpstr>
      <vt:lpstr>Selecting the Optimal Model</vt:lpstr>
      <vt:lpstr>Streamlit</vt:lpstr>
      <vt:lpstr>Link to GitHub and Streamlit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Phoenix Home Price Predictor</dc:title>
  <dc:creator>Dawn Belbin</dc:creator>
  <cp:lastModifiedBy>Dawn Belbin</cp:lastModifiedBy>
  <cp:revision>3</cp:revision>
  <cp:lastPrinted>2023-02-15T02:14:32Z</cp:lastPrinted>
  <dcterms:created xsi:type="dcterms:W3CDTF">2023-02-15T01:29:24Z</dcterms:created>
  <dcterms:modified xsi:type="dcterms:W3CDTF">2023-02-18T22:06:08Z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