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0103-EA34-4883-81A0-4F93E0EF8278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C1F3D-F30C-41CC-9F7D-2877CB5A8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7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1F3D-F30C-41CC-9F7D-2877CB5A88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5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1F3D-F30C-41CC-9F7D-2877CB5A888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00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9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7006-0224-4FCE-83F2-AAA21F337FC5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7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5</a:t>
            </a:r>
            <a:r>
              <a:rPr lang="ru-RU" dirty="0" smtClean="0"/>
              <a:t>. </a:t>
            </a:r>
            <a:r>
              <a:rPr lang="en-US" dirty="0" err="1" smtClean="0"/>
              <a:t>preflow</a:t>
            </a:r>
            <a:r>
              <a:rPr lang="en-US" dirty="0" smtClean="0"/>
              <a:t>-push</a:t>
            </a:r>
            <a:r>
              <a:rPr lang="ru-RU" dirty="0" smtClean="0"/>
              <a:t>.</a:t>
            </a:r>
            <a:r>
              <a:rPr lang="en-US" dirty="0"/>
              <a:t> </a:t>
            </a:r>
            <a:r>
              <a:rPr lang="ru-RU" dirty="0" smtClean="0"/>
              <a:t>Максимальный поток минимальной стоимости.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0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ru-RU" dirty="0"/>
              <a:t>Алгоритм «поднять-в-начало»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Обратите внимание: в лемме был доказан еще один инвариант, который поддерживается в процессе работы алгоритма: все вершины, находящиеся «левее» от текущей вершины, не являются избыточными.</a:t>
            </a:r>
          </a:p>
          <a:p>
            <a:r>
              <a:rPr lang="ru-RU" dirty="0" smtClean="0"/>
              <a:t>Это означает, что если мы дойдем до конца списка, то в сети не осталось избыточных вершин, и поток найден!</a:t>
            </a:r>
          </a:p>
          <a:p>
            <a:r>
              <a:rPr lang="ru-RU" dirty="0" smtClean="0"/>
              <a:t>Таким образом, каждый проход по списку заканчивается либо подъемом, либо окончанием алгоритма; так как подъемов может быть выполнено не более, чем </a:t>
            </a:r>
            <a:r>
              <a:rPr lang="en-US" dirty="0" smtClean="0"/>
              <a:t>O(|V|</a:t>
            </a:r>
            <a:r>
              <a:rPr lang="en-US" baseline="30000" dirty="0"/>
              <a:t>2</a:t>
            </a:r>
            <a:r>
              <a:rPr lang="en-US" dirty="0" smtClean="0"/>
              <a:t>), </a:t>
            </a:r>
            <a:r>
              <a:rPr lang="ru-RU" dirty="0" smtClean="0"/>
              <a:t>то всего таких проходов было также </a:t>
            </a:r>
            <a:r>
              <a:rPr lang="en-US" dirty="0"/>
              <a:t>O(|</a:t>
            </a:r>
            <a:r>
              <a:rPr lang="en-US" dirty="0" smtClean="0"/>
              <a:t>V|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, а вызовов </a:t>
            </a:r>
            <a:r>
              <a:rPr lang="en-US" dirty="0" smtClean="0"/>
              <a:t>Discharge</a:t>
            </a:r>
            <a:r>
              <a:rPr lang="ru-RU" dirty="0" smtClean="0"/>
              <a:t> - </a:t>
            </a:r>
            <a:r>
              <a:rPr lang="en-US" dirty="0"/>
              <a:t>O(|</a:t>
            </a:r>
            <a:r>
              <a:rPr lang="en-US" dirty="0" smtClean="0"/>
              <a:t>V|</a:t>
            </a:r>
            <a:r>
              <a:rPr lang="ru-RU" baseline="30000" dirty="0" smtClean="0"/>
              <a:t>3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7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/>
              <a:t>Алгоритм «поднять-в-начало»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Заметим, что </a:t>
            </a:r>
            <a:r>
              <a:rPr lang="en-US" dirty="0" smtClean="0"/>
              <a:t>Discharge(v)</a:t>
            </a:r>
            <a:r>
              <a:rPr lang="ru-RU" dirty="0" smtClean="0"/>
              <a:t> работает за </a:t>
            </a:r>
            <a:r>
              <a:rPr lang="en-US" dirty="0" smtClean="0"/>
              <a:t>O(1), </a:t>
            </a:r>
            <a:r>
              <a:rPr lang="ru-RU" dirty="0" smtClean="0"/>
              <a:t>если </a:t>
            </a:r>
            <a:r>
              <a:rPr lang="en-US" dirty="0" smtClean="0"/>
              <a:t>v </a:t>
            </a:r>
            <a:r>
              <a:rPr lang="ru-RU" dirty="0" smtClean="0"/>
              <a:t>не насыщена, и выполняет некоторую последовательность 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, «проходов-мимо-не-являющихся-допустимыми-ребер», подъемов, а также не более чем одно ненасыщающее проталкивание в конце.</a:t>
            </a:r>
          </a:p>
          <a:p>
            <a:r>
              <a:rPr lang="ru-RU" dirty="0" smtClean="0"/>
              <a:t>Таким образом, ложных вызовов и ненасыщающих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 произошло не более </a:t>
            </a:r>
            <a:r>
              <a:rPr lang="en-US" dirty="0"/>
              <a:t>O(|V|</a:t>
            </a:r>
            <a:r>
              <a:rPr lang="ru-RU" baseline="30000" dirty="0"/>
              <a:t>3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, равно как и «проходов мимо», всего не более </a:t>
            </a:r>
            <a:r>
              <a:rPr lang="en-US" dirty="0" smtClean="0"/>
              <a:t>O(|V||E|)</a:t>
            </a:r>
            <a:r>
              <a:rPr lang="ru-RU" dirty="0" smtClean="0"/>
              <a:t> (ибо для каждого такого ребра </a:t>
            </a:r>
            <a:r>
              <a:rPr lang="en-US" dirty="0" smtClean="0"/>
              <a:t>(u, v) </a:t>
            </a:r>
            <a:r>
              <a:rPr lang="ru-RU" dirty="0" smtClean="0"/>
              <a:t>насыщающее проталкивание либо «проход мимо» выполняется не более, чем один раз «на каждой высоте» вершины </a:t>
            </a:r>
            <a:r>
              <a:rPr lang="en-US" dirty="0" smtClean="0"/>
              <a:t>u, </a:t>
            </a:r>
            <a:r>
              <a:rPr lang="ru-RU" dirty="0" smtClean="0"/>
              <a:t>причем за </a:t>
            </a:r>
            <a:r>
              <a:rPr lang="en-US" dirty="0" smtClean="0"/>
              <a:t>O(1), </a:t>
            </a:r>
            <a:r>
              <a:rPr lang="ru-RU" dirty="0" smtClean="0"/>
              <a:t>а высот всего </a:t>
            </a:r>
            <a:r>
              <a:rPr lang="en-US" dirty="0" smtClean="0"/>
              <a:t>O(|V|)).</a:t>
            </a:r>
            <a:endParaRPr lang="ru-RU" dirty="0" smtClean="0"/>
          </a:p>
          <a:p>
            <a:r>
              <a:rPr lang="ru-RU" dirty="0" smtClean="0"/>
              <a:t>Таким образом, алгоритм «поднять-в-начало» работает за</a:t>
            </a:r>
            <a:r>
              <a:rPr lang="en-US" dirty="0" smtClean="0"/>
              <a:t> </a:t>
            </a:r>
            <a:r>
              <a:rPr lang="en-US" dirty="0"/>
              <a:t>O(|V|</a:t>
            </a:r>
            <a:r>
              <a:rPr lang="ru-RU" baseline="30000" dirty="0"/>
              <a:t>3</a:t>
            </a:r>
            <a:r>
              <a:rPr lang="en-US" smtClean="0"/>
              <a:t>)!</a:t>
            </a:r>
            <a:r>
              <a:rPr lang="ru-RU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2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Потоки минимальной стоимости. Циркуляции минимальной стоимости.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3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Потоки и циркуляции минимальной стоимости: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дана сеть </a:t>
            </a:r>
            <a:r>
              <a:rPr lang="en-US" dirty="0" smtClean="0"/>
              <a:t>G = (V, E) </a:t>
            </a:r>
            <a:r>
              <a:rPr lang="ru-RU" dirty="0" smtClean="0"/>
              <a:t>с пропускной способностью с : </a:t>
            </a:r>
            <a:r>
              <a:rPr lang="en-US" dirty="0" smtClean="0"/>
              <a:t>V</a:t>
            </a:r>
            <a:r>
              <a:rPr lang="ru-RU" dirty="0"/>
              <a:t>×</a:t>
            </a:r>
            <a:r>
              <a:rPr lang="en-US" dirty="0" smtClean="0"/>
              <a:t>V</a:t>
            </a:r>
            <a:r>
              <a:rPr lang="ru-RU" dirty="0" smtClean="0"/>
              <a:t>→</a:t>
            </a:r>
            <a:r>
              <a:rPr lang="en-US" dirty="0"/>
              <a:t>R</a:t>
            </a:r>
            <a:r>
              <a:rPr lang="en-US" baseline="-25000" dirty="0" smtClean="0"/>
              <a:t>+</a:t>
            </a:r>
            <a:r>
              <a:rPr lang="en-US" dirty="0" smtClean="0"/>
              <a:t>. </a:t>
            </a:r>
            <a:r>
              <a:rPr lang="ru-RU" dirty="0" smtClean="0"/>
              <a:t>Введем также </a:t>
            </a:r>
            <a:r>
              <a:rPr lang="ru-RU" b="1" dirty="0" smtClean="0"/>
              <a:t>стоимость единицы потока</a:t>
            </a:r>
            <a:r>
              <a:rPr lang="ru-RU" dirty="0" smtClean="0"/>
              <a:t> </a:t>
            </a:r>
            <a:r>
              <a:rPr lang="en-US" dirty="0" smtClean="0"/>
              <a:t>cost: </a:t>
            </a:r>
            <a:r>
              <a:rPr lang="en-US" dirty="0"/>
              <a:t>V</a:t>
            </a:r>
            <a:r>
              <a:rPr lang="ru-RU" dirty="0"/>
              <a:t>×</a:t>
            </a:r>
            <a:r>
              <a:rPr lang="en-US" dirty="0"/>
              <a:t>V </a:t>
            </a:r>
            <a:r>
              <a:rPr lang="ru-RU" dirty="0" smtClean="0"/>
              <a:t>→</a:t>
            </a:r>
            <a:r>
              <a:rPr lang="en-US" dirty="0" smtClean="0"/>
              <a:t> R.</a:t>
            </a:r>
          </a:p>
          <a:p>
            <a:r>
              <a:rPr lang="ru-RU" dirty="0" smtClean="0"/>
              <a:t>Теперь для каждого потока можно посчитать его </a:t>
            </a:r>
            <a:r>
              <a:rPr lang="ru-RU" b="1" dirty="0" smtClean="0"/>
              <a:t>стоимость</a:t>
            </a:r>
            <a:r>
              <a:rPr lang="ru-RU" dirty="0" smtClean="0"/>
              <a:t>: </a:t>
            </a:r>
            <a:r>
              <a:rPr lang="en-US" dirty="0" smtClean="0"/>
              <a:t>cost(f) := 1/2</a:t>
            </a:r>
            <a:r>
              <a:rPr lang="ru-RU" dirty="0" smtClean="0"/>
              <a:t>∑</a:t>
            </a:r>
            <a:r>
              <a:rPr lang="en-US" dirty="0" smtClean="0"/>
              <a:t>{cost(x, y) * f(x, y)|</a:t>
            </a:r>
            <a:r>
              <a:rPr lang="en-US" dirty="0" err="1" smtClean="0"/>
              <a:t>x,y</a:t>
            </a:r>
            <a:r>
              <a:rPr lang="ru-RU" dirty="0" smtClean="0"/>
              <a:t>∈</a:t>
            </a:r>
            <a:r>
              <a:rPr lang="en-US" dirty="0"/>
              <a:t>V</a:t>
            </a:r>
            <a:r>
              <a:rPr lang="en-US" dirty="0" smtClean="0"/>
              <a:t>}= </a:t>
            </a:r>
            <a:r>
              <a:rPr lang="ru-RU" dirty="0" smtClean="0"/>
              <a:t>∑</a:t>
            </a:r>
            <a:r>
              <a:rPr lang="en-US" dirty="0" smtClean="0"/>
              <a:t>{</a:t>
            </a:r>
            <a:r>
              <a:rPr lang="en-US" dirty="0" err="1" smtClean="0"/>
              <a:t>e.cost</a:t>
            </a:r>
            <a:r>
              <a:rPr lang="en-US" dirty="0" smtClean="0"/>
              <a:t> * </a:t>
            </a:r>
            <a:r>
              <a:rPr lang="en-US" dirty="0" err="1" smtClean="0"/>
              <a:t>e.f</a:t>
            </a:r>
            <a:r>
              <a:rPr lang="en-US" dirty="0" smtClean="0"/>
              <a:t> | e</a:t>
            </a:r>
            <a:r>
              <a:rPr lang="ru-RU" dirty="0"/>
              <a:t> </a:t>
            </a:r>
            <a:r>
              <a:rPr lang="ru-RU" dirty="0" smtClean="0"/>
              <a:t>∈</a:t>
            </a:r>
            <a:r>
              <a:rPr lang="en-US" dirty="0" smtClean="0"/>
              <a:t> E}.</a:t>
            </a:r>
          </a:p>
          <a:p>
            <a:r>
              <a:rPr lang="ru-RU" b="1" dirty="0" smtClean="0"/>
              <a:t>Циркуляция</a:t>
            </a:r>
            <a:r>
              <a:rPr lang="ru-RU" dirty="0" smtClean="0"/>
              <a:t> есть</a:t>
            </a:r>
            <a:r>
              <a:rPr lang="en-US" dirty="0" smtClean="0"/>
              <a:t> </a:t>
            </a:r>
            <a:r>
              <a:rPr lang="ru-RU" dirty="0" smtClean="0"/>
              <a:t>функция </a:t>
            </a:r>
            <a:r>
              <a:rPr lang="en-US" dirty="0" smtClean="0"/>
              <a:t>f: </a:t>
            </a:r>
            <a:r>
              <a:rPr lang="en-US" dirty="0"/>
              <a:t>V</a:t>
            </a:r>
            <a:r>
              <a:rPr lang="ru-RU" dirty="0"/>
              <a:t>×</a:t>
            </a:r>
            <a:r>
              <a:rPr lang="en-US" dirty="0"/>
              <a:t>V </a:t>
            </a:r>
            <a:r>
              <a:rPr lang="ru-RU" dirty="0" smtClean="0"/>
              <a:t>→</a:t>
            </a:r>
            <a:r>
              <a:rPr lang="en-US" dirty="0"/>
              <a:t>R</a:t>
            </a:r>
            <a:r>
              <a:rPr lang="en-US" baseline="-25000" dirty="0"/>
              <a:t>+</a:t>
            </a:r>
            <a:r>
              <a:rPr lang="ru-RU" dirty="0" smtClean="0"/>
              <a:t>, обладающая следующими свойствами: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ru-RU" dirty="0"/>
              <a:t>Антисимметричность: </a:t>
            </a:r>
            <a:r>
              <a:rPr lang="en-US" dirty="0"/>
              <a:t>f(u, v) = -f(v, u);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Ограничение потока: </a:t>
            </a:r>
            <a:r>
              <a:rPr lang="en-US" dirty="0"/>
              <a:t>f(u, v) </a:t>
            </a:r>
            <a:r>
              <a:rPr lang="ru-RU" dirty="0"/>
              <a:t>⩽</a:t>
            </a:r>
            <a:r>
              <a:rPr lang="en-US" dirty="0"/>
              <a:t> c(u, v);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Сохранение потока: для всех </a:t>
            </a:r>
            <a:r>
              <a:rPr lang="en-US" dirty="0"/>
              <a:t>u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V </a:t>
            </a:r>
            <a:r>
              <a:rPr lang="ru-RU" dirty="0"/>
              <a:t>должно выполняться: ∑</a:t>
            </a:r>
            <a:r>
              <a:rPr lang="en-US" dirty="0"/>
              <a:t>{f(u, v) | v</a:t>
            </a:r>
            <a:r>
              <a:rPr lang="ru-RU" dirty="0"/>
              <a:t>∈</a:t>
            </a:r>
            <a:r>
              <a:rPr lang="en-US" dirty="0"/>
              <a:t>V} = 0.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</a:t>
            </a:r>
            <a:r>
              <a:rPr lang="ru-RU" dirty="0" smtClean="0"/>
              <a:t>: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Будем рассматривать задачи:</a:t>
            </a:r>
          </a:p>
          <a:p>
            <a:pPr lvl="1"/>
            <a:r>
              <a:rPr lang="ru-RU" dirty="0" smtClean="0"/>
              <a:t>5А) поиска минимальной циркуляции; </a:t>
            </a:r>
            <a:endParaRPr lang="ru-RU" dirty="0"/>
          </a:p>
          <a:p>
            <a:pPr lvl="1"/>
            <a:r>
              <a:rPr lang="ru-RU" dirty="0" smtClean="0"/>
              <a:t>5Б) поиска максимального потока минимальной стоимости; будем называть такую циркуляцию </a:t>
            </a:r>
            <a:r>
              <a:rPr lang="ru-RU" b="1" dirty="0" smtClean="0"/>
              <a:t>оптимальной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Отрицательным циклом</a:t>
            </a:r>
            <a:r>
              <a:rPr lang="ru-RU" dirty="0" smtClean="0"/>
              <a:t> назовем цикл в сети, сумма стоимостей которых отрицательна.</a:t>
            </a:r>
          </a:p>
          <a:p>
            <a:r>
              <a:rPr lang="ru-RU" u="sng" dirty="0" smtClean="0"/>
              <a:t>Лемма 5.2</a:t>
            </a:r>
            <a:r>
              <a:rPr lang="ru-RU" dirty="0" smtClean="0"/>
              <a:t>: Задача 5Б) сводится к задаче 5А).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дана сеть, в которой требуется найти максимальный поток минимальной стоимости;</a:t>
            </a:r>
          </a:p>
          <a:p>
            <a:pPr lvl="1"/>
            <a:r>
              <a:rPr lang="ru-RU" dirty="0" smtClean="0"/>
              <a:t>Соединим сток </a:t>
            </a:r>
            <a:r>
              <a:rPr lang="en-US" dirty="0" smtClean="0"/>
              <a:t>t </a:t>
            </a:r>
            <a:r>
              <a:rPr lang="ru-RU" dirty="0" smtClean="0"/>
              <a:t>и исток </a:t>
            </a:r>
            <a:r>
              <a:rPr lang="en-US" dirty="0" smtClean="0"/>
              <a:t>s </a:t>
            </a:r>
            <a:r>
              <a:rPr lang="ru-RU" dirty="0" smtClean="0"/>
              <a:t>ребром с пропускной способностью +∞ и стоимостью -3</a:t>
            </a:r>
            <a:r>
              <a:rPr lang="en-US" dirty="0" smtClean="0"/>
              <a:t>|E|</a:t>
            </a:r>
            <a:r>
              <a:rPr lang="ru-RU" dirty="0" smtClean="0"/>
              <a:t>С</a:t>
            </a:r>
            <a:r>
              <a:rPr lang="en-US" dirty="0" smtClean="0"/>
              <a:t> * COST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ru-RU" dirty="0" smtClean="0"/>
              <a:t>где С – максимальная пропускная способность ребра, а С</a:t>
            </a:r>
            <a:r>
              <a:rPr lang="en-US" dirty="0" smtClean="0"/>
              <a:t>OST – </a:t>
            </a:r>
            <a:r>
              <a:rPr lang="ru-RU" dirty="0" smtClean="0"/>
              <a:t>максимальный модуль стоимости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5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стоимости: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 smtClean="0"/>
              <a:t>Доказательство леммы 5.2 – продолжение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Найдем в новой сети минимальную циркуляцию; и пусть </a:t>
            </a:r>
            <a:r>
              <a:rPr lang="en-US" dirty="0" smtClean="0"/>
              <a:t>F </a:t>
            </a:r>
            <a:r>
              <a:rPr lang="ru-RU" dirty="0" smtClean="0"/>
              <a:t>– величина максимального потока из вершины </a:t>
            </a:r>
            <a:r>
              <a:rPr lang="en-US" dirty="0" smtClean="0"/>
              <a:t>s </a:t>
            </a:r>
            <a:r>
              <a:rPr lang="ru-RU" dirty="0" smtClean="0"/>
              <a:t>в вершину </a:t>
            </a:r>
            <a:r>
              <a:rPr lang="en-US" dirty="0" smtClean="0"/>
              <a:t>t;</a:t>
            </a:r>
            <a:endParaRPr lang="ru-RU" dirty="0" smtClean="0"/>
          </a:p>
          <a:p>
            <a:pPr lvl="1"/>
            <a:r>
              <a:rPr lang="ru-RU" dirty="0" smtClean="0"/>
              <a:t>Очевидно, что </a:t>
            </a:r>
            <a:r>
              <a:rPr lang="en-US" dirty="0" smtClean="0"/>
              <a:t>f(t, s) </a:t>
            </a:r>
            <a:r>
              <a:rPr lang="ru-RU" dirty="0" smtClean="0"/>
              <a:t>в любой циркуляции не превосходит </a:t>
            </a:r>
            <a:r>
              <a:rPr lang="en-US" dirty="0" smtClean="0"/>
              <a:t>F;</a:t>
            </a:r>
          </a:p>
          <a:p>
            <a:pPr lvl="1"/>
            <a:r>
              <a:rPr lang="ru-RU" dirty="0" smtClean="0"/>
              <a:t>Однако если в остаточной сети существует путь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t, </a:t>
            </a:r>
            <a:r>
              <a:rPr lang="ru-RU" dirty="0" smtClean="0"/>
              <a:t>то мы можем пустить по нему поток некоторой ненулевой величины </a:t>
            </a:r>
            <a:r>
              <a:rPr lang="en-US" dirty="0" smtClean="0"/>
              <a:t>z, </a:t>
            </a:r>
            <a:r>
              <a:rPr lang="ru-RU" dirty="0" smtClean="0"/>
              <a:t>возвращая эти </a:t>
            </a:r>
            <a:r>
              <a:rPr lang="en-US" dirty="0" smtClean="0"/>
              <a:t>z </a:t>
            </a:r>
            <a:r>
              <a:rPr lang="ru-RU" dirty="0" smtClean="0"/>
              <a:t>единиц из </a:t>
            </a:r>
            <a:r>
              <a:rPr lang="en-US" dirty="0" smtClean="0"/>
              <a:t>t </a:t>
            </a:r>
            <a:r>
              <a:rPr lang="ru-RU" dirty="0" smtClean="0"/>
              <a:t>в </a:t>
            </a:r>
            <a:r>
              <a:rPr lang="en-US" dirty="0" smtClean="0"/>
              <a:t>s; </a:t>
            </a:r>
            <a:r>
              <a:rPr lang="ru-RU" dirty="0" smtClean="0"/>
              <a:t>цикл в силу выбора </a:t>
            </a:r>
            <a:r>
              <a:rPr lang="en-US" dirty="0" smtClean="0"/>
              <a:t>cost(t, s) </a:t>
            </a:r>
            <a:r>
              <a:rPr lang="ru-RU" dirty="0" smtClean="0"/>
              <a:t>окажется заведомо отрицательным, </a:t>
            </a:r>
          </a:p>
          <a:p>
            <a:pPr lvl="1"/>
            <a:r>
              <a:rPr lang="ru-RU" dirty="0" smtClean="0"/>
              <a:t>Таким образом, в оптимальной циркуляции</a:t>
            </a:r>
            <a:r>
              <a:rPr lang="en-US" dirty="0" smtClean="0"/>
              <a:t> f(s, t) = F;</a:t>
            </a:r>
            <a:endParaRPr lang="ru-RU" dirty="0" smtClean="0"/>
          </a:p>
          <a:p>
            <a:pPr lvl="1"/>
            <a:r>
              <a:rPr lang="ru-RU" dirty="0" smtClean="0"/>
              <a:t>Отсюда следует, что стоимость оптимальной циркуляции равна минимальной стоимост</a:t>
            </a:r>
            <a:r>
              <a:rPr lang="ru-RU" dirty="0"/>
              <a:t>и</a:t>
            </a:r>
            <a:r>
              <a:rPr lang="ru-RU" dirty="0" smtClean="0"/>
              <a:t> максимального потока + </a:t>
            </a:r>
            <a:r>
              <a:rPr lang="en-US" dirty="0" smtClean="0"/>
              <a:t>F*cost(t, s)</a:t>
            </a:r>
            <a:r>
              <a:rPr lang="ru-RU" dirty="0" smtClean="0"/>
              <a:t>, что и дает нам соответствующее сведение.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3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Потоки и циркуляции минимальной </a:t>
            </a:r>
            <a:r>
              <a:rPr lang="ru-RU" dirty="0"/>
              <a:t>стоимости</a:t>
            </a:r>
            <a:r>
              <a:rPr lang="ru-RU" dirty="0" smtClean="0"/>
              <a:t>: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Рассмотрим еще несколько свойств циркуляции.</a:t>
            </a:r>
          </a:p>
          <a:p>
            <a:r>
              <a:rPr lang="ru-RU" u="sng" dirty="0" smtClean="0"/>
              <a:t>Лемма 5.3</a:t>
            </a:r>
            <a:r>
              <a:rPr lang="ru-RU" dirty="0" smtClean="0"/>
              <a:t>: каждая циркуляция может быть декомпозирована на не более, чем </a:t>
            </a:r>
            <a:r>
              <a:rPr lang="en-US" dirty="0" smtClean="0"/>
              <a:t>|E|</a:t>
            </a:r>
            <a:r>
              <a:rPr lang="ru-RU" dirty="0" smtClean="0"/>
              <a:t> циклов (очевидно).</a:t>
            </a:r>
          </a:p>
          <a:p>
            <a:r>
              <a:rPr lang="ru-RU" u="sng" dirty="0"/>
              <a:t>Лемма </a:t>
            </a:r>
            <a:r>
              <a:rPr lang="ru-RU" u="sng" dirty="0" smtClean="0"/>
              <a:t>5.4</a:t>
            </a:r>
            <a:r>
              <a:rPr lang="ru-RU" dirty="0" smtClean="0"/>
              <a:t>: циркуляция </a:t>
            </a:r>
            <a:r>
              <a:rPr lang="en-US" dirty="0" smtClean="0"/>
              <a:t>f </a:t>
            </a:r>
            <a:r>
              <a:rPr lang="ru-RU" dirty="0" smtClean="0"/>
              <a:t>является оптимальной</a:t>
            </a:r>
            <a:r>
              <a:rPr lang="en-US" dirty="0" smtClean="0"/>
              <a:t> </a:t>
            </a:r>
            <a:r>
              <a:rPr lang="ru-RU" dirty="0" smtClean="0"/>
              <a:t>⇔</a:t>
            </a:r>
            <a:r>
              <a:rPr lang="en-US" dirty="0" smtClean="0"/>
              <a:t> </a:t>
            </a:r>
            <a:r>
              <a:rPr lang="ru-RU" dirty="0" smtClean="0"/>
              <a:t>в остаточной сети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ru-RU" dirty="0" smtClean="0"/>
              <a:t>отсутствуют циклы</a:t>
            </a:r>
            <a:r>
              <a:rPr lang="en-US" dirty="0" smtClean="0"/>
              <a:t> </a:t>
            </a:r>
            <a:r>
              <a:rPr lang="ru-RU" dirty="0" smtClean="0"/>
              <a:t>отрицательного веса.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⇒: очевидно, вдоль отрицательного цикла можно пустить поток, который уменьшит стоимость циркуляции;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9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стоимости: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/>
          </a:bodyPr>
          <a:lstStyle/>
          <a:p>
            <a:r>
              <a:rPr lang="ru-RU" u="sng" dirty="0" smtClean="0"/>
              <a:t>Доказательство леммы 5.4 – продолжение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Докажем лемму в обратную сторону. Пусть </a:t>
            </a:r>
            <a:r>
              <a:rPr lang="en-US" dirty="0" smtClean="0"/>
              <a:t>f – </a:t>
            </a:r>
            <a:r>
              <a:rPr lang="ru-RU" dirty="0" smtClean="0"/>
              <a:t>некоторая неоптимальная циркуляция, а </a:t>
            </a:r>
            <a:r>
              <a:rPr lang="en-US" dirty="0" smtClean="0"/>
              <a:t>f’ – </a:t>
            </a:r>
            <a:r>
              <a:rPr lang="ru-RU" dirty="0" smtClean="0"/>
              <a:t>оптимальная;</a:t>
            </a:r>
          </a:p>
          <a:p>
            <a:pPr lvl="1"/>
            <a:r>
              <a:rPr lang="ru-RU" dirty="0" smtClean="0"/>
              <a:t>Тогда (</a:t>
            </a:r>
            <a:r>
              <a:rPr lang="en-US" dirty="0" smtClean="0"/>
              <a:t>f’ – f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циркуляция отрицательной стоимости в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ru-RU" dirty="0" smtClean="0"/>
              <a:t>; декомпозируем такую циркуляцию на циклы;</a:t>
            </a:r>
          </a:p>
          <a:p>
            <a:pPr lvl="1"/>
            <a:r>
              <a:rPr lang="ru-RU" dirty="0" smtClean="0"/>
              <a:t>В силу отрицательности циркуляции, один из этих циклов должен быть отрицательно; таким образом, наличие отрицательного цикла в остаточной сети доказано.</a:t>
            </a:r>
          </a:p>
          <a:p>
            <a:r>
              <a:rPr lang="ru-RU" dirty="0" smtClean="0"/>
              <a:t>Таким образом, корректен </a:t>
            </a:r>
            <a:r>
              <a:rPr lang="ru-RU" b="1" dirty="0" smtClean="0"/>
              <a:t>алгоритм Клейна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ока в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ru-RU" baseline="-25000" dirty="0" smtClean="0"/>
              <a:t> </a:t>
            </a:r>
            <a:r>
              <a:rPr lang="ru-RU" dirty="0" smtClean="0"/>
              <a:t>есть отрицательные циклы, будем находить их по одному и «насыщать». Но насколько долго он работает?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5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стоимости: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/>
          <a:lstStyle/>
          <a:p>
            <a:r>
              <a:rPr lang="ru-RU" dirty="0" smtClean="0"/>
              <a:t>Для дальнейших исследований нам понадобится </a:t>
            </a:r>
            <a:r>
              <a:rPr lang="ru-RU" b="1" dirty="0" smtClean="0"/>
              <a:t>потенциал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некоторая функция </a:t>
            </a:r>
            <a:r>
              <a:rPr lang="en-US" dirty="0" smtClean="0"/>
              <a:t>p: V</a:t>
            </a:r>
            <a:r>
              <a:rPr lang="ru-RU" dirty="0" smtClean="0"/>
              <a:t>→ℝ, а также </a:t>
            </a:r>
            <a:r>
              <a:rPr lang="ru-RU" b="1" dirty="0" smtClean="0"/>
              <a:t>приведенная стоимость</a:t>
            </a:r>
            <a:r>
              <a:rPr lang="ru-RU" dirty="0" smtClean="0"/>
              <a:t> ребра:</a:t>
            </a:r>
          </a:p>
          <a:p>
            <a:pPr lvl="1"/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dirty="0" smtClean="0"/>
              <a:t>(u, v) := p(u) + cost(u, v) – p(v). </a:t>
            </a:r>
            <a:r>
              <a:rPr lang="ru-RU" dirty="0" smtClean="0"/>
              <a:t> </a:t>
            </a:r>
          </a:p>
          <a:p>
            <a:r>
              <a:rPr lang="ru-RU" u="sng" dirty="0" smtClean="0"/>
              <a:t>Лемма 5.5</a:t>
            </a:r>
            <a:r>
              <a:rPr lang="ru-RU" dirty="0" smtClean="0"/>
              <a:t>: «приведенная стоимость» цикла равна стоимости цикла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Пусть (</a:t>
            </a:r>
            <a:r>
              <a:rPr lang="en-US" dirty="0" smtClean="0"/>
              <a:t>u</a:t>
            </a:r>
            <a:r>
              <a:rPr lang="en-US" baseline="-25000" dirty="0" smtClean="0"/>
              <a:t>0</a:t>
            </a:r>
            <a:r>
              <a:rPr lang="en-US" dirty="0" smtClean="0"/>
              <a:t>, u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= u</a:t>
            </a:r>
            <a:r>
              <a:rPr lang="en-US" baseline="-25000" dirty="0" smtClean="0"/>
              <a:t>0</a:t>
            </a:r>
            <a:r>
              <a:rPr lang="en-US" dirty="0" smtClean="0"/>
              <a:t>) – </a:t>
            </a:r>
            <a:r>
              <a:rPr lang="ru-RU" dirty="0" smtClean="0"/>
              <a:t>цикл; тогда ∑</a:t>
            </a:r>
            <a:r>
              <a:rPr lang="en-US" dirty="0" smtClean="0"/>
              <a:t>{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dirty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, u</a:t>
            </a:r>
            <a:r>
              <a:rPr lang="en-US" baseline="-25000" dirty="0" smtClean="0"/>
              <a:t>i+1</a:t>
            </a:r>
            <a:r>
              <a:rPr lang="en-US" dirty="0" smtClean="0"/>
              <a:t>)} =  </a:t>
            </a:r>
            <a:r>
              <a:rPr lang="ru-RU" dirty="0" smtClean="0"/>
              <a:t>∑</a:t>
            </a:r>
            <a:r>
              <a:rPr lang="en-US" dirty="0" smtClean="0"/>
              <a:t>{p(</a:t>
            </a:r>
            <a:r>
              <a:rPr lang="en-US" dirty="0" err="1" smtClean="0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)  + cost(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/>
              <a:t>, u</a:t>
            </a:r>
            <a:r>
              <a:rPr lang="en-US" baseline="-25000" dirty="0"/>
              <a:t>i+1</a:t>
            </a:r>
            <a:r>
              <a:rPr lang="en-US" dirty="0" smtClean="0"/>
              <a:t>) - p(u</a:t>
            </a:r>
            <a:r>
              <a:rPr lang="en-US" baseline="-25000" dirty="0" smtClean="0"/>
              <a:t>i+1</a:t>
            </a:r>
            <a:r>
              <a:rPr lang="en-US" dirty="0" smtClean="0"/>
              <a:t>) | 0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k} = </a:t>
            </a:r>
            <a:r>
              <a:rPr lang="ru-RU" dirty="0"/>
              <a:t>∑</a:t>
            </a:r>
            <a:r>
              <a:rPr lang="en-US" dirty="0"/>
              <a:t>{p(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) | 0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k}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ru-RU" dirty="0"/>
              <a:t>∑</a:t>
            </a:r>
            <a:r>
              <a:rPr lang="en-US" dirty="0"/>
              <a:t>{ </a:t>
            </a:r>
            <a:r>
              <a:rPr lang="en-US" dirty="0" smtClean="0"/>
              <a:t>cost(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/>
              <a:t>, u</a:t>
            </a:r>
            <a:r>
              <a:rPr lang="en-US" baseline="-25000" dirty="0"/>
              <a:t>i+1</a:t>
            </a:r>
            <a:r>
              <a:rPr lang="en-US" dirty="0"/>
              <a:t>) | 0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k} </a:t>
            </a:r>
            <a:r>
              <a:rPr lang="en-US" dirty="0" smtClean="0"/>
              <a:t>- </a:t>
            </a:r>
            <a:r>
              <a:rPr lang="ru-RU" dirty="0"/>
              <a:t>∑</a:t>
            </a:r>
            <a:r>
              <a:rPr lang="en-US" dirty="0" smtClean="0"/>
              <a:t>{p(u</a:t>
            </a:r>
            <a:r>
              <a:rPr lang="en-US" baseline="-25000" dirty="0" smtClean="0"/>
              <a:t>i+1</a:t>
            </a:r>
            <a:r>
              <a:rPr lang="en-US" dirty="0"/>
              <a:t>) | 0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k</a:t>
            </a:r>
            <a:r>
              <a:rPr lang="en-US" dirty="0" smtClean="0"/>
              <a:t>} = </a:t>
            </a:r>
            <a:r>
              <a:rPr lang="ru-RU" dirty="0"/>
              <a:t>∑</a:t>
            </a:r>
            <a:r>
              <a:rPr lang="en-US" dirty="0"/>
              <a:t>{ cost(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u</a:t>
            </a:r>
            <a:r>
              <a:rPr lang="en-US" baseline="-25000" dirty="0"/>
              <a:t>i+1</a:t>
            </a:r>
            <a:r>
              <a:rPr lang="en-US" dirty="0"/>
              <a:t>) | 0 </a:t>
            </a:r>
            <a:r>
              <a:rPr lang="ru-RU" dirty="0"/>
              <a:t>⩽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k</a:t>
            </a:r>
            <a:r>
              <a:rPr lang="en-US" dirty="0" smtClean="0"/>
              <a:t>} QED.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и циркуляции минимальной стоимости: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Назовем потенциал </a:t>
            </a:r>
            <a:r>
              <a:rPr lang="en-US" dirty="0" smtClean="0"/>
              <a:t>p </a:t>
            </a:r>
            <a:r>
              <a:rPr lang="ru-RU" b="1" dirty="0" smtClean="0"/>
              <a:t>неотрицательным</a:t>
            </a:r>
            <a:r>
              <a:rPr lang="ru-RU" dirty="0" smtClean="0"/>
              <a:t> для сети </a:t>
            </a:r>
            <a:r>
              <a:rPr lang="en-US" dirty="0" smtClean="0"/>
              <a:t>G, </a:t>
            </a:r>
            <a:r>
              <a:rPr lang="ru-RU" dirty="0" smtClean="0"/>
              <a:t>если ∀</a:t>
            </a:r>
            <a:r>
              <a:rPr lang="en-US" dirty="0" smtClean="0"/>
              <a:t>e</a:t>
            </a:r>
            <a:r>
              <a:rPr lang="ru-RU" dirty="0" smtClean="0"/>
              <a:t>∈</a:t>
            </a:r>
            <a:r>
              <a:rPr lang="en-US" dirty="0" smtClean="0"/>
              <a:t>E:</a:t>
            </a:r>
            <a:r>
              <a:rPr lang="ru-RU" dirty="0" smtClean="0"/>
              <a:t>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dirty="0" smtClean="0"/>
              <a:t>(e) </a:t>
            </a:r>
            <a:r>
              <a:rPr lang="ru-RU" dirty="0" smtClean="0"/>
              <a:t>⩾</a:t>
            </a:r>
            <a:r>
              <a:rPr lang="en-US" dirty="0" smtClean="0"/>
              <a:t> 0.</a:t>
            </a:r>
          </a:p>
          <a:p>
            <a:r>
              <a:rPr lang="ru-RU" u="sng" dirty="0" smtClean="0"/>
              <a:t>Лемма 5.6</a:t>
            </a:r>
            <a:r>
              <a:rPr lang="ru-RU" dirty="0" smtClean="0"/>
              <a:t>: в сети </a:t>
            </a:r>
            <a:r>
              <a:rPr lang="en-US" dirty="0" smtClean="0"/>
              <a:t>G </a:t>
            </a:r>
            <a:r>
              <a:rPr lang="ru-RU" dirty="0" smtClean="0"/>
              <a:t>отсутствуют отрицательные циклы ⇔ для этой же сети существует неотрицательный потенциал.</a:t>
            </a:r>
          </a:p>
          <a:p>
            <a:pPr lvl="1"/>
            <a:r>
              <a:rPr lang="ru-RU" dirty="0" smtClean="0"/>
              <a:t>В обратную сторону: очевидно по лемме 5.5.</a:t>
            </a:r>
          </a:p>
          <a:p>
            <a:pPr lvl="1"/>
            <a:r>
              <a:rPr lang="ru-RU" dirty="0" smtClean="0"/>
              <a:t>В прямом направлении: введем дополнительную вершину </a:t>
            </a:r>
            <a:r>
              <a:rPr lang="en-US" dirty="0" smtClean="0"/>
              <a:t>z </a:t>
            </a:r>
            <a:r>
              <a:rPr lang="ru-RU" dirty="0" smtClean="0"/>
              <a:t>и соединим её со всеми вершинами </a:t>
            </a:r>
            <a:r>
              <a:rPr lang="en-US" dirty="0" smtClean="0"/>
              <a:t>V </a:t>
            </a:r>
            <a:r>
              <a:rPr lang="ru-RU" dirty="0" smtClean="0"/>
              <a:t>ребром пропускной способности 1 и стоимости 0;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p(v) </a:t>
            </a:r>
            <a:r>
              <a:rPr lang="ru-RU" dirty="0" smtClean="0"/>
              <a:t>– кратчайшее (по стоимости) расстояние от вершины </a:t>
            </a:r>
            <a:r>
              <a:rPr lang="en-US" dirty="0" smtClean="0"/>
              <a:t>z </a:t>
            </a:r>
            <a:r>
              <a:rPr lang="ru-RU" dirty="0" smtClean="0"/>
              <a:t>до вершины </a:t>
            </a:r>
            <a:r>
              <a:rPr lang="en-US" dirty="0" smtClean="0"/>
              <a:t>v; </a:t>
            </a:r>
            <a:r>
              <a:rPr lang="ru-RU" dirty="0" smtClean="0"/>
              <a:t>тогда </a:t>
            </a:r>
            <a:r>
              <a:rPr lang="ru-RU" dirty="0"/>
              <a:t>∀</a:t>
            </a:r>
            <a:r>
              <a:rPr lang="en-US" dirty="0"/>
              <a:t>e</a:t>
            </a:r>
            <a:r>
              <a:rPr lang="ru-RU" dirty="0"/>
              <a:t>∈</a:t>
            </a:r>
            <a:r>
              <a:rPr lang="en-US" dirty="0" smtClean="0"/>
              <a:t>E</a:t>
            </a:r>
            <a:r>
              <a:rPr lang="ru-RU" dirty="0" smtClean="0"/>
              <a:t>: </a:t>
            </a:r>
            <a:r>
              <a:rPr lang="en-US" dirty="0" smtClean="0"/>
              <a:t>p(</a:t>
            </a:r>
            <a:r>
              <a:rPr lang="en-US" dirty="0" err="1" smtClean="0"/>
              <a:t>e.start</a:t>
            </a:r>
            <a:r>
              <a:rPr lang="en-US" dirty="0" smtClean="0"/>
              <a:t>) + </a:t>
            </a:r>
            <a:r>
              <a:rPr lang="en-US" dirty="0" err="1" smtClean="0"/>
              <a:t>e.cost</a:t>
            </a:r>
            <a:r>
              <a:rPr lang="en-US" dirty="0" smtClean="0"/>
              <a:t> </a:t>
            </a:r>
            <a:r>
              <a:rPr lang="ru-RU" dirty="0" smtClean="0"/>
              <a:t>⩾</a:t>
            </a:r>
            <a:r>
              <a:rPr lang="en-US" dirty="0" smtClean="0"/>
              <a:t> p(</a:t>
            </a:r>
            <a:r>
              <a:rPr lang="en-US" dirty="0" err="1" smtClean="0"/>
              <a:t>e.finish</a:t>
            </a:r>
            <a:r>
              <a:rPr lang="en-US" dirty="0" smtClean="0"/>
              <a:t>) (</a:t>
            </a:r>
            <a:r>
              <a:rPr lang="ru-RU" dirty="0" smtClean="0"/>
              <a:t>ибо величина кратчайшего пути всегда не превосходит величины «какого-то» пути); следовательно, потенциал </a:t>
            </a:r>
            <a:r>
              <a:rPr lang="en-US" dirty="0" smtClean="0"/>
              <a:t>p </a:t>
            </a:r>
            <a:r>
              <a:rPr lang="ru-RU" dirty="0" smtClean="0"/>
              <a:t>неотрицателен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Таким образом, положительный потенциал существует, </a:t>
            </a:r>
            <a:r>
              <a:rPr lang="en-US" dirty="0" smtClean="0"/>
              <a:t>QED.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3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5404"/>
            <a:ext cx="9144000" cy="10681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Повторение: общая технология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вершину может «больше втекать, чем вытекать»;</a:t>
            </a:r>
          </a:p>
          <a:p>
            <a:r>
              <a:rPr lang="ru-RU" dirty="0" smtClean="0"/>
              <a:t>У каждой вершины </a:t>
            </a:r>
            <a:r>
              <a:rPr lang="en-US" dirty="0"/>
              <a:t>u</a:t>
            </a:r>
            <a:r>
              <a:rPr lang="en-US" dirty="0" smtClean="0"/>
              <a:t> </a:t>
            </a:r>
            <a:r>
              <a:rPr lang="ru-RU" dirty="0" smtClean="0"/>
              <a:t>есть избыток </a:t>
            </a:r>
            <a:r>
              <a:rPr lang="en-US" dirty="0" smtClean="0"/>
              <a:t>e(u) </a:t>
            </a:r>
            <a:r>
              <a:rPr lang="ru-RU" dirty="0" smtClean="0"/>
              <a:t>и высо</a:t>
            </a:r>
            <a:r>
              <a:rPr lang="ru-RU" dirty="0"/>
              <a:t>т</a:t>
            </a:r>
            <a:r>
              <a:rPr lang="ru-RU" dirty="0" smtClean="0"/>
              <a:t>а </a:t>
            </a:r>
            <a:r>
              <a:rPr lang="en-US" dirty="0" smtClean="0"/>
              <a:t>h(</a:t>
            </a:r>
            <a:r>
              <a:rPr lang="ru-RU" dirty="0" smtClean="0"/>
              <a:t>г</a:t>
            </a:r>
            <a:r>
              <a:rPr lang="en-US" dirty="0" smtClean="0"/>
              <a:t>);</a:t>
            </a:r>
            <a:r>
              <a:rPr lang="ru-RU" dirty="0" smtClean="0"/>
              <a:t> ненасыщенное ребро не может уменьшать высоту более, чем на 1; только по спускающемуся ребру можно пропускать поток;</a:t>
            </a:r>
          </a:p>
          <a:p>
            <a:r>
              <a:rPr lang="ru-RU" dirty="0" smtClean="0"/>
              <a:t>Две основные операции: </a:t>
            </a:r>
            <a:r>
              <a:rPr lang="en-US" dirty="0" smtClean="0"/>
              <a:t>Push(</a:t>
            </a:r>
            <a:r>
              <a:rPr lang="en-US" dirty="0"/>
              <a:t>u</a:t>
            </a:r>
            <a:r>
              <a:rPr lang="en-US" dirty="0" smtClean="0"/>
              <a:t>, v)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проталкивание потока) и </a:t>
            </a:r>
            <a:r>
              <a:rPr lang="en-US" dirty="0" err="1" smtClean="0"/>
              <a:t>Relabel</a:t>
            </a:r>
            <a:r>
              <a:rPr lang="en-US" dirty="0" smtClean="0"/>
              <a:t>(u)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 начале пропускаем максимально возможный поток по всем ребрам, начинающимся в истоке;</a:t>
            </a:r>
            <a:r>
              <a:rPr lang="ru-RU" dirty="0"/>
              <a:t> </a:t>
            </a:r>
            <a:r>
              <a:rPr lang="ru-RU" dirty="0" smtClean="0"/>
              <a:t>затем выполняем </a:t>
            </a:r>
            <a:r>
              <a:rPr lang="en-US" dirty="0" smtClean="0"/>
              <a:t>Push </a:t>
            </a:r>
            <a:r>
              <a:rPr lang="ru-RU" dirty="0" smtClean="0"/>
              <a:t>и </a:t>
            </a:r>
            <a:r>
              <a:rPr lang="en-US" dirty="0" err="1" smtClean="0"/>
              <a:t>Relabel</a:t>
            </a:r>
            <a:r>
              <a:rPr lang="en-US" dirty="0" smtClean="0"/>
              <a:t>, </a:t>
            </a:r>
            <a:r>
              <a:rPr lang="ru-RU" dirty="0" smtClean="0"/>
              <a:t>пока можем.</a:t>
            </a:r>
          </a:p>
        </p:txBody>
      </p:sp>
    </p:spTree>
    <p:extLst>
      <p:ext uri="{BB962C8B-B14F-4D97-AF65-F5344CB8AC3E}">
        <p14:creationId xmlns:p14="http://schemas.microsoft.com/office/powerpoint/2010/main" val="27813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Циркуляция </a:t>
            </a:r>
            <a:r>
              <a:rPr lang="ru-RU" dirty="0"/>
              <a:t>минимальной </a:t>
            </a:r>
            <a:r>
              <a:rPr lang="ru-RU" dirty="0" smtClean="0"/>
              <a:t>стоимости в целочисленной сети: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Будем искать минимальную циркуляцию для единичных сетей (заметим, что стоимости могут быть и дробными);</a:t>
            </a:r>
          </a:p>
          <a:p>
            <a:r>
              <a:rPr lang="ru-RU" dirty="0" smtClean="0"/>
              <a:t>Суть алгоритма в следующем:</a:t>
            </a:r>
          </a:p>
          <a:p>
            <a:pPr lvl="1"/>
            <a:r>
              <a:rPr lang="ru-RU" dirty="0" smtClean="0"/>
              <a:t>будем добавлять ребра по очереди;</a:t>
            </a:r>
          </a:p>
          <a:p>
            <a:pPr lvl="1"/>
            <a:r>
              <a:rPr lang="ru-RU" dirty="0" smtClean="0"/>
              <a:t>для каждого добавленного ребра будем искать в остаточной сети проходящий через это ребро отрицательный цикл и пропускать через найденный цикл поток величины 1 (да, в каждый момент времени поток будет целочисленным);</a:t>
            </a:r>
          </a:p>
          <a:p>
            <a:pPr lvl="1"/>
            <a:r>
              <a:rPr lang="ru-RU" dirty="0" smtClean="0"/>
              <a:t>Также заведем и будем поддерживать потенциал </a:t>
            </a:r>
            <a:r>
              <a:rPr lang="en-US" dirty="0" smtClean="0"/>
              <a:t>p, </a:t>
            </a:r>
            <a:r>
              <a:rPr lang="ru-RU" dirty="0" smtClean="0"/>
              <a:t>удовлетворяющий следующему условию: до и после каждой итерации потенциал </a:t>
            </a:r>
            <a:r>
              <a:rPr lang="en-US" dirty="0" smtClean="0"/>
              <a:t>p</a:t>
            </a:r>
            <a:r>
              <a:rPr lang="ru-RU" dirty="0" smtClean="0"/>
              <a:t> неотрицателен  для текущей остаточной сети; тем самым мы гарантируем, что до и после каждой итерации циркуляция в текущей сети минимальна.</a:t>
            </a:r>
          </a:p>
          <a:p>
            <a:pPr lvl="1"/>
            <a:r>
              <a:rPr lang="ru-RU" dirty="0" smtClean="0"/>
              <a:t>Но как же искать отрицательный цикл?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0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Циркуляция минимальной стоимости в целочисленной сети: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dirty="0" smtClean="0"/>
              <a:t>Суть алгоритма – поиск отрицательного цикла:</a:t>
            </a:r>
          </a:p>
          <a:p>
            <a:pPr lvl="1"/>
            <a:r>
              <a:rPr lang="ru-RU" dirty="0" smtClean="0"/>
              <a:t>Пусть для текущей сети имеется неотрицательный потенциал </a:t>
            </a:r>
            <a:r>
              <a:rPr lang="en-US" dirty="0" smtClean="0"/>
              <a:t>p, </a:t>
            </a:r>
            <a:r>
              <a:rPr lang="ru-RU" dirty="0" smtClean="0"/>
              <a:t>и добавилось ребро </a:t>
            </a:r>
            <a:r>
              <a:rPr lang="en-US" dirty="0" smtClean="0"/>
              <a:t>(u, v)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Найдем</a:t>
            </a:r>
            <a:r>
              <a:rPr lang="en-US" dirty="0" smtClean="0"/>
              <a:t> c </a:t>
            </a:r>
            <a:r>
              <a:rPr lang="ru-RU" dirty="0" smtClean="0"/>
              <a:t>помощью алгоритма </a:t>
            </a:r>
            <a:r>
              <a:rPr lang="ru-RU" dirty="0" err="1" smtClean="0"/>
              <a:t>Дейкстры</a:t>
            </a:r>
            <a:r>
              <a:rPr lang="ru-RU" dirty="0" smtClean="0"/>
              <a:t> массив </a:t>
            </a:r>
            <a:r>
              <a:rPr lang="en-US" dirty="0" smtClean="0"/>
              <a:t>d </a:t>
            </a:r>
            <a:r>
              <a:rPr lang="ru-RU" dirty="0" smtClean="0"/>
              <a:t>кратчайших путей от вершины </a:t>
            </a:r>
            <a:r>
              <a:rPr lang="en-US" dirty="0" smtClean="0"/>
              <a:t>v </a:t>
            </a:r>
            <a:r>
              <a:rPr lang="ru-RU" dirty="0" smtClean="0"/>
              <a:t>до всех остальных в остаточной сети по приведенным стоимостям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Обновим потенциал</a:t>
            </a:r>
            <a:r>
              <a:rPr lang="en-US" dirty="0" smtClean="0"/>
              <a:t>: p’(x) := p(x) + d(x)</a:t>
            </a:r>
            <a:r>
              <a:rPr lang="ru-RU" dirty="0" smtClean="0"/>
              <a:t> – </a:t>
            </a:r>
            <a:r>
              <a:rPr lang="en-US" dirty="0" smtClean="0"/>
              <a:t>p(v)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теперь </a:t>
            </a:r>
            <a:r>
              <a:rPr lang="en-US" dirty="0" smtClean="0"/>
              <a:t>p’(x) – </a:t>
            </a:r>
            <a:r>
              <a:rPr lang="ru-RU" dirty="0" smtClean="0"/>
              <a:t>кратчайшее расстояние от </a:t>
            </a:r>
            <a:r>
              <a:rPr lang="en-US" dirty="0" smtClean="0"/>
              <a:t>v </a:t>
            </a:r>
            <a:r>
              <a:rPr lang="ru-RU" dirty="0" smtClean="0"/>
              <a:t>до </a:t>
            </a:r>
            <a:r>
              <a:rPr lang="en-US" dirty="0" smtClean="0"/>
              <a:t>x</a:t>
            </a:r>
            <a:r>
              <a:rPr lang="ru-RU" dirty="0" smtClean="0"/>
              <a:t> по </a:t>
            </a:r>
            <a:r>
              <a:rPr lang="en-US" dirty="0" smtClean="0"/>
              <a:t>cost.</a:t>
            </a:r>
          </a:p>
          <a:p>
            <a:pPr lvl="1"/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/>
              <a:t>’</a:t>
            </a:r>
            <a:r>
              <a:rPr lang="en-US" dirty="0" smtClean="0"/>
              <a:t>(u, v) </a:t>
            </a:r>
            <a:r>
              <a:rPr lang="ru-RU" dirty="0"/>
              <a:t>⩾</a:t>
            </a:r>
            <a:r>
              <a:rPr lang="en-US" dirty="0"/>
              <a:t> </a:t>
            </a:r>
            <a:r>
              <a:rPr lang="en-US" dirty="0" smtClean="0"/>
              <a:t>0, </a:t>
            </a:r>
            <a:r>
              <a:rPr lang="ru-RU" dirty="0" smtClean="0"/>
              <a:t>то </a:t>
            </a:r>
            <a:r>
              <a:rPr lang="en-US" dirty="0" smtClean="0"/>
              <a:t>p’ – </a:t>
            </a:r>
            <a:r>
              <a:rPr lang="ru-RU" dirty="0" smtClean="0"/>
              <a:t>искомый потенциал, циклом отрицательного веса нет;</a:t>
            </a:r>
          </a:p>
        </p:txBody>
      </p:sp>
    </p:spTree>
    <p:extLst>
      <p:ext uri="{BB962C8B-B14F-4D97-AF65-F5344CB8AC3E}">
        <p14:creationId xmlns:p14="http://schemas.microsoft.com/office/powerpoint/2010/main" val="3675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Циркуляция минимальной стоимости в целочисленной сети: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Суть алгоритма – поиск отрицательного цикла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Если же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/>
              <a:t>’</a:t>
            </a:r>
            <a:r>
              <a:rPr lang="en-US" dirty="0"/>
              <a:t>(u, v) </a:t>
            </a:r>
            <a:r>
              <a:rPr lang="ru-RU" dirty="0" smtClean="0"/>
              <a:t> </a:t>
            </a:r>
            <a:r>
              <a:rPr lang="en-US" dirty="0" smtClean="0"/>
              <a:t>&lt; 0, </a:t>
            </a:r>
            <a:r>
              <a:rPr lang="ru-RU" dirty="0" smtClean="0"/>
              <a:t>то отрицательным является цикл </a:t>
            </a:r>
            <a:r>
              <a:rPr lang="en-US" dirty="0" smtClean="0"/>
              <a:t>(v = u</a:t>
            </a:r>
            <a:r>
              <a:rPr lang="en-US" baseline="-25000" dirty="0" smtClean="0"/>
              <a:t>0</a:t>
            </a:r>
            <a:r>
              <a:rPr lang="en-US" dirty="0"/>
              <a:t>, u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smtClean="0"/>
              <a:t>u, v); </a:t>
            </a:r>
            <a:r>
              <a:rPr lang="ru-RU" dirty="0" smtClean="0"/>
              <a:t>пропустим по этому циклу поток величины 1;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Для полученной остаточной сети </a:t>
            </a:r>
            <a:r>
              <a:rPr lang="en-US" dirty="0" smtClean="0"/>
              <a:t>p’ – </a:t>
            </a:r>
            <a:r>
              <a:rPr lang="ru-RU" dirty="0" smtClean="0"/>
              <a:t>неотрицательный потенциал:</a:t>
            </a:r>
          </a:p>
          <a:p>
            <a:pPr lvl="2"/>
            <a:r>
              <a:rPr lang="ru-RU" dirty="0" smtClean="0"/>
              <a:t>Ребро </a:t>
            </a:r>
            <a:r>
              <a:rPr lang="en-US" dirty="0" smtClean="0"/>
              <a:t>(u, v) </a:t>
            </a:r>
            <a:r>
              <a:rPr lang="ru-RU" dirty="0" smtClean="0"/>
              <a:t>было заменено ребром (</a:t>
            </a:r>
            <a:r>
              <a:rPr lang="en-US" dirty="0" smtClean="0"/>
              <a:t>v, u); </a:t>
            </a:r>
            <a:r>
              <a:rPr lang="ru-RU" dirty="0" smtClean="0"/>
              <a:t>для него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 smtClean="0"/>
              <a:t>’</a:t>
            </a:r>
            <a:r>
              <a:rPr lang="en-US" dirty="0" smtClean="0"/>
              <a:t>(v, u) = -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baseline="-25000" dirty="0"/>
              <a:t>’</a:t>
            </a:r>
            <a:r>
              <a:rPr lang="en-US" dirty="0"/>
              <a:t>(u, v</a:t>
            </a:r>
            <a:r>
              <a:rPr lang="en-US" dirty="0" smtClean="0"/>
              <a:t>) &gt; 0;</a:t>
            </a:r>
          </a:p>
          <a:p>
            <a:pPr lvl="2"/>
            <a:r>
              <a:rPr lang="ru-RU" dirty="0" smtClean="0"/>
              <a:t>Для всех «старых» ребер (</a:t>
            </a:r>
            <a:r>
              <a:rPr lang="en-US" dirty="0" smtClean="0"/>
              <a:t>x, y) </a:t>
            </a:r>
            <a:r>
              <a:rPr lang="ru-RU" dirty="0" smtClean="0"/>
              <a:t>верно:</a:t>
            </a:r>
            <a:r>
              <a:rPr lang="en-US" dirty="0" smtClean="0"/>
              <a:t>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 smtClean="0"/>
              <a:t>’</a:t>
            </a:r>
            <a:r>
              <a:rPr lang="en-US" dirty="0" smtClean="0"/>
              <a:t>(x, y) = p’(x) + cost(x, y) – p’(y) = p(x) + d(x) + cost(x, y) – p(y) – d(y)  = d(x) +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dirty="0" smtClean="0"/>
              <a:t>(x, y) – d(y) </a:t>
            </a:r>
            <a:r>
              <a:rPr lang="ru-RU" dirty="0"/>
              <a:t>⩾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ru-RU" dirty="0" smtClean="0"/>
              <a:t>по свойствам кратчайших путей</a:t>
            </a:r>
            <a:r>
              <a:rPr lang="en-US" dirty="0" smtClean="0"/>
              <a:t>;</a:t>
            </a:r>
          </a:p>
          <a:p>
            <a:pPr lvl="2"/>
            <a:r>
              <a:rPr lang="ru-RU" dirty="0" smtClean="0"/>
              <a:t>Могли появиться новые ребра; однако все эти ребра имеют</a:t>
            </a:r>
            <a:r>
              <a:rPr lang="en-US" dirty="0" smtClean="0"/>
              <a:t> </a:t>
            </a:r>
            <a:r>
              <a:rPr lang="ru-RU" dirty="0" smtClean="0"/>
              <a:t>вид (</a:t>
            </a:r>
            <a:r>
              <a:rPr lang="en-US" dirty="0" smtClean="0"/>
              <a:t>u</a:t>
            </a:r>
            <a:r>
              <a:rPr lang="en-US" baseline="-25000" dirty="0" smtClean="0"/>
              <a:t>i+1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ru-RU" dirty="0" smtClean="0"/>
              <a:t>, для которых по свойствам кратчайших путей верно: </a:t>
            </a:r>
            <a:r>
              <a:rPr lang="en-US" dirty="0" err="1"/>
              <a:t>cost</a:t>
            </a:r>
            <a:r>
              <a:rPr lang="en-US" baseline="-25000" dirty="0" err="1"/>
              <a:t>p</a:t>
            </a:r>
            <a:r>
              <a:rPr lang="en-US" baseline="-25000" dirty="0" smtClean="0"/>
              <a:t>’</a:t>
            </a:r>
            <a:r>
              <a:rPr lang="ru-RU" dirty="0" smtClean="0"/>
              <a:t>(</a:t>
            </a:r>
            <a:r>
              <a:rPr lang="en-US" dirty="0"/>
              <a:t>u</a:t>
            </a:r>
            <a:r>
              <a:rPr lang="en-US" baseline="-25000" dirty="0"/>
              <a:t>i+1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p’(u</a:t>
            </a:r>
            <a:r>
              <a:rPr lang="en-US" baseline="-25000" dirty="0" smtClean="0"/>
              <a:t>i+1</a:t>
            </a:r>
            <a:r>
              <a:rPr lang="en-US" dirty="0" smtClean="0"/>
              <a:t>) + cost</a:t>
            </a:r>
            <a:r>
              <a:rPr lang="ru-RU" dirty="0"/>
              <a:t> (</a:t>
            </a:r>
            <a:r>
              <a:rPr lang="en-US" dirty="0"/>
              <a:t>u</a:t>
            </a:r>
            <a:r>
              <a:rPr lang="en-US" baseline="-25000" dirty="0"/>
              <a:t>i+1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) – p’(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) = d(u</a:t>
            </a:r>
            <a:r>
              <a:rPr lang="en-US" baseline="-25000" dirty="0" smtClean="0"/>
              <a:t>i+1</a:t>
            </a:r>
            <a:r>
              <a:rPr lang="en-US" dirty="0" smtClean="0"/>
              <a:t>) + p</a:t>
            </a:r>
            <a:r>
              <a:rPr lang="en-US" dirty="0"/>
              <a:t>(u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 </a:t>
            </a:r>
            <a:r>
              <a:rPr lang="en-US" dirty="0" smtClean="0"/>
              <a:t> cost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, u</a:t>
            </a:r>
            <a:r>
              <a:rPr lang="en-US" baseline="-25000" dirty="0" smtClean="0"/>
              <a:t>i+1</a:t>
            </a:r>
            <a:r>
              <a:rPr lang="en-US" dirty="0" smtClean="0"/>
              <a:t>) - p(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- d(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en-US" dirty="0"/>
              <a:t>d(u</a:t>
            </a:r>
            <a:r>
              <a:rPr lang="en-US" baseline="-25000" dirty="0"/>
              <a:t>i+1</a:t>
            </a:r>
            <a:r>
              <a:rPr lang="en-US" dirty="0" smtClean="0"/>
              <a:t>) -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dirty="0" smtClean="0"/>
              <a:t>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u</a:t>
            </a:r>
            <a:r>
              <a:rPr lang="en-US" baseline="-25000" dirty="0"/>
              <a:t>i+1</a:t>
            </a:r>
            <a:r>
              <a:rPr lang="en-US" dirty="0" smtClean="0"/>
              <a:t>) - </a:t>
            </a:r>
            <a:r>
              <a:rPr lang="en-US" dirty="0"/>
              <a:t>d(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ru-RU" dirty="0" smtClean="0"/>
              <a:t>)</a:t>
            </a:r>
            <a:r>
              <a:rPr lang="en-US" dirty="0" smtClean="0"/>
              <a:t> = 0; </a:t>
            </a:r>
          </a:p>
          <a:p>
            <a:pPr lvl="2"/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1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Циркуляция минимальной стоимости в целочисленной сети: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Таким образом, мы смогли найти добавить ребро и обновить потенциал, сохранив последний неотрицательным.</a:t>
            </a:r>
          </a:p>
          <a:p>
            <a:r>
              <a:rPr lang="ru-RU" dirty="0" smtClean="0"/>
              <a:t>Время работы такого алгоритма – </a:t>
            </a:r>
            <a:r>
              <a:rPr lang="en-US" dirty="0" smtClean="0"/>
              <a:t>O(|E|*(|E|+ |V| log |V|))</a:t>
            </a:r>
            <a:r>
              <a:rPr lang="ru-RU" dirty="0" smtClean="0"/>
              <a:t> (алгоритм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реализуем с кучей Фибоначчи)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Прибавляя к пропускной способности ребер по единичке, аналогичным образом можно найти оптимальную циркуляцию и для целочисленной сети; время работы - </a:t>
            </a:r>
            <a:r>
              <a:rPr lang="en-US" dirty="0"/>
              <a:t>O(|E</a:t>
            </a:r>
            <a:r>
              <a:rPr lang="en-US" dirty="0" smtClean="0"/>
              <a:t>||C|(|</a:t>
            </a:r>
            <a:r>
              <a:rPr lang="en-US" dirty="0"/>
              <a:t>E|+ |V| log |V</a:t>
            </a:r>
            <a:r>
              <a:rPr lang="en-US" dirty="0" smtClean="0"/>
              <a:t>|))</a:t>
            </a:r>
          </a:p>
          <a:p>
            <a:r>
              <a:rPr lang="ru-RU" dirty="0" smtClean="0"/>
              <a:t>Найдите ошибку!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2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/>
              <a:t>Циркуляция минимальной стоимости в целочисленной сети: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/>
          </a:bodyPr>
          <a:lstStyle/>
          <a:p>
            <a:r>
              <a:rPr lang="ru-RU" dirty="0" smtClean="0"/>
              <a:t>Ошибка в том, что вполне возможна ситуация, когда не все вершины доступны из </a:t>
            </a:r>
            <a:r>
              <a:rPr lang="en-US" dirty="0" smtClean="0"/>
              <a:t>v</a:t>
            </a:r>
            <a:r>
              <a:rPr lang="ru-RU" dirty="0" smtClean="0"/>
              <a:t>; в этом случае, нужно определить потенциал для вершин множества </a:t>
            </a:r>
            <a:r>
              <a:rPr lang="en-US" dirty="0" smtClean="0"/>
              <a:t>V’, </a:t>
            </a:r>
            <a:r>
              <a:rPr lang="ru-RU" dirty="0" smtClean="0"/>
              <a:t>недоступных из </a:t>
            </a:r>
            <a:r>
              <a:rPr lang="en-US" dirty="0" smtClean="0"/>
              <a:t>v;</a:t>
            </a:r>
          </a:p>
          <a:p>
            <a:r>
              <a:rPr lang="ru-RU" dirty="0" smtClean="0"/>
              <a:t>Пусть изначально для таких вершин </a:t>
            </a:r>
            <a:r>
              <a:rPr lang="en-US" dirty="0" smtClean="0"/>
              <a:t>p’(u) = p(u);</a:t>
            </a:r>
          </a:p>
          <a:p>
            <a:r>
              <a:rPr lang="ru-RU" dirty="0" smtClean="0"/>
              <a:t>Пусть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min</a:t>
            </a:r>
            <a:r>
              <a:rPr lang="en-US" dirty="0" smtClean="0"/>
              <a:t> = min(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‘</a:t>
            </a:r>
            <a:r>
              <a:rPr lang="en-US" dirty="0" smtClean="0"/>
              <a:t>(x, y) | x</a:t>
            </a:r>
            <a:r>
              <a:rPr lang="ru-RU" dirty="0" smtClean="0"/>
              <a:t>∈</a:t>
            </a:r>
            <a:r>
              <a:rPr lang="en-US" dirty="0" smtClean="0"/>
              <a:t>V’, y</a:t>
            </a:r>
            <a:r>
              <a:rPr lang="ru-RU" dirty="0" smtClean="0"/>
              <a:t>∉</a:t>
            </a:r>
            <a:r>
              <a:rPr lang="en-US" dirty="0" smtClean="0"/>
              <a:t>V\V’);</a:t>
            </a:r>
          </a:p>
          <a:p>
            <a:r>
              <a:rPr lang="ru-RU" dirty="0" smtClean="0"/>
              <a:t>Вычтем </a:t>
            </a:r>
            <a:r>
              <a:rPr lang="en-US" dirty="0" err="1"/>
              <a:t>p</a:t>
            </a:r>
            <a:r>
              <a:rPr lang="en-US" baseline="-25000" dirty="0" err="1"/>
              <a:t>min</a:t>
            </a:r>
            <a:r>
              <a:rPr lang="en-US" baseline="-25000" dirty="0"/>
              <a:t> </a:t>
            </a:r>
            <a:r>
              <a:rPr lang="ru-RU" dirty="0" smtClean="0"/>
              <a:t>из </a:t>
            </a:r>
            <a:r>
              <a:rPr lang="en-US" dirty="0" smtClean="0"/>
              <a:t>p’(x) </a:t>
            </a:r>
            <a:r>
              <a:rPr lang="ru-RU" dirty="0" smtClean="0"/>
              <a:t>для всех </a:t>
            </a:r>
            <a:r>
              <a:rPr lang="en-US" dirty="0"/>
              <a:t>x</a:t>
            </a:r>
            <a:r>
              <a:rPr lang="ru-RU" dirty="0"/>
              <a:t>∈</a:t>
            </a:r>
            <a:r>
              <a:rPr lang="en-US" dirty="0"/>
              <a:t>V</a:t>
            </a:r>
            <a:r>
              <a:rPr lang="en-US" dirty="0" smtClean="0"/>
              <a:t>’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Упражнение: докажите, что полученный потенциал </a:t>
            </a:r>
            <a:r>
              <a:rPr lang="en-US" dirty="0" smtClean="0"/>
              <a:t>p’ </a:t>
            </a:r>
            <a:r>
              <a:rPr lang="ru-RU" dirty="0" smtClean="0"/>
              <a:t>неотрицательный.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7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Максимальный поток минимальной стоимости: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Как мы обсудили ранее, задача о поиске максимального потока минимальной стоимости сводится к поиску минимальной циркуляции;</a:t>
            </a:r>
          </a:p>
          <a:p>
            <a:r>
              <a:rPr lang="ru-RU" dirty="0" smtClean="0"/>
              <a:t>Если же в сети изначально нет циклов отрицательного веса, то при поиске циркуляции имеет смысл сразу добавить все исходные ребра графа, а итерации проводить лишь над ребром </a:t>
            </a:r>
            <a:r>
              <a:rPr lang="en-US" dirty="0" smtClean="0"/>
              <a:t>(t, s), </a:t>
            </a:r>
            <a:r>
              <a:rPr lang="ru-RU" dirty="0" smtClean="0"/>
              <a:t>заканчивая алгоритм ровно в тот момент, когда циклов отрицательного веса не нашлось.</a:t>
            </a:r>
          </a:p>
          <a:p>
            <a:r>
              <a:rPr lang="ru-RU" dirty="0" smtClean="0"/>
              <a:t>Фактически, на каждой такой итерации мы ищем кратчайший путь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в остаточной сети и проталкиваем по нему поток (ведь с</a:t>
            </a:r>
            <a:r>
              <a:rPr lang="en-US" dirty="0" err="1" smtClean="0"/>
              <a:t>ost</a:t>
            </a:r>
            <a:r>
              <a:rPr lang="en-US" dirty="0" smtClean="0"/>
              <a:t>(t, s), </a:t>
            </a:r>
            <a:r>
              <a:rPr lang="ru-RU" dirty="0" smtClean="0"/>
              <a:t>по сути, -∞); таким образом, получаем следующий алгоритм: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3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Максимальный поток минимальной стоимости: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Алгоритм поиска максимального потока минимальной стоимости в целочисленной сети без отрицательных циклов:</a:t>
            </a:r>
          </a:p>
          <a:p>
            <a:pPr lvl="1"/>
            <a:r>
              <a:rPr lang="en-US" dirty="0" smtClean="0"/>
              <a:t>While (</a:t>
            </a:r>
            <a:r>
              <a:rPr lang="ru-RU" dirty="0" smtClean="0"/>
              <a:t>путь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существует):</a:t>
            </a:r>
          </a:p>
          <a:p>
            <a:pPr lvl="2"/>
            <a:r>
              <a:rPr lang="ru-RU" dirty="0" smtClean="0"/>
              <a:t>Пустить поток величины 1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по кратчайшему по </a:t>
            </a:r>
            <a:r>
              <a:rPr lang="en-US" dirty="0" smtClean="0"/>
              <a:t>cost</a:t>
            </a:r>
            <a:r>
              <a:rPr lang="ru-RU" dirty="0" smtClean="0"/>
              <a:t> пути.</a:t>
            </a:r>
          </a:p>
          <a:p>
            <a:r>
              <a:rPr lang="ru-RU" dirty="0" smtClean="0"/>
              <a:t>Из вышесказанного очевидно, что такой алгоритм работает; более того, на шаге номер </a:t>
            </a:r>
            <a:r>
              <a:rPr lang="en-US" dirty="0" smtClean="0"/>
              <a:t>k</a:t>
            </a:r>
            <a:r>
              <a:rPr lang="ru-RU" dirty="0" smtClean="0"/>
              <a:t> алгоритм находит поток величины </a:t>
            </a:r>
            <a:r>
              <a:rPr lang="en-US" dirty="0" smtClean="0"/>
              <a:t>k</a:t>
            </a:r>
            <a:r>
              <a:rPr lang="ru-RU" dirty="0" smtClean="0"/>
              <a:t> минимальной стоимости.</a:t>
            </a:r>
            <a:endParaRPr lang="en-US" dirty="0" smtClean="0"/>
          </a:p>
          <a:p>
            <a:r>
              <a:rPr lang="ru-RU" dirty="0" smtClean="0"/>
              <a:t>Пусть </a:t>
            </a:r>
            <a:r>
              <a:rPr lang="en-US" dirty="0" smtClean="0"/>
              <a:t>F – </a:t>
            </a:r>
            <a:r>
              <a:rPr lang="ru-RU" dirty="0" smtClean="0"/>
              <a:t>величина максимального потока.</a:t>
            </a:r>
          </a:p>
          <a:p>
            <a:r>
              <a:rPr lang="ru-RU" dirty="0" smtClean="0"/>
              <a:t>Время работы алгоритма – </a:t>
            </a:r>
            <a:r>
              <a:rPr lang="en-US" dirty="0" smtClean="0"/>
              <a:t>O(F|V||E|), </a:t>
            </a:r>
            <a:r>
              <a:rPr lang="ru-RU" dirty="0" smtClean="0"/>
              <a:t>если искать кратчайший путь с помощью алгоритма Форда-Беллмана, либо </a:t>
            </a:r>
            <a:r>
              <a:rPr lang="en-US" dirty="0" smtClean="0"/>
              <a:t>O(|V||E| + F(|E| + |</a:t>
            </a:r>
            <a:r>
              <a:rPr lang="en-US" dirty="0" err="1" smtClean="0"/>
              <a:t>V|log|V</a:t>
            </a:r>
            <a:r>
              <a:rPr lang="en-US" dirty="0" smtClean="0"/>
              <a:t>|)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если использовать аналог алгоритма Джонсона </a:t>
            </a:r>
            <a:r>
              <a:rPr lang="en-US" dirty="0" smtClean="0"/>
              <a:t>(“</a:t>
            </a:r>
            <a:r>
              <a:rPr lang="ru-RU" dirty="0" err="1" smtClean="0"/>
              <a:t>Дейкстра</a:t>
            </a:r>
            <a:r>
              <a:rPr lang="ru-RU" dirty="0" smtClean="0"/>
              <a:t> с потенциалами</a:t>
            </a:r>
            <a:r>
              <a:rPr lang="en-US" dirty="0" smtClean="0"/>
              <a:t>”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6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Максимальный поток минимальной стоимости: </a:t>
            </a:r>
            <a:r>
              <a:rPr lang="ru-RU" dirty="0" smtClean="0"/>
              <a:t>задача о назначениях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ru-RU" dirty="0" smtClean="0"/>
              <a:t>Постановка задачи: дан взвешенный двудольный граф; требуется найти максимальное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минимального веса.</a:t>
            </a:r>
          </a:p>
          <a:p>
            <a:r>
              <a:rPr lang="ru-RU" dirty="0" smtClean="0"/>
              <a:t>Решение: сведем задачу к поиску максимального потока минимальной стоимости:</a:t>
            </a:r>
          </a:p>
          <a:p>
            <a:pPr lvl="1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47592"/>
            <a:ext cx="6351375" cy="232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Максимальный поток минимальной стоимости: задача о назначениях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Время работы алгоритма - </a:t>
            </a:r>
            <a:r>
              <a:rPr lang="en-US" dirty="0"/>
              <a:t>O(|V||E| + F(|E| + |</a:t>
            </a:r>
            <a:r>
              <a:rPr lang="en-US" dirty="0" err="1"/>
              <a:t>V|log|V</a:t>
            </a:r>
            <a:r>
              <a:rPr lang="en-US" dirty="0"/>
              <a:t>|)</a:t>
            </a:r>
            <a:r>
              <a:rPr lang="ru-RU" dirty="0" smtClean="0"/>
              <a:t>); однако: </a:t>
            </a:r>
          </a:p>
          <a:p>
            <a:pPr lvl="1"/>
            <a:r>
              <a:rPr lang="en-US" dirty="0" smtClean="0"/>
              <a:t> F &lt;= |V|;</a:t>
            </a:r>
            <a:endParaRPr lang="ru-RU" dirty="0" smtClean="0"/>
          </a:p>
          <a:p>
            <a:pPr lvl="1"/>
            <a:r>
              <a:rPr lang="ru-RU" dirty="0" smtClean="0"/>
              <a:t>На первой итерации граф ациклический; следовательно, потенциалы в лице расстояний от </a:t>
            </a:r>
            <a:r>
              <a:rPr lang="en-US" dirty="0" smtClean="0"/>
              <a:t>s </a:t>
            </a:r>
            <a:r>
              <a:rPr lang="ru-RU" dirty="0" smtClean="0"/>
              <a:t>до всех вершин можно посчитать, используя ДП на топологической сортировке графа.</a:t>
            </a:r>
          </a:p>
          <a:p>
            <a:r>
              <a:rPr lang="ru-RU" dirty="0" smtClean="0"/>
              <a:t>Тогда время работы алгоритма не превосходит </a:t>
            </a:r>
            <a:r>
              <a:rPr lang="en-US" dirty="0" smtClean="0"/>
              <a:t>O(|V||E| + |V|</a:t>
            </a:r>
            <a:r>
              <a:rPr lang="en-US" baseline="30000" dirty="0"/>
              <a:t>2</a:t>
            </a:r>
            <a:r>
              <a:rPr lang="en-US" dirty="0" smtClean="0"/>
              <a:t>log|V|) </a:t>
            </a:r>
            <a:r>
              <a:rPr lang="ru-RU" dirty="0" smtClean="0"/>
              <a:t>при использовании алгоритма </a:t>
            </a:r>
            <a:r>
              <a:rPr lang="ru-RU" dirty="0" err="1" smtClean="0"/>
              <a:t>Дейкстры</a:t>
            </a:r>
            <a:r>
              <a:rPr lang="ru-RU" dirty="0" smtClean="0"/>
              <a:t> с кучей Фибоначчи либо </a:t>
            </a:r>
            <a:r>
              <a:rPr lang="en-US" dirty="0" smtClean="0"/>
              <a:t>O(|V|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ru-RU" dirty="0" smtClean="0"/>
              <a:t> при использовании «обычного» алгоритма </a:t>
            </a:r>
            <a:r>
              <a:rPr lang="ru-RU" dirty="0" err="1" smtClean="0"/>
              <a:t>Дейкстры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Отметим, что первым алгоритмом, решающим задачу о назначениях за время </a:t>
            </a:r>
            <a:r>
              <a:rPr lang="en-US" dirty="0" smtClean="0"/>
              <a:t>O(|V|</a:t>
            </a:r>
            <a:r>
              <a:rPr lang="en-US" baseline="30000" dirty="0"/>
              <a:t>3</a:t>
            </a:r>
            <a:r>
              <a:rPr lang="ru-RU" dirty="0" smtClean="0"/>
              <a:t>), был знаменитый Венгерский алгоритм; однако использование поток дает результат </a:t>
            </a:r>
            <a:r>
              <a:rPr lang="ru-RU" smtClean="0"/>
              <a:t>не хуже </a:t>
            </a:r>
            <a:r>
              <a:rPr lang="ru-RU" smtClean="0">
                <a:sym typeface="Wingdings" panose="05000000000000000000" pitchFamily="2" charset="2"/>
              </a:rPr>
              <a:t>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02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58288" cy="14127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Повторение: общая технология </a:t>
            </a:r>
            <a:r>
              <a:rPr lang="ru-RU" dirty="0" err="1" smtClean="0"/>
              <a:t>Голдберга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h(s) = |V|, h(t) = 0; </a:t>
            </a:r>
            <a:r>
              <a:rPr lang="ru-RU" dirty="0" smtClean="0"/>
              <a:t>у остальных вершин высоты и максимальное количество </a:t>
            </a:r>
            <a:r>
              <a:rPr lang="en-US" dirty="0" err="1" smtClean="0"/>
              <a:t>relabel</a:t>
            </a:r>
            <a:r>
              <a:rPr lang="en-US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не превосходит </a:t>
            </a:r>
            <a:r>
              <a:rPr lang="en-US" dirty="0" smtClean="0"/>
              <a:t>2|V| - 1;</a:t>
            </a:r>
          </a:p>
          <a:p>
            <a:r>
              <a:rPr lang="ru-RU" dirty="0" smtClean="0"/>
              <a:t>Количество 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 не превосходит </a:t>
            </a:r>
            <a:r>
              <a:rPr lang="en-US" dirty="0" smtClean="0"/>
              <a:t>O(|V||E|);</a:t>
            </a:r>
          </a:p>
          <a:p>
            <a:r>
              <a:rPr lang="ru-RU" dirty="0" smtClean="0"/>
              <a:t>Количество ненасыщающих </a:t>
            </a:r>
            <a:r>
              <a:rPr lang="ru-RU" dirty="0" err="1" smtClean="0"/>
              <a:t>проталкиваний</a:t>
            </a:r>
            <a:r>
              <a:rPr lang="ru-RU" dirty="0" smtClean="0"/>
              <a:t> не превосходит </a:t>
            </a:r>
            <a:r>
              <a:rPr lang="en-US" dirty="0" smtClean="0"/>
              <a:t>O(|V|</a:t>
            </a:r>
            <a:r>
              <a:rPr lang="en-US" baseline="30000" dirty="0"/>
              <a:t>2</a:t>
            </a:r>
            <a:r>
              <a:rPr lang="en-US" dirty="0" smtClean="0"/>
              <a:t>|E|);</a:t>
            </a:r>
          </a:p>
          <a:p>
            <a:r>
              <a:rPr lang="ru-RU" dirty="0" smtClean="0"/>
              <a:t>Более того, есть основанный на этой технологий алгоритм поиска максимального потока с временем работы </a:t>
            </a: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|E|)</a:t>
            </a:r>
            <a:r>
              <a:rPr lang="ru-RU" dirty="0" smtClean="0"/>
              <a:t>. Можно ли быстрее?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2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Discharge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Discharge</a:t>
            </a:r>
            <a:r>
              <a:rPr lang="ru-RU" dirty="0" smtClean="0"/>
              <a:t>(</a:t>
            </a:r>
            <a:r>
              <a:rPr lang="en-US" dirty="0" smtClean="0"/>
              <a:t>v) </a:t>
            </a:r>
            <a:r>
              <a:rPr lang="ru-RU" dirty="0" smtClean="0"/>
              <a:t>вызывается лишь от избыточных вершин;</a:t>
            </a:r>
            <a:endParaRPr lang="en-US" dirty="0" smtClean="0"/>
          </a:p>
          <a:p>
            <a:r>
              <a:rPr lang="en-US" dirty="0" smtClean="0"/>
              <a:t>Discharge</a:t>
            </a:r>
            <a:r>
              <a:rPr lang="ru-RU" dirty="0" smtClean="0"/>
              <a:t>(</a:t>
            </a:r>
            <a:r>
              <a:rPr lang="en-US" dirty="0" smtClean="0"/>
              <a:t>v) </a:t>
            </a:r>
            <a:r>
              <a:rPr lang="ru-RU" dirty="0" smtClean="0"/>
              <a:t>ликвидирует избыток в </a:t>
            </a:r>
            <a:r>
              <a:rPr lang="en-US" dirty="0" smtClean="0"/>
              <a:t>v</a:t>
            </a:r>
            <a:r>
              <a:rPr lang="ru-RU" dirty="0" smtClean="0"/>
              <a:t> (возможно, увеличив высоту)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Для каждой вершины заведен её список смежности, а также указатель на некоторое текущее ребро;</a:t>
            </a:r>
          </a:p>
          <a:p>
            <a:r>
              <a:rPr lang="en-US" dirty="0" smtClean="0"/>
              <a:t>Discharge </a:t>
            </a:r>
            <a:r>
              <a:rPr lang="ru-RU" dirty="0" smtClean="0"/>
              <a:t>пытается протолкнуть поток по указанному указателем ребру с помощью операции </a:t>
            </a:r>
            <a:r>
              <a:rPr lang="en-US" dirty="0" smtClean="0"/>
              <a:t>push; </a:t>
            </a:r>
            <a:r>
              <a:rPr lang="ru-RU" dirty="0" smtClean="0"/>
              <a:t>если избыток остался, то указатель сдвигается на следующее ребро;</a:t>
            </a:r>
          </a:p>
          <a:p>
            <a:r>
              <a:rPr lang="ru-RU" dirty="0" smtClean="0"/>
              <a:t>Если указатель дошел до конца списка, то происходит </a:t>
            </a:r>
            <a:r>
              <a:rPr lang="en-US" dirty="0" err="1" smtClean="0"/>
              <a:t>Relabel</a:t>
            </a:r>
            <a:r>
              <a:rPr lang="en-US" dirty="0" smtClean="0"/>
              <a:t>, </a:t>
            </a:r>
            <a:r>
              <a:rPr lang="ru-RU" dirty="0" smtClean="0"/>
              <a:t>после чего указатель возвращается на начало списка. </a:t>
            </a:r>
          </a:p>
        </p:txBody>
      </p:sp>
    </p:spTree>
    <p:extLst>
      <p:ext uri="{BB962C8B-B14F-4D97-AF65-F5344CB8AC3E}">
        <p14:creationId xmlns:p14="http://schemas.microsoft.com/office/powerpoint/2010/main" val="35601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n-US" dirty="0" smtClean="0"/>
              <a:t>Discharge: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6" y="1340768"/>
            <a:ext cx="888182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8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ru-RU" dirty="0" smtClean="0"/>
              <a:t>Алгоритм «поднять-в-начало»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r>
              <a:rPr lang="ru-RU" dirty="0" smtClean="0"/>
              <a:t>Создадим список </a:t>
            </a:r>
            <a:r>
              <a:rPr lang="en-US" dirty="0" smtClean="0"/>
              <a:t>L, </a:t>
            </a:r>
            <a:r>
              <a:rPr lang="ru-RU" dirty="0" smtClean="0"/>
              <a:t>состоящий из всех вершин, не являющихся истоком и стоком;</a:t>
            </a:r>
          </a:p>
          <a:p>
            <a:r>
              <a:rPr lang="ru-RU" dirty="0" smtClean="0"/>
              <a:t>Будем проходить по этому списку; для каждой вершины, встреченной в списке, выполняем </a:t>
            </a:r>
            <a:r>
              <a:rPr lang="en-US" dirty="0" smtClean="0"/>
              <a:t>Discharge;</a:t>
            </a:r>
          </a:p>
          <a:p>
            <a:r>
              <a:rPr lang="ru-RU" dirty="0" smtClean="0"/>
              <a:t>Если в результате очередного </a:t>
            </a:r>
            <a:r>
              <a:rPr lang="en-US" dirty="0" smtClean="0"/>
              <a:t>Discharge(v) </a:t>
            </a:r>
            <a:r>
              <a:rPr lang="ru-RU" dirty="0" smtClean="0"/>
              <a:t>высота вершины </a:t>
            </a:r>
            <a:r>
              <a:rPr lang="en-US" dirty="0" smtClean="0"/>
              <a:t>v </a:t>
            </a:r>
            <a:r>
              <a:rPr lang="ru-RU" dirty="0" smtClean="0"/>
              <a:t>увеличилась, то переставляем </a:t>
            </a:r>
            <a:r>
              <a:rPr lang="en-US" dirty="0" smtClean="0"/>
              <a:t>v </a:t>
            </a:r>
            <a:r>
              <a:rPr lang="ru-RU" dirty="0" smtClean="0"/>
              <a:t>в начало списка </a:t>
            </a:r>
            <a:r>
              <a:rPr lang="en-US" dirty="0" smtClean="0"/>
              <a:t>L </a:t>
            </a:r>
            <a:r>
              <a:rPr lang="ru-RU" dirty="0" smtClean="0"/>
              <a:t>и начинаем обход заново;</a:t>
            </a:r>
          </a:p>
          <a:p>
            <a:r>
              <a:rPr lang="ru-RU" dirty="0" smtClean="0"/>
              <a:t>Когда мы окажемся в конце списка, алгоритм завершает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8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«поднять-в-начало»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87609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8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ru-RU" dirty="0"/>
              <a:t>Алгоритм «поднять-в-начало»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/>
          </a:bodyPr>
          <a:lstStyle/>
          <a:p>
            <a:r>
              <a:rPr lang="ru-RU" dirty="0"/>
              <a:t>Н</a:t>
            </a:r>
            <a:r>
              <a:rPr lang="ru-RU" dirty="0" smtClean="0"/>
              <a:t>азовем ребро </a:t>
            </a:r>
            <a:r>
              <a:rPr lang="en-US" dirty="0" smtClean="0"/>
              <a:t>(u, v) </a:t>
            </a:r>
            <a:r>
              <a:rPr lang="ru-RU" i="1" dirty="0" smtClean="0"/>
              <a:t>допустимым</a:t>
            </a:r>
            <a:r>
              <a:rPr lang="ru-RU" dirty="0" smtClean="0"/>
              <a:t>, если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)&gt;0 </a:t>
            </a:r>
            <a:r>
              <a:rPr lang="ru-RU" dirty="0" smtClean="0"/>
              <a:t>и </a:t>
            </a:r>
            <a:r>
              <a:rPr lang="en-US" dirty="0" smtClean="0"/>
              <a:t>h(u) = h(v) + 1.</a:t>
            </a:r>
          </a:p>
          <a:p>
            <a:r>
              <a:rPr lang="ru-RU" i="1" dirty="0" smtClean="0"/>
              <a:t>Допустимой сетью</a:t>
            </a:r>
            <a:r>
              <a:rPr lang="ru-RU" dirty="0" smtClean="0"/>
              <a:t> назовем сеть </a:t>
            </a:r>
            <a:r>
              <a:rPr lang="en-US" dirty="0" err="1"/>
              <a:t>G</a:t>
            </a:r>
            <a:r>
              <a:rPr lang="en-US" baseline="-25000" dirty="0" err="1"/>
              <a:t>f,h</a:t>
            </a:r>
            <a:r>
              <a:rPr lang="en-US" dirty="0"/>
              <a:t> = (V, </a:t>
            </a:r>
            <a:r>
              <a:rPr lang="en-US" dirty="0" err="1"/>
              <a:t>E</a:t>
            </a:r>
            <a:r>
              <a:rPr lang="en-US" baseline="-25000" dirty="0" err="1"/>
              <a:t>f,h</a:t>
            </a:r>
            <a:r>
              <a:rPr lang="en-US" dirty="0" smtClean="0"/>
              <a:t>)</a:t>
            </a:r>
            <a:r>
              <a:rPr lang="ru-RU" dirty="0" smtClean="0"/>
              <a:t>, где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f,h</a:t>
            </a:r>
            <a:r>
              <a:rPr lang="ru-RU" baseline="-25000" dirty="0" smtClean="0"/>
              <a:t> </a:t>
            </a:r>
            <a:r>
              <a:rPr lang="ru-RU" dirty="0" smtClean="0"/>
              <a:t>– множество допустимых ребер.</a:t>
            </a:r>
          </a:p>
          <a:p>
            <a:r>
              <a:rPr lang="ru-RU" u="sng" dirty="0"/>
              <a:t>Лемма </a:t>
            </a:r>
            <a:r>
              <a:rPr lang="ru-RU" u="sng" dirty="0" smtClean="0"/>
              <a:t>5.1</a:t>
            </a:r>
            <a:r>
              <a:rPr lang="ru-RU" dirty="0" smtClean="0"/>
              <a:t>: При каждой итерации цикла </a:t>
            </a:r>
            <a:r>
              <a:rPr lang="en-US" dirty="0" smtClean="0"/>
              <a:t>while </a:t>
            </a:r>
            <a:r>
              <a:rPr lang="ru-RU" dirty="0" smtClean="0"/>
              <a:t>в реализации вершины в списке </a:t>
            </a:r>
            <a:r>
              <a:rPr lang="en-US" dirty="0" smtClean="0"/>
              <a:t>L </a:t>
            </a:r>
            <a:r>
              <a:rPr lang="ru-RU" dirty="0" smtClean="0"/>
              <a:t>расположены в порядке топологической сортировки (одной из)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f,h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u="sng" dirty="0"/>
              <a:t>Доказательство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а) изначально в графе нет допустимых ребер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б) докажем, что каждая итерация цикла сохраняет топологический порядок относительно допустимой сети.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31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/>
              <a:t>Алгоритм «поднять-в-начало»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Доказательство леммы 5.1 – продолжение:</a:t>
            </a:r>
          </a:p>
          <a:p>
            <a:pPr lvl="1"/>
            <a:r>
              <a:rPr lang="ru-RU" dirty="0" smtClean="0"/>
              <a:t>в) Заметим, что </a:t>
            </a:r>
            <a:r>
              <a:rPr lang="en-US" dirty="0" smtClean="0"/>
              <a:t>push </a:t>
            </a:r>
            <a:r>
              <a:rPr lang="ru-RU" dirty="0"/>
              <a:t>не добавляет в сеть допустимых ребер;</a:t>
            </a:r>
            <a:endParaRPr lang="ru-RU" dirty="0" smtClean="0"/>
          </a:p>
          <a:p>
            <a:pPr lvl="1"/>
            <a:r>
              <a:rPr lang="ru-RU" dirty="0" smtClean="0"/>
              <a:t>г) следовательно, если в </a:t>
            </a:r>
            <a:r>
              <a:rPr lang="en-US" dirty="0" smtClean="0"/>
              <a:t>Discharge(v) </a:t>
            </a:r>
            <a:r>
              <a:rPr lang="ru-RU" dirty="0" smtClean="0"/>
              <a:t>происходили лишь </a:t>
            </a:r>
            <a:r>
              <a:rPr lang="en-US" dirty="0" smtClean="0"/>
              <a:t>push-</a:t>
            </a:r>
            <a:r>
              <a:rPr lang="ru-RU" dirty="0" smtClean="0"/>
              <a:t>и, то поток проталкивался в вершины, находящиеся «правее»</a:t>
            </a:r>
            <a:r>
              <a:rPr lang="en-US" dirty="0" smtClean="0"/>
              <a:t>, </a:t>
            </a:r>
            <a:r>
              <a:rPr lang="ru-RU" dirty="0" smtClean="0"/>
              <a:t>т.е. дальше по списку, чем вершина </a:t>
            </a:r>
            <a:r>
              <a:rPr lang="en-US" dirty="0" smtClean="0"/>
              <a:t>v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д) Таким образом, все вершины «слева» от </a:t>
            </a:r>
            <a:r>
              <a:rPr lang="en-US" dirty="0" smtClean="0"/>
              <a:t>v </a:t>
            </a:r>
            <a:r>
              <a:rPr lang="ru-RU" dirty="0" smtClean="0"/>
              <a:t>не являются избыточными.</a:t>
            </a:r>
          </a:p>
          <a:p>
            <a:pPr lvl="1"/>
            <a:r>
              <a:rPr lang="ru-RU" dirty="0" smtClean="0"/>
              <a:t>е) Если же в </a:t>
            </a:r>
            <a:r>
              <a:rPr lang="en-US" dirty="0" smtClean="0"/>
              <a:t>Discharge</a:t>
            </a:r>
            <a:r>
              <a:rPr lang="ru-RU" dirty="0" smtClean="0"/>
              <a:t>(</a:t>
            </a:r>
            <a:r>
              <a:rPr lang="en-US" dirty="0" smtClean="0"/>
              <a:t>v) </a:t>
            </a:r>
            <a:r>
              <a:rPr lang="ru-RU" dirty="0" smtClean="0"/>
              <a:t>был выполнен подъем, то допустимыми могли стать лишь ребра, исходящие их </a:t>
            </a:r>
            <a:r>
              <a:rPr lang="en-US" dirty="0" smtClean="0"/>
              <a:t>v</a:t>
            </a:r>
            <a:r>
              <a:rPr lang="ru-RU" dirty="0" smtClean="0"/>
              <a:t>; тот факт, что в этот момент </a:t>
            </a:r>
            <a:r>
              <a:rPr lang="en-US" dirty="0" smtClean="0"/>
              <a:t>v </a:t>
            </a:r>
            <a:r>
              <a:rPr lang="ru-RU" dirty="0" smtClean="0"/>
              <a:t>оказывается в начале списка, завершает доказательство леммы.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2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2706</Words>
  <Application>Microsoft Office PowerPoint</Application>
  <PresentationFormat>Экран (4:3)</PresentationFormat>
  <Paragraphs>150</Paragraphs>
  <Slides>28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Алгоритмы и структуры данных – 2-ой курс</vt:lpstr>
      <vt:lpstr>Повторение: общая технология Голдберга</vt:lpstr>
      <vt:lpstr>Повторение: общая технология Голдберга</vt:lpstr>
      <vt:lpstr>Функция Discharge</vt:lpstr>
      <vt:lpstr>Discharge: реализация</vt:lpstr>
      <vt:lpstr>Алгоритм «поднять-в-начало»</vt:lpstr>
      <vt:lpstr>Алгоритм «поднять-в-начало»</vt:lpstr>
      <vt:lpstr>Алгоритм «поднять-в-начало»</vt:lpstr>
      <vt:lpstr>Алгоритм «поднять-в-начало»</vt:lpstr>
      <vt:lpstr>Алгоритм «поднять-в-начало»</vt:lpstr>
      <vt:lpstr>Алгоритм «поднять-в-начало»</vt:lpstr>
      <vt:lpstr>Потоки минимальной стоимости. Циркуляции минимальной стоимости.</vt:lpstr>
      <vt:lpstr>Потоки и циркуляции минимальной стоимости: определения</vt:lpstr>
      <vt:lpstr>Потоки и циркуляции минимальной стоимости: задачи</vt:lpstr>
      <vt:lpstr>Потоки и циркуляции минимальной стоимости: задачи</vt:lpstr>
      <vt:lpstr>Потоки и циркуляции минимальной стоимости: свойства</vt:lpstr>
      <vt:lpstr>Потоки и циркуляции минимальной стоимости: свойства</vt:lpstr>
      <vt:lpstr>Потоки и циркуляции минимальной стоимости: свойства</vt:lpstr>
      <vt:lpstr>Потоки и циркуляции минимальной стоимости: свойства</vt:lpstr>
      <vt:lpstr>Циркуляция минимальной стоимости в целочисленной сети: алгоритм</vt:lpstr>
      <vt:lpstr>Циркуляция минимальной стоимости в целочисленной сети: алгоритм</vt:lpstr>
      <vt:lpstr>Циркуляция минимальной стоимости в целочисленной сети: алгоритм</vt:lpstr>
      <vt:lpstr>Циркуляция минимальной стоимости в целочисленной сети: алгоритм</vt:lpstr>
      <vt:lpstr>Циркуляция минимальной стоимости в целочисленной сети: алгоритм</vt:lpstr>
      <vt:lpstr>Максимальный поток минимальной стоимости: алгоритм</vt:lpstr>
      <vt:lpstr>Максимальный поток минимальной стоимости: алгоритм</vt:lpstr>
      <vt:lpstr>Максимальный поток минимальной стоимости: задача о назначениях</vt:lpstr>
      <vt:lpstr>Максимальный поток минимальной стоимости: задача о назначениях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80</cp:revision>
  <dcterms:created xsi:type="dcterms:W3CDTF">2016-10-05T14:49:19Z</dcterms:created>
  <dcterms:modified xsi:type="dcterms:W3CDTF">2016-10-07T10:46:41Z</dcterms:modified>
</cp:coreProperties>
</file>