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D0103-EA34-4883-81A0-4F93E0EF8278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C1F3D-F30C-41CC-9F7D-2877CB5A8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87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1F3D-F30C-41CC-9F7D-2877CB5A888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00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94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3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93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51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34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98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7006-0224-4FCE-83F2-AAA21F337FC5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71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и структуры данных – 2-ой курс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</a:t>
            </a:r>
            <a:r>
              <a:rPr lang="en-US" dirty="0"/>
              <a:t>6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Потоки </a:t>
            </a:r>
            <a:r>
              <a:rPr lang="ru-RU" dirty="0" smtClean="0"/>
              <a:t>и циркуляции </a:t>
            </a:r>
            <a:r>
              <a:rPr lang="ru-RU" dirty="0"/>
              <a:t>минимальной стоимости</a:t>
            </a:r>
            <a:r>
              <a:rPr lang="ru-RU" dirty="0" smtClean="0"/>
              <a:t>. Строки: поиск подстроки в строке.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0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/>
              <a:t>Циркуляция минимальной стоимости в целочисленной сети: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/>
          <a:lstStyle/>
          <a:p>
            <a:r>
              <a:rPr lang="ru-RU" dirty="0" smtClean="0"/>
              <a:t>Суть алгоритма – поиск отрицательного цикла:</a:t>
            </a:r>
          </a:p>
          <a:p>
            <a:pPr lvl="1"/>
            <a:r>
              <a:rPr lang="ru-RU" dirty="0" smtClean="0"/>
              <a:t>Пусть для текущей сети имеется неотрицательный потенциал </a:t>
            </a:r>
            <a:r>
              <a:rPr lang="en-US" dirty="0" smtClean="0"/>
              <a:t>p, </a:t>
            </a:r>
            <a:r>
              <a:rPr lang="ru-RU" dirty="0" smtClean="0"/>
              <a:t>и добавилось ребро </a:t>
            </a:r>
            <a:r>
              <a:rPr lang="en-US" dirty="0" smtClean="0"/>
              <a:t>(u, v)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Найдем</a:t>
            </a:r>
            <a:r>
              <a:rPr lang="en-US" dirty="0" smtClean="0"/>
              <a:t> c </a:t>
            </a:r>
            <a:r>
              <a:rPr lang="ru-RU" dirty="0" smtClean="0"/>
              <a:t>помощью алгоритма </a:t>
            </a:r>
            <a:r>
              <a:rPr lang="ru-RU" dirty="0" err="1" smtClean="0"/>
              <a:t>Дейкстры</a:t>
            </a:r>
            <a:r>
              <a:rPr lang="ru-RU" dirty="0" smtClean="0"/>
              <a:t> массив </a:t>
            </a:r>
            <a:r>
              <a:rPr lang="en-US" dirty="0" smtClean="0"/>
              <a:t>d </a:t>
            </a:r>
            <a:r>
              <a:rPr lang="ru-RU" dirty="0" smtClean="0"/>
              <a:t>кратчайших путей от вершины </a:t>
            </a:r>
            <a:r>
              <a:rPr lang="en-US" dirty="0" smtClean="0"/>
              <a:t>v </a:t>
            </a:r>
            <a:r>
              <a:rPr lang="ru-RU" dirty="0" smtClean="0"/>
              <a:t>до всех остальных в остаточной сети по приведенным стоимостям </a:t>
            </a:r>
            <a:r>
              <a:rPr lang="en-US" dirty="0" err="1" smtClean="0"/>
              <a:t>cost</a:t>
            </a:r>
            <a:r>
              <a:rPr lang="en-US" baseline="-25000" dirty="0" err="1" smtClean="0"/>
              <a:t>p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Обновим потенциал</a:t>
            </a:r>
            <a:r>
              <a:rPr lang="en-US" dirty="0" smtClean="0"/>
              <a:t>: p’(x) := p(x) + d(x)</a:t>
            </a:r>
            <a:r>
              <a:rPr lang="ru-RU" dirty="0" smtClean="0"/>
              <a:t> – </a:t>
            </a:r>
            <a:r>
              <a:rPr lang="en-US" dirty="0" smtClean="0"/>
              <a:t>p(v)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теперь </a:t>
            </a:r>
            <a:r>
              <a:rPr lang="en-US" dirty="0" smtClean="0"/>
              <a:t>p’(x) – </a:t>
            </a:r>
            <a:r>
              <a:rPr lang="ru-RU" dirty="0" smtClean="0"/>
              <a:t>кратчайшее расстояние от </a:t>
            </a:r>
            <a:r>
              <a:rPr lang="en-US" dirty="0" smtClean="0"/>
              <a:t>v </a:t>
            </a:r>
            <a:r>
              <a:rPr lang="ru-RU" dirty="0" smtClean="0"/>
              <a:t>до </a:t>
            </a:r>
            <a:r>
              <a:rPr lang="en-US" dirty="0" smtClean="0"/>
              <a:t>x</a:t>
            </a:r>
            <a:r>
              <a:rPr lang="ru-RU" dirty="0" smtClean="0"/>
              <a:t> по </a:t>
            </a:r>
            <a:r>
              <a:rPr lang="en-US" dirty="0" smtClean="0"/>
              <a:t>cost.</a:t>
            </a:r>
          </a:p>
          <a:p>
            <a:pPr lvl="1"/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en-US" dirty="0" err="1"/>
              <a:t>cost</a:t>
            </a:r>
            <a:r>
              <a:rPr lang="en-US" baseline="-25000" dirty="0" err="1"/>
              <a:t>p</a:t>
            </a:r>
            <a:r>
              <a:rPr lang="en-US" baseline="-25000" dirty="0"/>
              <a:t>’</a:t>
            </a:r>
            <a:r>
              <a:rPr lang="en-US" dirty="0" smtClean="0"/>
              <a:t>(u, v) </a:t>
            </a:r>
            <a:r>
              <a:rPr lang="ru-RU" dirty="0"/>
              <a:t>⩾</a:t>
            </a:r>
            <a:r>
              <a:rPr lang="en-US" dirty="0"/>
              <a:t> </a:t>
            </a:r>
            <a:r>
              <a:rPr lang="en-US" dirty="0" smtClean="0"/>
              <a:t>0, </a:t>
            </a:r>
            <a:r>
              <a:rPr lang="ru-RU" dirty="0" smtClean="0"/>
              <a:t>то </a:t>
            </a:r>
            <a:r>
              <a:rPr lang="en-US" dirty="0" smtClean="0"/>
              <a:t>p’ – </a:t>
            </a:r>
            <a:r>
              <a:rPr lang="ru-RU" dirty="0" smtClean="0"/>
              <a:t>искомый потенциал, циклом отрицательного веса нет;</a:t>
            </a:r>
          </a:p>
        </p:txBody>
      </p:sp>
    </p:spTree>
    <p:extLst>
      <p:ext uri="{BB962C8B-B14F-4D97-AF65-F5344CB8AC3E}">
        <p14:creationId xmlns:p14="http://schemas.microsoft.com/office/powerpoint/2010/main" val="3675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/>
              <a:t>Циркуляция минимальной стоимости в целочисленной сети: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Суть алгоритма – поиск отрицательного цикла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Если же </a:t>
            </a:r>
            <a:r>
              <a:rPr lang="en-US" dirty="0" err="1"/>
              <a:t>cost</a:t>
            </a:r>
            <a:r>
              <a:rPr lang="en-US" baseline="-25000" dirty="0" err="1"/>
              <a:t>p</a:t>
            </a:r>
            <a:r>
              <a:rPr lang="en-US" baseline="-25000" dirty="0"/>
              <a:t>’</a:t>
            </a:r>
            <a:r>
              <a:rPr lang="en-US" dirty="0"/>
              <a:t>(u, v) </a:t>
            </a:r>
            <a:r>
              <a:rPr lang="ru-RU" dirty="0" smtClean="0"/>
              <a:t> </a:t>
            </a:r>
            <a:r>
              <a:rPr lang="en-US" dirty="0" smtClean="0"/>
              <a:t>&lt; 0, </a:t>
            </a:r>
            <a:r>
              <a:rPr lang="ru-RU" dirty="0" smtClean="0"/>
              <a:t>то отрицательным является цикл </a:t>
            </a:r>
            <a:r>
              <a:rPr lang="en-US" dirty="0" smtClean="0"/>
              <a:t>(v = u</a:t>
            </a:r>
            <a:r>
              <a:rPr lang="en-US" baseline="-25000" dirty="0" smtClean="0"/>
              <a:t>0</a:t>
            </a:r>
            <a:r>
              <a:rPr lang="en-US" dirty="0"/>
              <a:t>, u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n-US" dirty="0"/>
              <a:t> = </a:t>
            </a:r>
            <a:r>
              <a:rPr lang="en-US" dirty="0" smtClean="0"/>
              <a:t>u, v); </a:t>
            </a:r>
            <a:r>
              <a:rPr lang="ru-RU" dirty="0" smtClean="0"/>
              <a:t>пропустим по этому циклу поток величины 1;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Для полученной остаточной сети </a:t>
            </a:r>
            <a:r>
              <a:rPr lang="en-US" dirty="0" smtClean="0"/>
              <a:t>p’ – </a:t>
            </a:r>
            <a:r>
              <a:rPr lang="ru-RU" dirty="0" smtClean="0"/>
              <a:t>неотрицательный потенциал:</a:t>
            </a:r>
          </a:p>
          <a:p>
            <a:pPr lvl="2"/>
            <a:r>
              <a:rPr lang="ru-RU" dirty="0" smtClean="0"/>
              <a:t>Ребро </a:t>
            </a:r>
            <a:r>
              <a:rPr lang="en-US" dirty="0" smtClean="0"/>
              <a:t>(u, v) </a:t>
            </a:r>
            <a:r>
              <a:rPr lang="ru-RU" dirty="0" smtClean="0"/>
              <a:t>было заменено ребром (</a:t>
            </a:r>
            <a:r>
              <a:rPr lang="en-US" dirty="0" smtClean="0"/>
              <a:t>v, u); </a:t>
            </a:r>
            <a:r>
              <a:rPr lang="ru-RU" dirty="0" smtClean="0"/>
              <a:t>для него </a:t>
            </a:r>
            <a:r>
              <a:rPr lang="en-US" dirty="0" err="1"/>
              <a:t>cost</a:t>
            </a:r>
            <a:r>
              <a:rPr lang="en-US" baseline="-25000" dirty="0" err="1"/>
              <a:t>p</a:t>
            </a:r>
            <a:r>
              <a:rPr lang="en-US" baseline="-25000" dirty="0" smtClean="0"/>
              <a:t>’</a:t>
            </a:r>
            <a:r>
              <a:rPr lang="en-US" dirty="0" smtClean="0"/>
              <a:t>(v, u) = -</a:t>
            </a:r>
            <a:r>
              <a:rPr lang="en-US" dirty="0" err="1" smtClean="0"/>
              <a:t>cost</a:t>
            </a:r>
            <a:r>
              <a:rPr lang="en-US" baseline="-25000" dirty="0" err="1" smtClean="0"/>
              <a:t>p</a:t>
            </a:r>
            <a:r>
              <a:rPr lang="en-US" baseline="-25000" dirty="0"/>
              <a:t>’</a:t>
            </a:r>
            <a:r>
              <a:rPr lang="en-US" dirty="0"/>
              <a:t>(u, v</a:t>
            </a:r>
            <a:r>
              <a:rPr lang="en-US" dirty="0" smtClean="0"/>
              <a:t>) &gt; 0;</a:t>
            </a:r>
          </a:p>
          <a:p>
            <a:pPr lvl="2"/>
            <a:r>
              <a:rPr lang="ru-RU" dirty="0" smtClean="0"/>
              <a:t>Для всех «старых» ребер (</a:t>
            </a:r>
            <a:r>
              <a:rPr lang="en-US" dirty="0" smtClean="0"/>
              <a:t>x, y) </a:t>
            </a:r>
            <a:r>
              <a:rPr lang="ru-RU" dirty="0" smtClean="0"/>
              <a:t>верно:</a:t>
            </a:r>
            <a:r>
              <a:rPr lang="en-US" dirty="0" smtClean="0"/>
              <a:t> </a:t>
            </a:r>
            <a:r>
              <a:rPr lang="en-US" dirty="0" err="1"/>
              <a:t>cost</a:t>
            </a:r>
            <a:r>
              <a:rPr lang="en-US" baseline="-25000" dirty="0" err="1"/>
              <a:t>p</a:t>
            </a:r>
            <a:r>
              <a:rPr lang="en-US" baseline="-25000" dirty="0" smtClean="0"/>
              <a:t>’</a:t>
            </a:r>
            <a:r>
              <a:rPr lang="en-US" dirty="0" smtClean="0"/>
              <a:t>(x, y) = p’(x) + cost(x, y) – p’(y) = p(x) + d(x) + cost(x, y) – p(y) – d(y)  = d(x) + </a:t>
            </a:r>
            <a:r>
              <a:rPr lang="en-US" dirty="0" err="1"/>
              <a:t>cost</a:t>
            </a:r>
            <a:r>
              <a:rPr lang="en-US" baseline="-25000" dirty="0" err="1"/>
              <a:t>p</a:t>
            </a:r>
            <a:r>
              <a:rPr lang="en-US" dirty="0" smtClean="0"/>
              <a:t>(x, y) – d(y) </a:t>
            </a:r>
            <a:r>
              <a:rPr lang="ru-RU" dirty="0"/>
              <a:t>⩾</a:t>
            </a:r>
            <a:r>
              <a:rPr lang="en-US" dirty="0"/>
              <a:t> </a:t>
            </a:r>
            <a:r>
              <a:rPr lang="en-US" dirty="0" smtClean="0"/>
              <a:t>0 </a:t>
            </a:r>
            <a:r>
              <a:rPr lang="ru-RU" dirty="0" smtClean="0"/>
              <a:t>по свойствам кратчайших путей</a:t>
            </a:r>
            <a:r>
              <a:rPr lang="en-US" dirty="0" smtClean="0"/>
              <a:t>;</a:t>
            </a:r>
          </a:p>
          <a:p>
            <a:pPr lvl="2"/>
            <a:r>
              <a:rPr lang="ru-RU" dirty="0" smtClean="0"/>
              <a:t>Могли появиться новые ребра; однако все эти ребра имеют</a:t>
            </a:r>
            <a:r>
              <a:rPr lang="en-US" dirty="0" smtClean="0"/>
              <a:t> </a:t>
            </a:r>
            <a:r>
              <a:rPr lang="ru-RU" dirty="0" smtClean="0"/>
              <a:t>вид (</a:t>
            </a:r>
            <a:r>
              <a:rPr lang="en-US" dirty="0" smtClean="0"/>
              <a:t>u</a:t>
            </a:r>
            <a:r>
              <a:rPr lang="en-US" baseline="-25000" dirty="0" smtClean="0"/>
              <a:t>i+1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ru-RU" dirty="0" smtClean="0"/>
              <a:t>, для которых по свойствам кратчайших путей верно: </a:t>
            </a:r>
            <a:r>
              <a:rPr lang="en-US" dirty="0" err="1"/>
              <a:t>cost</a:t>
            </a:r>
            <a:r>
              <a:rPr lang="en-US" baseline="-25000" dirty="0" err="1"/>
              <a:t>p</a:t>
            </a:r>
            <a:r>
              <a:rPr lang="en-US" baseline="-25000" dirty="0" smtClean="0"/>
              <a:t>’</a:t>
            </a:r>
            <a:r>
              <a:rPr lang="ru-RU" dirty="0" smtClean="0"/>
              <a:t>(</a:t>
            </a:r>
            <a:r>
              <a:rPr lang="en-US" dirty="0"/>
              <a:t>u</a:t>
            </a:r>
            <a:r>
              <a:rPr lang="en-US" baseline="-25000" dirty="0"/>
              <a:t>i+1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 smtClean="0"/>
              <a:t>)</a:t>
            </a:r>
            <a:r>
              <a:rPr lang="ru-RU" dirty="0" smtClean="0"/>
              <a:t> = </a:t>
            </a:r>
            <a:r>
              <a:rPr lang="en-US" dirty="0" smtClean="0"/>
              <a:t>p’(u</a:t>
            </a:r>
            <a:r>
              <a:rPr lang="en-US" baseline="-25000" dirty="0" smtClean="0"/>
              <a:t>i+1</a:t>
            </a:r>
            <a:r>
              <a:rPr lang="en-US" dirty="0" smtClean="0"/>
              <a:t>) + cost</a:t>
            </a:r>
            <a:r>
              <a:rPr lang="ru-RU" dirty="0"/>
              <a:t> (</a:t>
            </a:r>
            <a:r>
              <a:rPr lang="en-US" dirty="0"/>
              <a:t>u</a:t>
            </a:r>
            <a:r>
              <a:rPr lang="en-US" baseline="-25000" dirty="0"/>
              <a:t>i+1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 smtClean="0"/>
              <a:t>) – p’(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 smtClean="0"/>
              <a:t>) = d(u</a:t>
            </a:r>
            <a:r>
              <a:rPr lang="en-US" baseline="-25000" dirty="0" smtClean="0"/>
              <a:t>i+1</a:t>
            </a:r>
            <a:r>
              <a:rPr lang="en-US" dirty="0" smtClean="0"/>
              <a:t>) + p</a:t>
            </a:r>
            <a:r>
              <a:rPr lang="en-US" dirty="0"/>
              <a:t>(u</a:t>
            </a:r>
            <a:r>
              <a:rPr lang="en-US" baseline="-25000" dirty="0"/>
              <a:t>i+1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 </a:t>
            </a:r>
            <a:r>
              <a:rPr lang="en-US" dirty="0" smtClean="0"/>
              <a:t> cost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, u</a:t>
            </a:r>
            <a:r>
              <a:rPr lang="en-US" baseline="-25000" dirty="0" smtClean="0"/>
              <a:t>i+1</a:t>
            </a:r>
            <a:r>
              <a:rPr lang="en-US" dirty="0" smtClean="0"/>
              <a:t>) - p(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ru-RU" dirty="0" smtClean="0"/>
              <a:t>)</a:t>
            </a:r>
            <a:r>
              <a:rPr lang="en-US" dirty="0" smtClean="0"/>
              <a:t> - d(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ru-RU" dirty="0" smtClean="0"/>
              <a:t>)</a:t>
            </a:r>
            <a:r>
              <a:rPr lang="en-US" dirty="0" smtClean="0"/>
              <a:t> = </a:t>
            </a:r>
            <a:r>
              <a:rPr lang="en-US" dirty="0"/>
              <a:t>d(u</a:t>
            </a:r>
            <a:r>
              <a:rPr lang="en-US" baseline="-25000" dirty="0"/>
              <a:t>i+1</a:t>
            </a:r>
            <a:r>
              <a:rPr lang="en-US" dirty="0" smtClean="0"/>
              <a:t>) - </a:t>
            </a:r>
            <a:r>
              <a:rPr lang="en-US" dirty="0" err="1" smtClean="0"/>
              <a:t>cost</a:t>
            </a:r>
            <a:r>
              <a:rPr lang="en-US" baseline="-25000" dirty="0" err="1" smtClean="0"/>
              <a:t>p</a:t>
            </a:r>
            <a:r>
              <a:rPr lang="en-US" dirty="0" smtClean="0"/>
              <a:t>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, u</a:t>
            </a:r>
            <a:r>
              <a:rPr lang="en-US" baseline="-25000" dirty="0"/>
              <a:t>i+1</a:t>
            </a:r>
            <a:r>
              <a:rPr lang="en-US" dirty="0" smtClean="0"/>
              <a:t>) - </a:t>
            </a:r>
            <a:r>
              <a:rPr lang="en-US" dirty="0"/>
              <a:t>d(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ru-RU" dirty="0" smtClean="0"/>
              <a:t>)</a:t>
            </a:r>
            <a:r>
              <a:rPr lang="en-US" dirty="0" smtClean="0"/>
              <a:t> = 0; </a:t>
            </a:r>
          </a:p>
          <a:p>
            <a:pPr lvl="2"/>
            <a:endParaRPr lang="en-US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18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/>
              <a:t>Циркуляция минимальной стоимости в целочисленной сети: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Таким образом, мы смогли найти добавить ребро и обновить потенциал, сохранив последний неотрицательным.</a:t>
            </a:r>
          </a:p>
          <a:p>
            <a:r>
              <a:rPr lang="ru-RU" dirty="0" smtClean="0"/>
              <a:t>Время работы такого алгоритма – </a:t>
            </a:r>
            <a:r>
              <a:rPr lang="en-US" dirty="0" smtClean="0"/>
              <a:t>O(|E|*(|E|+ |V| log |V|))</a:t>
            </a:r>
            <a:r>
              <a:rPr lang="ru-RU" dirty="0" smtClean="0"/>
              <a:t> (алгоритм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реализуем с кучей Фибоначчи)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Прибавляя к пропускной способности ребер по единичке, аналогичным образом можно найти оптимальную циркуляцию и для целочисленной сети; время работы - </a:t>
            </a:r>
            <a:r>
              <a:rPr lang="en-US" dirty="0"/>
              <a:t>O(|E</a:t>
            </a:r>
            <a:r>
              <a:rPr lang="en-US" dirty="0" smtClean="0"/>
              <a:t>||C|(|</a:t>
            </a:r>
            <a:r>
              <a:rPr lang="en-US" dirty="0"/>
              <a:t>E|+ |V| log |V</a:t>
            </a:r>
            <a:r>
              <a:rPr lang="en-US" dirty="0" smtClean="0"/>
              <a:t>|))</a:t>
            </a:r>
          </a:p>
          <a:p>
            <a:r>
              <a:rPr lang="ru-RU" dirty="0" smtClean="0"/>
              <a:t>Найдите ошибку!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2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/>
              <a:t>Циркуляция минимальной стоимости в целочисленной сети: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/>
          </a:bodyPr>
          <a:lstStyle/>
          <a:p>
            <a:r>
              <a:rPr lang="ru-RU" dirty="0" smtClean="0"/>
              <a:t>Ошибка в том, что вполне возможна ситуация, когда не все вершины доступны из </a:t>
            </a:r>
            <a:r>
              <a:rPr lang="en-US" dirty="0" smtClean="0"/>
              <a:t>v</a:t>
            </a:r>
            <a:r>
              <a:rPr lang="ru-RU" dirty="0" smtClean="0"/>
              <a:t>; в этом случае, нужно определить потенциал для вершин множества </a:t>
            </a:r>
            <a:r>
              <a:rPr lang="en-US" dirty="0" smtClean="0"/>
              <a:t>V’, </a:t>
            </a:r>
            <a:r>
              <a:rPr lang="ru-RU" dirty="0" smtClean="0"/>
              <a:t>недоступных из </a:t>
            </a:r>
            <a:r>
              <a:rPr lang="en-US" dirty="0" smtClean="0"/>
              <a:t>v;</a:t>
            </a:r>
          </a:p>
          <a:p>
            <a:r>
              <a:rPr lang="ru-RU" dirty="0" smtClean="0"/>
              <a:t>Пусть изначально для таких вершин </a:t>
            </a:r>
            <a:r>
              <a:rPr lang="en-US" dirty="0" smtClean="0"/>
              <a:t>p’(u) = p(u);</a:t>
            </a:r>
          </a:p>
          <a:p>
            <a:r>
              <a:rPr lang="ru-RU" dirty="0" smtClean="0"/>
              <a:t>Пусть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min</a:t>
            </a:r>
            <a:r>
              <a:rPr lang="en-US" dirty="0" smtClean="0"/>
              <a:t> = min(</a:t>
            </a:r>
            <a:r>
              <a:rPr lang="en-US" dirty="0" err="1" smtClean="0"/>
              <a:t>cost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‘</a:t>
            </a:r>
            <a:r>
              <a:rPr lang="en-US" dirty="0" smtClean="0"/>
              <a:t>(x, y) | x</a:t>
            </a:r>
            <a:r>
              <a:rPr lang="ru-RU" dirty="0" smtClean="0"/>
              <a:t>∈</a:t>
            </a:r>
            <a:r>
              <a:rPr lang="en-US" dirty="0" smtClean="0"/>
              <a:t>V’, y</a:t>
            </a:r>
            <a:r>
              <a:rPr lang="ru-RU" dirty="0" smtClean="0"/>
              <a:t>∉</a:t>
            </a:r>
            <a:r>
              <a:rPr lang="en-US" dirty="0" smtClean="0"/>
              <a:t>V\V’);</a:t>
            </a:r>
          </a:p>
          <a:p>
            <a:r>
              <a:rPr lang="ru-RU" dirty="0" smtClean="0"/>
              <a:t>Вычтем </a:t>
            </a:r>
            <a:r>
              <a:rPr lang="en-US" dirty="0" err="1"/>
              <a:t>p</a:t>
            </a:r>
            <a:r>
              <a:rPr lang="en-US" baseline="-25000" dirty="0" err="1"/>
              <a:t>min</a:t>
            </a:r>
            <a:r>
              <a:rPr lang="en-US" baseline="-25000" dirty="0"/>
              <a:t> </a:t>
            </a:r>
            <a:r>
              <a:rPr lang="ru-RU" dirty="0" smtClean="0"/>
              <a:t>из </a:t>
            </a:r>
            <a:r>
              <a:rPr lang="en-US" dirty="0" smtClean="0"/>
              <a:t>p’(x) </a:t>
            </a:r>
            <a:r>
              <a:rPr lang="ru-RU" dirty="0" smtClean="0"/>
              <a:t>для всех </a:t>
            </a:r>
            <a:r>
              <a:rPr lang="en-US" dirty="0"/>
              <a:t>x</a:t>
            </a:r>
            <a:r>
              <a:rPr lang="ru-RU" dirty="0"/>
              <a:t>∈</a:t>
            </a:r>
            <a:r>
              <a:rPr lang="en-US" dirty="0"/>
              <a:t>V</a:t>
            </a:r>
            <a:r>
              <a:rPr lang="en-US" dirty="0" smtClean="0"/>
              <a:t>’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Упражнение: докажите, что полученный потенциал </a:t>
            </a:r>
            <a:r>
              <a:rPr lang="en-US" dirty="0" smtClean="0"/>
              <a:t>p’ </a:t>
            </a:r>
            <a:r>
              <a:rPr lang="ru-RU" dirty="0" smtClean="0"/>
              <a:t>неотрицательный.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7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Максимальный поток минимальной стоимости: 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Как мы обсудили ранее, задача о поиске максимального потока минимальной стоимости сводится к поиску минимальной циркуляции;</a:t>
            </a:r>
          </a:p>
          <a:p>
            <a:r>
              <a:rPr lang="ru-RU" dirty="0" smtClean="0"/>
              <a:t>Если же в сети изначально нет циклов отрицательного веса, то при поиске циркуляции имеет смысл сразу добавить все исходные ребра графа, а итерации проводить лишь над ребром </a:t>
            </a:r>
            <a:r>
              <a:rPr lang="en-US" dirty="0" smtClean="0"/>
              <a:t>(t, s), </a:t>
            </a:r>
            <a:r>
              <a:rPr lang="ru-RU" dirty="0" smtClean="0"/>
              <a:t>заканчивая алгоритм ровно в тот момент, когда циклов отрицательного веса не нашлось.</a:t>
            </a:r>
          </a:p>
          <a:p>
            <a:r>
              <a:rPr lang="ru-RU" dirty="0" smtClean="0"/>
              <a:t>Фактически, на каждой такой итерации мы ищем кратчайший путь из </a:t>
            </a:r>
            <a:r>
              <a:rPr lang="en-US" dirty="0" smtClean="0"/>
              <a:t>s </a:t>
            </a:r>
            <a:r>
              <a:rPr lang="ru-RU" dirty="0" smtClean="0"/>
              <a:t>в </a:t>
            </a:r>
            <a:r>
              <a:rPr lang="en-US" dirty="0" smtClean="0"/>
              <a:t>t </a:t>
            </a:r>
            <a:r>
              <a:rPr lang="ru-RU" dirty="0" smtClean="0"/>
              <a:t>в остаточной сети и проталкиваем по нему поток (ведь с</a:t>
            </a:r>
            <a:r>
              <a:rPr lang="en-US" dirty="0" err="1" smtClean="0"/>
              <a:t>ost</a:t>
            </a:r>
            <a:r>
              <a:rPr lang="en-US" dirty="0" smtClean="0"/>
              <a:t>(t, s), </a:t>
            </a:r>
            <a:r>
              <a:rPr lang="ru-RU" dirty="0" smtClean="0"/>
              <a:t>по сути, -∞); таким образом, получаем следующий алгоритм: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32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Максимальный поток минимальной стоимости: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Алгоритм поиска максимального потока минимальной стоимости в целочисленной сети без отрицательных циклов:</a:t>
            </a:r>
          </a:p>
          <a:p>
            <a:pPr lvl="1"/>
            <a:r>
              <a:rPr lang="en-US" dirty="0" smtClean="0"/>
              <a:t>While (</a:t>
            </a:r>
            <a:r>
              <a:rPr lang="ru-RU" dirty="0" smtClean="0"/>
              <a:t>путь из </a:t>
            </a:r>
            <a:r>
              <a:rPr lang="en-US" dirty="0" smtClean="0"/>
              <a:t>s </a:t>
            </a:r>
            <a:r>
              <a:rPr lang="ru-RU" dirty="0" smtClean="0"/>
              <a:t>в </a:t>
            </a:r>
            <a:r>
              <a:rPr lang="en-US" dirty="0" smtClean="0"/>
              <a:t>t </a:t>
            </a:r>
            <a:r>
              <a:rPr lang="ru-RU" dirty="0" smtClean="0"/>
              <a:t>существует):</a:t>
            </a:r>
          </a:p>
          <a:p>
            <a:pPr lvl="2"/>
            <a:r>
              <a:rPr lang="ru-RU" dirty="0" smtClean="0"/>
              <a:t>Пустить поток величины 1 из </a:t>
            </a:r>
            <a:r>
              <a:rPr lang="en-US" dirty="0" smtClean="0"/>
              <a:t>s </a:t>
            </a:r>
            <a:r>
              <a:rPr lang="ru-RU" dirty="0" smtClean="0"/>
              <a:t>в </a:t>
            </a:r>
            <a:r>
              <a:rPr lang="en-US" dirty="0" smtClean="0"/>
              <a:t>t </a:t>
            </a:r>
            <a:r>
              <a:rPr lang="ru-RU" dirty="0" smtClean="0"/>
              <a:t>по кратчайшему по </a:t>
            </a:r>
            <a:r>
              <a:rPr lang="en-US" dirty="0" smtClean="0"/>
              <a:t>cost</a:t>
            </a:r>
            <a:r>
              <a:rPr lang="ru-RU" dirty="0" smtClean="0"/>
              <a:t> пути.</a:t>
            </a:r>
          </a:p>
          <a:p>
            <a:r>
              <a:rPr lang="ru-RU" dirty="0" smtClean="0"/>
              <a:t>Из вышесказанного очевидно, что такой алгоритм работает; более того, на шаге номер </a:t>
            </a:r>
            <a:r>
              <a:rPr lang="en-US" dirty="0" smtClean="0"/>
              <a:t>k</a:t>
            </a:r>
            <a:r>
              <a:rPr lang="ru-RU" dirty="0" smtClean="0"/>
              <a:t> алгоритм находит поток величины </a:t>
            </a:r>
            <a:r>
              <a:rPr lang="en-US" dirty="0" smtClean="0"/>
              <a:t>k</a:t>
            </a:r>
            <a:r>
              <a:rPr lang="ru-RU" dirty="0" smtClean="0"/>
              <a:t> минимальной стоимости.</a:t>
            </a:r>
            <a:endParaRPr lang="en-US" dirty="0" smtClean="0"/>
          </a:p>
          <a:p>
            <a:r>
              <a:rPr lang="ru-RU" dirty="0" smtClean="0"/>
              <a:t>Пусть </a:t>
            </a:r>
            <a:r>
              <a:rPr lang="en-US" dirty="0" smtClean="0"/>
              <a:t>F – </a:t>
            </a:r>
            <a:r>
              <a:rPr lang="ru-RU" dirty="0" smtClean="0"/>
              <a:t>величина максимального потока.</a:t>
            </a:r>
          </a:p>
          <a:p>
            <a:r>
              <a:rPr lang="ru-RU" dirty="0" smtClean="0"/>
              <a:t>Время работы алгоритма – </a:t>
            </a:r>
            <a:r>
              <a:rPr lang="en-US" dirty="0" smtClean="0"/>
              <a:t>O(F|V||E|), </a:t>
            </a:r>
            <a:r>
              <a:rPr lang="ru-RU" dirty="0" smtClean="0"/>
              <a:t>если искать кратчайший путь с помощью алгоритма Форда-Беллмана, либо </a:t>
            </a:r>
            <a:r>
              <a:rPr lang="en-US" dirty="0" smtClean="0"/>
              <a:t>O(|V||E| + F(|E| + |</a:t>
            </a:r>
            <a:r>
              <a:rPr lang="en-US" dirty="0" err="1" smtClean="0"/>
              <a:t>V|log|V</a:t>
            </a:r>
            <a:r>
              <a:rPr lang="en-US" dirty="0" smtClean="0"/>
              <a:t>|)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если использовать аналог алгоритма Джонсона </a:t>
            </a:r>
            <a:r>
              <a:rPr lang="en-US" dirty="0" smtClean="0"/>
              <a:t>(“</a:t>
            </a:r>
            <a:r>
              <a:rPr lang="ru-RU" dirty="0" err="1" smtClean="0"/>
              <a:t>Дейкстра</a:t>
            </a:r>
            <a:r>
              <a:rPr lang="ru-RU" dirty="0" smtClean="0"/>
              <a:t> с потенциалами</a:t>
            </a:r>
            <a:r>
              <a:rPr lang="en-US" dirty="0" smtClean="0"/>
              <a:t>”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6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Максимальный поток минимальной стоимости: </a:t>
            </a:r>
            <a:r>
              <a:rPr lang="ru-RU" dirty="0" smtClean="0"/>
              <a:t>задача о назначениях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/>
          <a:lstStyle/>
          <a:p>
            <a:r>
              <a:rPr lang="ru-RU" dirty="0" smtClean="0"/>
              <a:t>Постановка задачи: дан взвешенный двудольный граф; требуется найти максимальное </a:t>
            </a:r>
            <a:r>
              <a:rPr lang="ru-RU" dirty="0" err="1" smtClean="0"/>
              <a:t>паросочетание</a:t>
            </a:r>
            <a:r>
              <a:rPr lang="ru-RU" dirty="0" smtClean="0"/>
              <a:t> минимального веса.</a:t>
            </a:r>
          </a:p>
          <a:p>
            <a:r>
              <a:rPr lang="ru-RU" dirty="0" smtClean="0"/>
              <a:t>Решение: сведем задачу к поиску максимального потока минимальной стоимости:</a:t>
            </a:r>
          </a:p>
          <a:p>
            <a:pPr lvl="1"/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47592"/>
            <a:ext cx="6351375" cy="232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3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Максимальный поток минимальной стоимости: задача о назначениях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Время работы алгоритма - </a:t>
            </a:r>
            <a:r>
              <a:rPr lang="en-US" dirty="0"/>
              <a:t>O(|V||E| + F(|E| + |</a:t>
            </a:r>
            <a:r>
              <a:rPr lang="en-US" dirty="0" err="1"/>
              <a:t>V|log|V</a:t>
            </a:r>
            <a:r>
              <a:rPr lang="en-US" dirty="0"/>
              <a:t>|)</a:t>
            </a:r>
            <a:r>
              <a:rPr lang="ru-RU" dirty="0" smtClean="0"/>
              <a:t>); однако: </a:t>
            </a:r>
          </a:p>
          <a:p>
            <a:pPr lvl="1"/>
            <a:r>
              <a:rPr lang="en-US" dirty="0" smtClean="0"/>
              <a:t> F &lt;= |V|;</a:t>
            </a:r>
            <a:endParaRPr lang="ru-RU" dirty="0" smtClean="0"/>
          </a:p>
          <a:p>
            <a:pPr lvl="1"/>
            <a:r>
              <a:rPr lang="ru-RU" dirty="0" smtClean="0"/>
              <a:t>На первой итерации граф ациклический; следовательно, потенциалы в лице расстояний от </a:t>
            </a:r>
            <a:r>
              <a:rPr lang="en-US" dirty="0" smtClean="0"/>
              <a:t>s </a:t>
            </a:r>
            <a:r>
              <a:rPr lang="ru-RU" dirty="0" smtClean="0"/>
              <a:t>до всех вершин можно посчитать, используя ДП на топологической сортировке графа.</a:t>
            </a:r>
          </a:p>
          <a:p>
            <a:r>
              <a:rPr lang="ru-RU" dirty="0" smtClean="0"/>
              <a:t>Тогда время работы алгоритма не превосходит </a:t>
            </a:r>
            <a:r>
              <a:rPr lang="en-US" dirty="0" smtClean="0"/>
              <a:t>O(|V||E| + |V|</a:t>
            </a:r>
            <a:r>
              <a:rPr lang="en-US" baseline="30000" dirty="0"/>
              <a:t>2</a:t>
            </a:r>
            <a:r>
              <a:rPr lang="en-US" dirty="0" smtClean="0"/>
              <a:t>log|V|) </a:t>
            </a:r>
            <a:r>
              <a:rPr lang="ru-RU" dirty="0" smtClean="0"/>
              <a:t>при использовании алгоритма </a:t>
            </a:r>
            <a:r>
              <a:rPr lang="ru-RU" dirty="0" err="1" smtClean="0"/>
              <a:t>Дейкстры</a:t>
            </a:r>
            <a:r>
              <a:rPr lang="ru-RU" dirty="0" smtClean="0"/>
              <a:t> с кучей Фибоначчи либо </a:t>
            </a:r>
            <a:r>
              <a:rPr lang="en-US" dirty="0" smtClean="0"/>
              <a:t>O(|V|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ru-RU" dirty="0" smtClean="0"/>
              <a:t> при использовании «обычного» алгоритма </a:t>
            </a:r>
            <a:r>
              <a:rPr lang="ru-RU" dirty="0" err="1" smtClean="0"/>
              <a:t>Дейкстры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Отметим, что первым алгоритмом, решающим задачу о назначениях за время </a:t>
            </a:r>
            <a:r>
              <a:rPr lang="en-US" dirty="0" smtClean="0"/>
              <a:t>O(|V|</a:t>
            </a:r>
            <a:r>
              <a:rPr lang="en-US" baseline="30000" dirty="0"/>
              <a:t>3</a:t>
            </a:r>
            <a:r>
              <a:rPr lang="ru-RU" dirty="0" smtClean="0"/>
              <a:t>), был знаменитый Венгерский алгоритм; однако использование поток дает результат </a:t>
            </a:r>
            <a:r>
              <a:rPr lang="ru-RU" smtClean="0"/>
              <a:t>не хуже </a:t>
            </a:r>
            <a:r>
              <a:rPr lang="ru-RU" smtClean="0">
                <a:sym typeface="Wingdings" panose="05000000000000000000" pitchFamily="2" charset="2"/>
              </a:rPr>
              <a:t>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102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ru-RU" dirty="0" smtClean="0"/>
              <a:t>Строки. Поиск подстрок в строке.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9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/>
          <a:lstStyle/>
          <a:p>
            <a:r>
              <a:rPr lang="ru-RU" dirty="0" smtClean="0"/>
              <a:t>Поиск подстрок: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Пусть А – конечное множество элементов. Будем называть А </a:t>
            </a:r>
            <a:r>
              <a:rPr lang="ru-RU" i="1" dirty="0" smtClean="0"/>
              <a:t>алфавитом</a:t>
            </a:r>
            <a:r>
              <a:rPr lang="ru-RU" dirty="0" smtClean="0"/>
              <a:t>, а элементы А – </a:t>
            </a:r>
            <a:r>
              <a:rPr lang="ru-RU" i="1" dirty="0" smtClean="0"/>
              <a:t>символами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Примеры: </a:t>
            </a:r>
            <a:r>
              <a:rPr lang="en-US" dirty="0" smtClean="0"/>
              <a:t>{‘a’-’z’}, {‘0’-’9’}</a:t>
            </a:r>
            <a:r>
              <a:rPr lang="ru-RU" dirty="0" smtClean="0"/>
              <a:t>, </a:t>
            </a:r>
            <a:r>
              <a:rPr lang="en-US" dirty="0" smtClean="0"/>
              <a:t>{‘0’,’1’} </a:t>
            </a:r>
            <a:r>
              <a:rPr lang="ru-RU" dirty="0" smtClean="0"/>
              <a:t>и т.д. 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i="1" dirty="0" smtClean="0"/>
              <a:t>Строкой </a:t>
            </a:r>
            <a:r>
              <a:rPr lang="en-US" i="1" dirty="0" smtClean="0"/>
              <a:t>S </a:t>
            </a:r>
            <a:r>
              <a:rPr lang="ru-RU" i="1" dirty="0" smtClean="0"/>
              <a:t>длины </a:t>
            </a:r>
            <a:r>
              <a:rPr lang="en-US" i="1" dirty="0" smtClean="0"/>
              <a:t>n</a:t>
            </a:r>
            <a:r>
              <a:rPr lang="ru-RU" i="1" dirty="0" smtClean="0"/>
              <a:t> </a:t>
            </a:r>
            <a:r>
              <a:rPr lang="en-US" i="1" dirty="0" smtClean="0"/>
              <a:t>&gt;= 0</a:t>
            </a:r>
            <a:r>
              <a:rPr lang="ru-RU" i="1" dirty="0" smtClean="0"/>
              <a:t> над алфавитом А</a:t>
            </a:r>
            <a:r>
              <a:rPr lang="ru-RU" dirty="0" smtClean="0"/>
              <a:t> будем называть последовательность </a:t>
            </a:r>
            <a:r>
              <a:rPr lang="en-US" dirty="0" smtClean="0"/>
              <a:t>S =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 smtClean="0"/>
              <a:t>, </a:t>
            </a:r>
            <a:r>
              <a:rPr lang="ru-RU" dirty="0" err="1" smtClean="0"/>
              <a:t>т.ч</a:t>
            </a:r>
            <a:r>
              <a:rPr lang="ru-RU" dirty="0" smtClean="0"/>
              <a:t>. ∀</a:t>
            </a:r>
            <a:r>
              <a:rPr lang="en-US" dirty="0" err="1" smtClean="0"/>
              <a:t>i</a:t>
            </a:r>
            <a:r>
              <a:rPr lang="ru-RU" dirty="0" smtClean="0"/>
              <a:t>∈</a:t>
            </a:r>
            <a:r>
              <a:rPr lang="en-US" dirty="0" smtClean="0"/>
              <a:t>[1..n]: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ru-RU" dirty="0" smtClean="0"/>
              <a:t>∈</a:t>
            </a:r>
            <a:r>
              <a:rPr lang="en-US" dirty="0" smtClean="0"/>
              <a:t>A.</a:t>
            </a:r>
          </a:p>
          <a:p>
            <a:r>
              <a:rPr lang="ru-RU" dirty="0" smtClean="0"/>
              <a:t>Подстрокой строки </a:t>
            </a:r>
            <a:r>
              <a:rPr lang="en-US" dirty="0" smtClean="0"/>
              <a:t>S </a:t>
            </a:r>
            <a:r>
              <a:rPr lang="ru-RU" dirty="0" smtClean="0"/>
              <a:t>назовем</a:t>
            </a:r>
            <a:r>
              <a:rPr lang="en-US" dirty="0" smtClean="0"/>
              <a:t> </a:t>
            </a:r>
            <a:r>
              <a:rPr lang="ru-RU" dirty="0" smtClean="0"/>
              <a:t>любую строку вида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 = s</a:t>
            </a:r>
            <a:r>
              <a:rPr lang="en-US" baseline="-25000" dirty="0" smtClean="0"/>
              <a:t>i</a:t>
            </a:r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r>
              <a:rPr lang="en-US" dirty="0" smtClean="0"/>
              <a:t>…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; </a:t>
            </a:r>
            <a:r>
              <a:rPr lang="ru-RU" dirty="0" smtClean="0"/>
              <a:t>в этом случае будем говорить, что образец </a:t>
            </a:r>
            <a:r>
              <a:rPr lang="en-US" dirty="0" smtClean="0"/>
              <a:t>P</a:t>
            </a:r>
            <a:r>
              <a:rPr lang="ru-RU" dirty="0" smtClean="0"/>
              <a:t> встречается в </a:t>
            </a:r>
            <a:r>
              <a:rPr lang="en-US" dirty="0" smtClean="0"/>
              <a:t>S</a:t>
            </a:r>
            <a:r>
              <a:rPr lang="ru-RU" dirty="0" smtClean="0"/>
              <a:t> со сдвигом </a:t>
            </a:r>
            <a:r>
              <a:rPr lang="en-US" dirty="0" smtClean="0"/>
              <a:t>i-1</a:t>
            </a:r>
            <a:r>
              <a:rPr lang="ru-RU" dirty="0" smtClean="0"/>
              <a:t>, или </a:t>
            </a:r>
            <a:r>
              <a:rPr lang="en-US" dirty="0" smtClean="0"/>
              <a:t>P = S[</a:t>
            </a:r>
            <a:r>
              <a:rPr lang="en-US" dirty="0" err="1" smtClean="0"/>
              <a:t>i</a:t>
            </a:r>
            <a:r>
              <a:rPr lang="en-US" dirty="0" smtClean="0"/>
              <a:t>..j]; S[</a:t>
            </a:r>
            <a:r>
              <a:rPr lang="en-US" dirty="0" err="1" smtClean="0"/>
              <a:t>i</a:t>
            </a:r>
            <a:r>
              <a:rPr lang="en-US" dirty="0" smtClean="0"/>
              <a:t>] := S[</a:t>
            </a:r>
            <a:r>
              <a:rPr lang="en-US" dirty="0" err="1" smtClean="0"/>
              <a:t>i</a:t>
            </a:r>
            <a:r>
              <a:rPr lang="en-US" dirty="0" smtClean="0"/>
              <a:t>..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Заметим, что пустая строка является подстрокой любой строки.</a:t>
            </a:r>
            <a:endParaRPr lang="en-US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Потоки и циркуляции минимальной стоимости: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Пусть дана сеть </a:t>
            </a:r>
            <a:r>
              <a:rPr lang="en-US" dirty="0" smtClean="0"/>
              <a:t>G = (V, E) </a:t>
            </a:r>
            <a:r>
              <a:rPr lang="ru-RU" dirty="0" smtClean="0"/>
              <a:t>с пропускной способностью с : </a:t>
            </a:r>
            <a:r>
              <a:rPr lang="en-US" dirty="0" smtClean="0"/>
              <a:t>V</a:t>
            </a:r>
            <a:r>
              <a:rPr lang="ru-RU" dirty="0"/>
              <a:t>×</a:t>
            </a:r>
            <a:r>
              <a:rPr lang="en-US" dirty="0" smtClean="0"/>
              <a:t>V</a:t>
            </a:r>
            <a:r>
              <a:rPr lang="ru-RU" dirty="0" smtClean="0"/>
              <a:t>→</a:t>
            </a:r>
            <a:r>
              <a:rPr lang="en-US" dirty="0"/>
              <a:t>R</a:t>
            </a:r>
            <a:r>
              <a:rPr lang="en-US" baseline="-25000" dirty="0" smtClean="0"/>
              <a:t>+</a:t>
            </a:r>
            <a:r>
              <a:rPr lang="en-US" dirty="0" smtClean="0"/>
              <a:t>. </a:t>
            </a:r>
            <a:r>
              <a:rPr lang="ru-RU" dirty="0" smtClean="0"/>
              <a:t>Введем также </a:t>
            </a:r>
            <a:r>
              <a:rPr lang="ru-RU" b="1" dirty="0" smtClean="0"/>
              <a:t>стоимость единицы потока</a:t>
            </a:r>
            <a:r>
              <a:rPr lang="ru-RU" dirty="0" smtClean="0"/>
              <a:t> </a:t>
            </a:r>
            <a:r>
              <a:rPr lang="en-US" dirty="0" smtClean="0"/>
              <a:t>cost: </a:t>
            </a:r>
            <a:r>
              <a:rPr lang="en-US" dirty="0"/>
              <a:t>V</a:t>
            </a:r>
            <a:r>
              <a:rPr lang="ru-RU" dirty="0"/>
              <a:t>×</a:t>
            </a:r>
            <a:r>
              <a:rPr lang="en-US" dirty="0"/>
              <a:t>V </a:t>
            </a:r>
            <a:r>
              <a:rPr lang="ru-RU" dirty="0" smtClean="0"/>
              <a:t>→</a:t>
            </a:r>
            <a:r>
              <a:rPr lang="en-US" dirty="0" smtClean="0"/>
              <a:t> R.</a:t>
            </a:r>
          </a:p>
          <a:p>
            <a:r>
              <a:rPr lang="ru-RU" dirty="0" smtClean="0"/>
              <a:t>Теперь для каждого потока можно посчитать его </a:t>
            </a:r>
            <a:r>
              <a:rPr lang="ru-RU" b="1" dirty="0" smtClean="0"/>
              <a:t>стоимость</a:t>
            </a:r>
            <a:r>
              <a:rPr lang="ru-RU" dirty="0" smtClean="0"/>
              <a:t>: </a:t>
            </a:r>
            <a:r>
              <a:rPr lang="en-US" dirty="0" smtClean="0"/>
              <a:t>cost(f) := 1/2</a:t>
            </a:r>
            <a:r>
              <a:rPr lang="ru-RU" dirty="0" smtClean="0"/>
              <a:t>∑</a:t>
            </a:r>
            <a:r>
              <a:rPr lang="en-US" dirty="0" smtClean="0"/>
              <a:t>{cost(x, y) * f(x, y)|</a:t>
            </a:r>
            <a:r>
              <a:rPr lang="en-US" dirty="0" err="1" smtClean="0"/>
              <a:t>x,y</a:t>
            </a:r>
            <a:r>
              <a:rPr lang="ru-RU" dirty="0" smtClean="0"/>
              <a:t>∈</a:t>
            </a:r>
            <a:r>
              <a:rPr lang="en-US" dirty="0"/>
              <a:t>V</a:t>
            </a:r>
            <a:r>
              <a:rPr lang="en-US" dirty="0" smtClean="0"/>
              <a:t>}= </a:t>
            </a:r>
            <a:r>
              <a:rPr lang="ru-RU" dirty="0" smtClean="0"/>
              <a:t>∑</a:t>
            </a:r>
            <a:r>
              <a:rPr lang="en-US" dirty="0" smtClean="0"/>
              <a:t>{</a:t>
            </a:r>
            <a:r>
              <a:rPr lang="en-US" dirty="0" err="1" smtClean="0"/>
              <a:t>e.cost</a:t>
            </a:r>
            <a:r>
              <a:rPr lang="en-US" dirty="0" smtClean="0"/>
              <a:t> * </a:t>
            </a:r>
            <a:r>
              <a:rPr lang="en-US" dirty="0" err="1" smtClean="0"/>
              <a:t>e.f</a:t>
            </a:r>
            <a:r>
              <a:rPr lang="en-US" dirty="0" smtClean="0"/>
              <a:t> | e</a:t>
            </a:r>
            <a:r>
              <a:rPr lang="ru-RU" dirty="0"/>
              <a:t> </a:t>
            </a:r>
            <a:r>
              <a:rPr lang="ru-RU" dirty="0" smtClean="0"/>
              <a:t>∈</a:t>
            </a:r>
            <a:r>
              <a:rPr lang="en-US" dirty="0" smtClean="0"/>
              <a:t> E}.</a:t>
            </a:r>
          </a:p>
          <a:p>
            <a:r>
              <a:rPr lang="ru-RU" b="1" dirty="0" smtClean="0"/>
              <a:t>Циркуляция</a:t>
            </a:r>
            <a:r>
              <a:rPr lang="ru-RU" dirty="0" smtClean="0"/>
              <a:t> есть</a:t>
            </a:r>
            <a:r>
              <a:rPr lang="en-US" dirty="0" smtClean="0"/>
              <a:t> </a:t>
            </a:r>
            <a:r>
              <a:rPr lang="ru-RU" dirty="0" smtClean="0"/>
              <a:t>функция </a:t>
            </a:r>
            <a:r>
              <a:rPr lang="en-US" dirty="0" smtClean="0"/>
              <a:t>f: </a:t>
            </a:r>
            <a:r>
              <a:rPr lang="en-US" dirty="0"/>
              <a:t>V</a:t>
            </a:r>
            <a:r>
              <a:rPr lang="ru-RU" dirty="0"/>
              <a:t>×</a:t>
            </a:r>
            <a:r>
              <a:rPr lang="en-US" dirty="0"/>
              <a:t>V </a:t>
            </a:r>
            <a:r>
              <a:rPr lang="ru-RU" dirty="0" smtClean="0"/>
              <a:t>→</a:t>
            </a:r>
            <a:r>
              <a:rPr lang="en-US" dirty="0"/>
              <a:t>R</a:t>
            </a:r>
            <a:r>
              <a:rPr lang="en-US" baseline="-25000" dirty="0"/>
              <a:t>+</a:t>
            </a:r>
            <a:r>
              <a:rPr lang="ru-RU" dirty="0" smtClean="0"/>
              <a:t>, обладающая следующими свойствами:</a:t>
            </a:r>
          </a:p>
          <a:p>
            <a:pPr marL="971550" lvl="1" indent="-514350">
              <a:buFont typeface="Arial" panose="020B0604020202020204" pitchFamily="34" charset="0"/>
              <a:buAutoNum type="arabicParenR"/>
            </a:pPr>
            <a:r>
              <a:rPr lang="ru-RU" dirty="0"/>
              <a:t>Антисимметричность: </a:t>
            </a:r>
            <a:r>
              <a:rPr lang="en-US" dirty="0"/>
              <a:t>f(u, v) = -f(v, u);</a:t>
            </a:r>
            <a:endParaRPr lang="ru-RU" dirty="0"/>
          </a:p>
          <a:p>
            <a:pPr marL="971550" lvl="1" indent="-514350">
              <a:buAutoNum type="arabicParenR"/>
            </a:pPr>
            <a:r>
              <a:rPr lang="ru-RU" dirty="0"/>
              <a:t>Ограничение потока: </a:t>
            </a:r>
            <a:r>
              <a:rPr lang="en-US" dirty="0"/>
              <a:t>f(u, v) </a:t>
            </a:r>
            <a:r>
              <a:rPr lang="ru-RU" dirty="0"/>
              <a:t>⩽</a:t>
            </a:r>
            <a:r>
              <a:rPr lang="en-US" dirty="0"/>
              <a:t> c(u, v);</a:t>
            </a:r>
            <a:endParaRPr lang="ru-RU" dirty="0"/>
          </a:p>
          <a:p>
            <a:pPr marL="971550" lvl="1" indent="-514350">
              <a:buAutoNum type="arabicParenR"/>
            </a:pPr>
            <a:r>
              <a:rPr lang="ru-RU" dirty="0"/>
              <a:t>Сохранение потока: для всех </a:t>
            </a:r>
            <a:r>
              <a:rPr lang="en-US" dirty="0"/>
              <a:t>u </a:t>
            </a:r>
            <a:r>
              <a:rPr lang="ru-RU" dirty="0"/>
              <a:t>∈</a:t>
            </a:r>
            <a:r>
              <a:rPr lang="en-US" dirty="0"/>
              <a:t> </a:t>
            </a:r>
            <a:r>
              <a:rPr lang="en-US" dirty="0" smtClean="0"/>
              <a:t>V </a:t>
            </a:r>
            <a:r>
              <a:rPr lang="ru-RU" dirty="0"/>
              <a:t>должно выполняться: ∑</a:t>
            </a:r>
            <a:r>
              <a:rPr lang="en-US" dirty="0"/>
              <a:t>{f(u, v) | v</a:t>
            </a:r>
            <a:r>
              <a:rPr lang="ru-RU" dirty="0"/>
              <a:t>∈</a:t>
            </a:r>
            <a:r>
              <a:rPr lang="en-US" dirty="0"/>
              <a:t>V} = 0.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0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ru-RU" dirty="0"/>
              <a:t>Поиск подстрок: 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Обозначим длину строки </a:t>
            </a:r>
            <a:r>
              <a:rPr lang="en-US" dirty="0" smtClean="0"/>
              <a:t>S </a:t>
            </a:r>
            <a:r>
              <a:rPr lang="ru-RU" dirty="0" smtClean="0"/>
              <a:t>за </a:t>
            </a:r>
            <a:r>
              <a:rPr lang="en-US" dirty="0" smtClean="0"/>
              <a:t>|S|;</a:t>
            </a:r>
          </a:p>
          <a:p>
            <a:r>
              <a:rPr lang="ru-RU" i="1" dirty="0" smtClean="0"/>
              <a:t>Префиксом</a:t>
            </a:r>
            <a:r>
              <a:rPr lang="ru-RU" dirty="0" smtClean="0"/>
              <a:t> длины </a:t>
            </a:r>
            <a:r>
              <a:rPr lang="en-US" dirty="0" smtClean="0"/>
              <a:t>l </a:t>
            </a:r>
            <a:r>
              <a:rPr lang="ru-RU" dirty="0" smtClean="0"/>
              <a:t>строки </a:t>
            </a:r>
            <a:r>
              <a:rPr lang="en-US" dirty="0" smtClean="0"/>
              <a:t>S </a:t>
            </a:r>
            <a:r>
              <a:rPr lang="ru-RU" dirty="0" smtClean="0"/>
              <a:t>назовем строку </a:t>
            </a:r>
            <a:r>
              <a:rPr lang="en-US" dirty="0" smtClean="0"/>
              <a:t>S[1..l];</a:t>
            </a:r>
          </a:p>
          <a:p>
            <a:r>
              <a:rPr lang="ru-RU" i="1" dirty="0" smtClean="0"/>
              <a:t>Суффиксом</a:t>
            </a:r>
            <a:r>
              <a:rPr lang="ru-RU" dirty="0" smtClean="0"/>
              <a:t> </a:t>
            </a:r>
            <a:r>
              <a:rPr lang="ru-RU" dirty="0"/>
              <a:t>длины </a:t>
            </a:r>
            <a:r>
              <a:rPr lang="en-US" dirty="0"/>
              <a:t>l </a:t>
            </a:r>
            <a:r>
              <a:rPr lang="ru-RU" dirty="0"/>
              <a:t>строки </a:t>
            </a:r>
            <a:r>
              <a:rPr lang="en-US" dirty="0"/>
              <a:t>S </a:t>
            </a:r>
            <a:r>
              <a:rPr lang="ru-RU" dirty="0"/>
              <a:t>назовем строку </a:t>
            </a:r>
            <a:r>
              <a:rPr lang="en-US" dirty="0" smtClean="0"/>
              <a:t>S[|S|-l+1..|S|];</a:t>
            </a:r>
          </a:p>
          <a:p>
            <a:r>
              <a:rPr lang="ru-RU" dirty="0" smtClean="0"/>
              <a:t>Заметим, что </a:t>
            </a:r>
            <a:r>
              <a:rPr lang="en-US" dirty="0" smtClean="0"/>
              <a:t>S </a:t>
            </a:r>
            <a:r>
              <a:rPr lang="ru-RU" dirty="0" smtClean="0"/>
              <a:t>является как своим префиксом, так и своим суффиксом; все же не совпадающие с </a:t>
            </a:r>
            <a:r>
              <a:rPr lang="en-US" dirty="0" smtClean="0"/>
              <a:t>S </a:t>
            </a:r>
            <a:r>
              <a:rPr lang="ru-RU" dirty="0" smtClean="0"/>
              <a:t>префиксы и суффикс строки </a:t>
            </a:r>
            <a:r>
              <a:rPr lang="en-US" dirty="0" smtClean="0"/>
              <a:t>S </a:t>
            </a:r>
            <a:r>
              <a:rPr lang="ru-RU" dirty="0" smtClean="0"/>
              <a:t>будем называть </a:t>
            </a:r>
            <a:r>
              <a:rPr lang="ru-RU" i="1" dirty="0" smtClean="0"/>
              <a:t>собственными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Задача</a:t>
            </a:r>
            <a:r>
              <a:rPr lang="en-US" dirty="0" smtClean="0"/>
              <a:t> </a:t>
            </a:r>
            <a:r>
              <a:rPr lang="ru-RU" dirty="0" smtClean="0"/>
              <a:t>о поиске подстроки в строке: даны две строки</a:t>
            </a:r>
            <a:r>
              <a:rPr lang="en-US" dirty="0" smtClean="0"/>
              <a:t>, P </a:t>
            </a:r>
            <a:r>
              <a:rPr lang="ru-RU" dirty="0" smtClean="0"/>
              <a:t>и </a:t>
            </a:r>
            <a:r>
              <a:rPr lang="en-US" dirty="0" smtClean="0"/>
              <a:t>S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Требуется найти список таких чисел </a:t>
            </a:r>
            <a:r>
              <a:rPr lang="en-US" dirty="0" err="1" smtClean="0"/>
              <a:t>pos</a:t>
            </a:r>
            <a:r>
              <a:rPr lang="en-US" dirty="0" smtClean="0"/>
              <a:t>, </a:t>
            </a:r>
            <a:r>
              <a:rPr lang="ru-RU" dirty="0" smtClean="0"/>
              <a:t>что </a:t>
            </a:r>
            <a:r>
              <a:rPr lang="en-US" dirty="0" smtClean="0"/>
              <a:t>P = S[</a:t>
            </a:r>
            <a:r>
              <a:rPr lang="en-US" dirty="0" err="1" smtClean="0"/>
              <a:t>pos</a:t>
            </a:r>
            <a:r>
              <a:rPr lang="en-US" dirty="0" smtClean="0"/>
              <a:t>..</a:t>
            </a:r>
            <a:r>
              <a:rPr lang="en-US" dirty="0" err="1" smtClean="0"/>
              <a:t>pos</a:t>
            </a:r>
            <a:r>
              <a:rPr lang="en-US" dirty="0" smtClean="0"/>
              <a:t>+|P|-1].</a:t>
            </a:r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9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Поиск подстроки в строке: префикс-функция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Наивное решение: переберем все возможные </a:t>
            </a:r>
            <a:r>
              <a:rPr lang="en-US" dirty="0" err="1" smtClean="0"/>
              <a:t>pos</a:t>
            </a:r>
            <a:r>
              <a:rPr lang="en-US" dirty="0" smtClean="0"/>
              <a:t>;</a:t>
            </a:r>
            <a:r>
              <a:rPr lang="ru-RU" dirty="0" smtClean="0"/>
              <a:t> для каждой </a:t>
            </a:r>
            <a:r>
              <a:rPr lang="en-US" dirty="0" err="1" smtClean="0"/>
              <a:t>pos</a:t>
            </a:r>
            <a:r>
              <a:rPr lang="ru-RU" dirty="0" smtClean="0"/>
              <a:t> сравним за </a:t>
            </a:r>
            <a:r>
              <a:rPr lang="en-US" dirty="0" smtClean="0"/>
              <a:t>O(|P|) </a:t>
            </a:r>
            <a:r>
              <a:rPr lang="ru-RU" dirty="0" smtClean="0"/>
              <a:t>строки </a:t>
            </a:r>
            <a:r>
              <a:rPr lang="en-US" dirty="0" smtClean="0"/>
              <a:t>P</a:t>
            </a:r>
            <a:r>
              <a:rPr lang="ru-RU" dirty="0" smtClean="0"/>
              <a:t> и </a:t>
            </a:r>
            <a:r>
              <a:rPr lang="en-US" dirty="0" smtClean="0"/>
              <a:t>S[</a:t>
            </a:r>
            <a:r>
              <a:rPr lang="en-US" dirty="0" err="1" smtClean="0"/>
              <a:t>pos</a:t>
            </a:r>
            <a:r>
              <a:rPr lang="en-US" dirty="0" smtClean="0"/>
              <a:t>..</a:t>
            </a:r>
            <a:r>
              <a:rPr lang="en-US" dirty="0" err="1" smtClean="0"/>
              <a:t>pos</a:t>
            </a:r>
            <a:r>
              <a:rPr lang="en-US" dirty="0" smtClean="0"/>
              <a:t>+|P|-1].</a:t>
            </a:r>
          </a:p>
          <a:p>
            <a:r>
              <a:rPr lang="ru-RU" dirty="0" smtClean="0"/>
              <a:t>Сложность такого решения – </a:t>
            </a:r>
            <a:r>
              <a:rPr lang="en-US" dirty="0" smtClean="0"/>
              <a:t>O(|P|*|S|), </a:t>
            </a:r>
            <a:r>
              <a:rPr lang="ru-RU" dirty="0" smtClean="0"/>
              <a:t>что очень долго</a:t>
            </a:r>
            <a:r>
              <a:rPr lang="en-US" dirty="0" smtClean="0"/>
              <a:t>; </a:t>
            </a:r>
            <a:r>
              <a:rPr lang="ru-RU" dirty="0" smtClean="0"/>
              <a:t>«плохими» случаями могут являться, например, строки вида </a:t>
            </a:r>
            <a:r>
              <a:rPr lang="en-US" dirty="0" smtClean="0"/>
              <a:t>P = a</a:t>
            </a:r>
            <a:r>
              <a:rPr lang="en-US" baseline="30000" dirty="0" smtClean="0"/>
              <a:t>n/2</a:t>
            </a:r>
            <a:r>
              <a:rPr lang="en-US" dirty="0" smtClean="0"/>
              <a:t>, S = a</a:t>
            </a:r>
            <a:r>
              <a:rPr lang="en-US" baseline="30000" dirty="0" smtClean="0"/>
              <a:t>n</a:t>
            </a:r>
            <a:r>
              <a:rPr lang="en-US" dirty="0" smtClean="0"/>
              <a:t>; (</a:t>
            </a:r>
            <a:r>
              <a:rPr lang="ru-RU" dirty="0" smtClean="0"/>
              <a:t>или </a:t>
            </a:r>
            <a:r>
              <a:rPr lang="en-US" dirty="0"/>
              <a:t>P = </a:t>
            </a:r>
            <a:r>
              <a:rPr lang="en-US" dirty="0" smtClean="0"/>
              <a:t>a</a:t>
            </a:r>
            <a:r>
              <a:rPr lang="en-US" baseline="30000" dirty="0" smtClean="0"/>
              <a:t>n/2</a:t>
            </a:r>
            <a:r>
              <a:rPr lang="en-US" dirty="0" smtClean="0"/>
              <a:t>b, </a:t>
            </a:r>
            <a:r>
              <a:rPr lang="en-US" dirty="0"/>
              <a:t>S = </a:t>
            </a:r>
            <a:r>
              <a:rPr lang="en-US" dirty="0" smtClean="0"/>
              <a:t>a</a:t>
            </a:r>
            <a:r>
              <a:rPr lang="en-US" baseline="30000" dirty="0" smtClean="0"/>
              <a:t>n</a:t>
            </a:r>
            <a:r>
              <a:rPr lang="ru-RU" dirty="0" smtClean="0"/>
              <a:t>). Необходимо решение за </a:t>
            </a:r>
            <a:r>
              <a:rPr lang="en-US" dirty="0" smtClean="0"/>
              <a:t>O(|P|+|S|).</a:t>
            </a:r>
          </a:p>
          <a:p>
            <a:r>
              <a:rPr lang="ru-RU" dirty="0" smtClean="0"/>
              <a:t>Для этого введем понятие префикс-функции.</a:t>
            </a:r>
          </a:p>
          <a:p>
            <a:r>
              <a:rPr lang="ru-RU" dirty="0" smtClean="0"/>
              <a:t>Префикс-функция строки </a:t>
            </a:r>
            <a:r>
              <a:rPr lang="en-US" dirty="0" smtClean="0"/>
              <a:t>S </a:t>
            </a:r>
            <a:r>
              <a:rPr lang="ru-RU" dirty="0" smtClean="0"/>
              <a:t>– это массив чисел      </a:t>
            </a:r>
            <a:r>
              <a:rPr lang="en-US" dirty="0" smtClean="0"/>
              <a:t>p = p[1..|S|],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ru-RU" dirty="0" smtClean="0"/>
              <a:t>= </a:t>
            </a:r>
            <a:r>
              <a:rPr lang="en-US" dirty="0" smtClean="0"/>
              <a:t>max{l | l &lt; </a:t>
            </a:r>
            <a:r>
              <a:rPr lang="en-US" dirty="0" err="1" smtClean="0"/>
              <a:t>i</a:t>
            </a:r>
            <a:r>
              <a:rPr lang="en-US" dirty="0" smtClean="0"/>
              <a:t> &amp;&amp; S[1</a:t>
            </a:r>
            <a:r>
              <a:rPr lang="ru-RU" dirty="0" smtClean="0"/>
              <a:t> </a:t>
            </a:r>
            <a:r>
              <a:rPr lang="en-US" dirty="0" smtClean="0"/>
              <a:t>..</a:t>
            </a:r>
            <a:r>
              <a:rPr lang="ru-RU" dirty="0" smtClean="0"/>
              <a:t> </a:t>
            </a:r>
            <a:r>
              <a:rPr lang="en-US" dirty="0" smtClean="0"/>
              <a:t>l] = </a:t>
            </a:r>
            <a:r>
              <a:rPr lang="ru-RU" dirty="0" smtClean="0"/>
              <a:t>  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ru-RU" dirty="0" smtClean="0"/>
              <a:t>-</a:t>
            </a:r>
            <a:r>
              <a:rPr lang="en-US" dirty="0" smtClean="0"/>
              <a:t>l+1..i]}</a:t>
            </a:r>
            <a:r>
              <a:rPr lang="ru-RU" dirty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3373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Поиск подстроки в строке: префикс-функция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/>
          <a:lstStyle/>
          <a:p>
            <a:r>
              <a:rPr lang="ru-RU" dirty="0" smtClean="0"/>
              <a:t>Другими словами,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ru-RU" dirty="0" smtClean="0"/>
              <a:t>есть длина максимального собственного суффикса префикса </a:t>
            </a:r>
            <a:r>
              <a:rPr lang="en-US" dirty="0" smtClean="0"/>
              <a:t>S </a:t>
            </a:r>
            <a:r>
              <a:rPr lang="ru-RU" dirty="0" smtClean="0"/>
              <a:t>длины </a:t>
            </a:r>
            <a:r>
              <a:rPr lang="en-US" dirty="0" err="1"/>
              <a:t>i</a:t>
            </a:r>
            <a:r>
              <a:rPr lang="en-US" dirty="0" smtClean="0"/>
              <a:t>, </a:t>
            </a:r>
            <a:r>
              <a:rPr lang="ru-RU" dirty="0" smtClean="0"/>
              <a:t>совпадающего с префиксом </a:t>
            </a:r>
            <a:r>
              <a:rPr lang="en-US" dirty="0" smtClean="0"/>
              <a:t>S.</a:t>
            </a:r>
            <a:endParaRPr lang="ru-RU" dirty="0" smtClean="0"/>
          </a:p>
          <a:p>
            <a:r>
              <a:rPr lang="ru-RU" u="sng" dirty="0" smtClean="0"/>
              <a:t>Лемма 6.1</a:t>
            </a:r>
            <a:r>
              <a:rPr lang="ru-RU" dirty="0" smtClean="0"/>
              <a:t>: </a:t>
            </a:r>
            <a:r>
              <a:rPr lang="en-US" dirty="0" smtClean="0"/>
              <a:t>p[1] = 0 (</a:t>
            </a:r>
            <a:r>
              <a:rPr lang="ru-RU" dirty="0" smtClean="0"/>
              <a:t>очевидно).</a:t>
            </a:r>
          </a:p>
          <a:p>
            <a:r>
              <a:rPr lang="ru-RU" u="sng" dirty="0" smtClean="0"/>
              <a:t>Лемма 6.2</a:t>
            </a:r>
            <a:r>
              <a:rPr lang="ru-RU" dirty="0" smtClean="0"/>
              <a:t>: </a:t>
            </a:r>
            <a:r>
              <a:rPr lang="en-US" dirty="0" smtClean="0"/>
              <a:t>p[i+1] &lt;= p[</a:t>
            </a:r>
            <a:r>
              <a:rPr lang="en-US" dirty="0" err="1" smtClean="0"/>
              <a:t>i</a:t>
            </a:r>
            <a:r>
              <a:rPr lang="en-US" dirty="0" smtClean="0"/>
              <a:t>] + 1.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p[i+1] = 0, </a:t>
            </a:r>
            <a:r>
              <a:rPr lang="ru-RU" dirty="0" smtClean="0"/>
              <a:t>то все очевидно;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 smtClean="0"/>
              <a:t>p[i+1] </a:t>
            </a:r>
            <a:r>
              <a:rPr lang="ru-RU" dirty="0" smtClean="0"/>
              <a:t>=</a:t>
            </a:r>
            <a:r>
              <a:rPr lang="en-US" dirty="0" smtClean="0"/>
              <a:t> l</a:t>
            </a:r>
            <a:r>
              <a:rPr lang="ru-RU" dirty="0" smtClean="0"/>
              <a:t> </a:t>
            </a:r>
            <a:r>
              <a:rPr lang="en-US" dirty="0" smtClean="0"/>
              <a:t>&gt; 0. </a:t>
            </a:r>
            <a:r>
              <a:rPr lang="ru-RU" dirty="0" smtClean="0"/>
              <a:t>Тогда </a:t>
            </a:r>
            <a:r>
              <a:rPr lang="en-US" dirty="0" smtClean="0"/>
              <a:t>s[1..l] = s[i+2-l..i+1], </a:t>
            </a:r>
            <a:r>
              <a:rPr lang="ru-RU" dirty="0" smtClean="0"/>
              <a:t>откуда </a:t>
            </a:r>
            <a:r>
              <a:rPr lang="en-US" dirty="0" smtClean="0"/>
              <a:t>s[1..l-1] = s[i+2-l..i]</a:t>
            </a:r>
            <a:r>
              <a:rPr lang="ru-RU" dirty="0" smtClean="0"/>
              <a:t>; следовательно,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 &lt;= p[i+1]-1, QED.</a:t>
            </a:r>
          </a:p>
        </p:txBody>
      </p:sp>
    </p:spTree>
    <p:extLst>
      <p:ext uri="{BB962C8B-B14F-4D97-AF65-F5344CB8AC3E}">
        <p14:creationId xmlns:p14="http://schemas.microsoft.com/office/powerpoint/2010/main" val="34307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подстроки в строке: префикс-функция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92500"/>
          </a:bodyPr>
          <a:lstStyle/>
          <a:p>
            <a:r>
              <a:rPr lang="ru-RU" u="sng" dirty="0" smtClean="0"/>
              <a:t>Лемма 6.3</a:t>
            </a:r>
            <a:r>
              <a:rPr lang="ru-RU" dirty="0" smtClean="0"/>
              <a:t>: если </a:t>
            </a:r>
            <a:r>
              <a:rPr lang="en-US" dirty="0" smtClean="0"/>
              <a:t>p[i+1] &lt; p[</a:t>
            </a:r>
            <a:r>
              <a:rPr lang="en-US" dirty="0" err="1" smtClean="0"/>
              <a:t>i</a:t>
            </a:r>
            <a:r>
              <a:rPr lang="en-US" dirty="0" smtClean="0"/>
              <a:t>] + 1, </a:t>
            </a:r>
            <a:r>
              <a:rPr lang="ru-RU" dirty="0" smtClean="0"/>
              <a:t>то </a:t>
            </a:r>
            <a:r>
              <a:rPr lang="en-US" dirty="0" smtClean="0"/>
              <a:t>p[i+1] &lt;= p[p[</a:t>
            </a:r>
            <a:r>
              <a:rPr lang="en-US" dirty="0" err="1" smtClean="0"/>
              <a:t>i</a:t>
            </a:r>
            <a:r>
              <a:rPr lang="en-US" dirty="0" smtClean="0"/>
              <a:t>]]+1.</a:t>
            </a:r>
          </a:p>
          <a:p>
            <a:r>
              <a:rPr lang="ru-RU" u="sng" dirty="0" smtClean="0"/>
              <a:t>Доказательство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1) </a:t>
            </a:r>
            <a:r>
              <a:rPr lang="ru-RU" dirty="0" smtClean="0"/>
              <a:t>пусть </a:t>
            </a:r>
            <a:r>
              <a:rPr lang="en-US" dirty="0" smtClean="0"/>
              <a:t>p[i+1] = l+1, l &gt;= 0.</a:t>
            </a:r>
          </a:p>
          <a:p>
            <a:pPr lvl="1"/>
            <a:r>
              <a:rPr lang="en-US" dirty="0" smtClean="0"/>
              <a:t>2) </a:t>
            </a:r>
            <a:r>
              <a:rPr lang="ru-RU" dirty="0" smtClean="0"/>
              <a:t>Тогда </a:t>
            </a:r>
            <a:r>
              <a:rPr lang="en-US" dirty="0" smtClean="0"/>
              <a:t>S[1..l] = S[i-l+1..i]</a:t>
            </a:r>
            <a:r>
              <a:rPr lang="ru-RU" dirty="0" smtClean="0"/>
              <a:t>; следовательно, </a:t>
            </a:r>
            <a:r>
              <a:rPr lang="en-US" dirty="0" smtClean="0"/>
              <a:t>l &lt;= p[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lvl="1"/>
            <a:r>
              <a:rPr lang="en-US" dirty="0" smtClean="0"/>
              <a:t>3) </a:t>
            </a:r>
            <a:r>
              <a:rPr lang="ru-RU" dirty="0" smtClean="0"/>
              <a:t>т.к. </a:t>
            </a:r>
            <a:r>
              <a:rPr lang="en-US" dirty="0" smtClean="0"/>
              <a:t>l+1 != p[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+1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en-US" dirty="0" smtClean="0"/>
              <a:t>l &lt; p[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4) </a:t>
            </a:r>
            <a:r>
              <a:rPr lang="ru-RU" dirty="0" smtClean="0"/>
              <a:t>Т.к. </a:t>
            </a:r>
            <a:r>
              <a:rPr lang="en-US" dirty="0" smtClean="0"/>
              <a:t>S[1..p[</a:t>
            </a:r>
            <a:r>
              <a:rPr lang="en-US" dirty="0" err="1" smtClean="0"/>
              <a:t>i</a:t>
            </a:r>
            <a:r>
              <a:rPr lang="en-US" dirty="0" smtClean="0"/>
              <a:t>]] = S[</a:t>
            </a:r>
            <a:r>
              <a:rPr lang="en-US" dirty="0" err="1" smtClean="0"/>
              <a:t>i</a:t>
            </a:r>
            <a:r>
              <a:rPr lang="en-US" dirty="0" smtClean="0"/>
              <a:t>-p[</a:t>
            </a:r>
            <a:r>
              <a:rPr lang="en-US" dirty="0" err="1" smtClean="0"/>
              <a:t>i</a:t>
            </a:r>
            <a:r>
              <a:rPr lang="en-US" dirty="0" smtClean="0"/>
              <a:t>]+1</a:t>
            </a:r>
            <a:r>
              <a:rPr lang="ru-RU" dirty="0" smtClean="0"/>
              <a:t>..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ru-RU" dirty="0" smtClean="0"/>
              <a:t>то из 2 и 3 получаем: </a:t>
            </a:r>
            <a:r>
              <a:rPr lang="en-US" dirty="0" smtClean="0"/>
              <a:t>S[1..l] = S[p[</a:t>
            </a:r>
            <a:r>
              <a:rPr lang="en-US" dirty="0" err="1" smtClean="0"/>
              <a:t>i</a:t>
            </a:r>
            <a:r>
              <a:rPr lang="en-US" dirty="0" smtClean="0"/>
              <a:t>]-l+1</a:t>
            </a:r>
            <a:r>
              <a:rPr lang="ru-RU" dirty="0" smtClean="0"/>
              <a:t>..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]];</a:t>
            </a:r>
          </a:p>
          <a:p>
            <a:pPr lvl="1"/>
            <a:r>
              <a:rPr lang="en-US" dirty="0" smtClean="0"/>
              <a:t>5) </a:t>
            </a:r>
            <a:r>
              <a:rPr lang="ru-RU" dirty="0" smtClean="0"/>
              <a:t>Т.к. </a:t>
            </a:r>
            <a:r>
              <a:rPr lang="en-US" dirty="0"/>
              <a:t>l</a:t>
            </a:r>
            <a:r>
              <a:rPr lang="en-US" dirty="0" smtClean="0"/>
              <a:t> &lt; p[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ru-RU" dirty="0" smtClean="0"/>
              <a:t>то </a:t>
            </a:r>
            <a:r>
              <a:rPr lang="en-US" dirty="0" smtClean="0"/>
              <a:t>l &lt;= p[p[</a:t>
            </a:r>
            <a:r>
              <a:rPr lang="en-US" dirty="0" err="1" smtClean="0"/>
              <a:t>i</a:t>
            </a:r>
            <a:r>
              <a:rPr lang="en-US" dirty="0" smtClean="0"/>
              <a:t>]], QED.</a:t>
            </a:r>
          </a:p>
          <a:p>
            <a:r>
              <a:rPr lang="ru-RU" u="sng" dirty="0" smtClean="0"/>
              <a:t>Следствие</a:t>
            </a:r>
            <a:r>
              <a:rPr lang="ru-RU" dirty="0" smtClean="0"/>
              <a:t>: если </a:t>
            </a:r>
            <a:r>
              <a:rPr lang="en-US" dirty="0" smtClean="0"/>
              <a:t>p[i+1] &lt; p[p[</a:t>
            </a:r>
            <a:r>
              <a:rPr lang="en-US" dirty="0" err="1" smtClean="0"/>
              <a:t>i</a:t>
            </a:r>
            <a:r>
              <a:rPr lang="en-US" dirty="0" smtClean="0"/>
              <a:t>]]+1, </a:t>
            </a:r>
            <a:r>
              <a:rPr lang="ru-RU" dirty="0" smtClean="0"/>
              <a:t>то </a:t>
            </a:r>
            <a:r>
              <a:rPr lang="en-US" dirty="0" smtClean="0"/>
              <a:t>p[i+1] &lt;= p[p[p[</a:t>
            </a:r>
            <a:r>
              <a:rPr lang="en-US" dirty="0" err="1" smtClean="0"/>
              <a:t>i</a:t>
            </a:r>
            <a:r>
              <a:rPr lang="en-US" dirty="0" smtClean="0"/>
              <a:t>]]]+1</a:t>
            </a:r>
            <a:r>
              <a:rPr lang="ru-RU" dirty="0" smtClean="0"/>
              <a:t>. Данное следствие можно распространить на произвольное число итераций!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9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Поиск подстроки в строке: алгоритм Кнута-Морриса-</a:t>
            </a:r>
            <a:r>
              <a:rPr lang="ru-RU" dirty="0" err="1" smtClean="0"/>
              <a:t>Пратта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r>
              <a:rPr lang="ru-RU" dirty="0" smtClean="0"/>
              <a:t>Из леммы 6.3 непосредственно следует и корректность следующего алгоритма:</a:t>
            </a:r>
          </a:p>
          <a:p>
            <a:pPr lvl="1"/>
            <a:r>
              <a:rPr lang="ru-RU" dirty="0" smtClean="0"/>
              <a:t>Пусть дана строка </a:t>
            </a:r>
            <a:r>
              <a:rPr lang="en-US" dirty="0" smtClean="0"/>
              <a:t>S.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[1] := 0.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2 .. |S|:</a:t>
            </a:r>
          </a:p>
          <a:p>
            <a:pPr lvl="2"/>
            <a:r>
              <a:rPr lang="en-US" dirty="0" smtClean="0"/>
              <a:t>j := p[i-1];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hile (j &gt; 0 &amp;&amp; S[j+1] != S[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lvl="3"/>
            <a:r>
              <a:rPr lang="en-US" dirty="0"/>
              <a:t>j</a:t>
            </a:r>
            <a:r>
              <a:rPr lang="en-US" dirty="0" smtClean="0"/>
              <a:t> = p[j];</a:t>
            </a:r>
          </a:p>
          <a:p>
            <a:pPr lvl="2"/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 = ((S[j+1] == S[</a:t>
            </a:r>
            <a:r>
              <a:rPr lang="en-US" dirty="0" err="1" smtClean="0"/>
              <a:t>i</a:t>
            </a:r>
            <a:r>
              <a:rPr lang="en-US" dirty="0" smtClean="0"/>
              <a:t>]) ? j+1 : 0);</a:t>
            </a:r>
          </a:p>
          <a:p>
            <a:r>
              <a:rPr lang="ru-RU" u="sng" dirty="0" smtClean="0"/>
              <a:t>Лемма 6.4</a:t>
            </a:r>
            <a:r>
              <a:rPr lang="ru-RU" dirty="0" smtClean="0"/>
              <a:t>: сложность алгоритма не превосходит </a:t>
            </a:r>
            <a:r>
              <a:rPr lang="en-US" dirty="0" smtClean="0"/>
              <a:t>O(|S|).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6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подстроки в строке: алгоритм Кнута-Морриса-</a:t>
            </a:r>
            <a:r>
              <a:rPr lang="ru-RU" dirty="0" err="1"/>
              <a:t>Пратта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/>
          <a:lstStyle/>
          <a:p>
            <a:r>
              <a:rPr lang="ru-RU" u="sng" dirty="0" smtClean="0"/>
              <a:t>Доказательство леммы 6.4:</a:t>
            </a:r>
          </a:p>
          <a:p>
            <a:pPr lvl="1"/>
            <a:r>
              <a:rPr lang="ru-RU" dirty="0" smtClean="0"/>
              <a:t>Воспользуемся методом потенциалов. Введем потенциал: Ф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:= p[</a:t>
            </a:r>
            <a:r>
              <a:rPr lang="en-US" dirty="0" err="1" smtClean="0"/>
              <a:t>i</a:t>
            </a:r>
            <a:r>
              <a:rPr lang="en-US" dirty="0" smtClean="0"/>
              <a:t>]; </a:t>
            </a:r>
            <a:r>
              <a:rPr lang="ru-RU" dirty="0" smtClean="0"/>
              <a:t>Ф</a:t>
            </a:r>
            <a:r>
              <a:rPr lang="en-US" baseline="-25000" dirty="0" smtClean="0"/>
              <a:t>0 </a:t>
            </a:r>
            <a:r>
              <a:rPr lang="en-US" dirty="0" smtClean="0"/>
              <a:t>:= 0.</a:t>
            </a:r>
            <a:endParaRPr lang="ru-RU" dirty="0" smtClean="0"/>
          </a:p>
          <a:p>
            <a:pPr lvl="1"/>
            <a:r>
              <a:rPr lang="ru-RU" dirty="0" smtClean="0"/>
              <a:t>Заметим, что каждая итерация цикла </a:t>
            </a:r>
            <a:r>
              <a:rPr lang="en-US" dirty="0" smtClean="0"/>
              <a:t>while </a:t>
            </a:r>
            <a:r>
              <a:rPr lang="ru-RU" dirty="0" smtClean="0"/>
              <a:t>уменьшает потенциал как минимум на 1; следовательно, учетная стоимость каждого </a:t>
            </a:r>
            <a:r>
              <a:rPr lang="en-US" dirty="0" err="1" smtClean="0"/>
              <a:t>whil</a:t>
            </a:r>
            <a:r>
              <a:rPr lang="ru-RU" dirty="0" smtClean="0"/>
              <a:t>е-а не превосходит </a:t>
            </a:r>
            <a:r>
              <a:rPr lang="en-US" dirty="0" smtClean="0"/>
              <a:t>O(1), </a:t>
            </a:r>
            <a:r>
              <a:rPr lang="ru-RU" dirty="0" smtClean="0"/>
              <a:t>откуда и следует линейность времени работы алгоритма.</a:t>
            </a:r>
          </a:p>
          <a:p>
            <a:r>
              <a:rPr lang="ru-RU" dirty="0" smtClean="0"/>
              <a:t>Но как же искать вхождения </a:t>
            </a:r>
            <a:r>
              <a:rPr lang="en-US" dirty="0" smtClean="0"/>
              <a:t>P </a:t>
            </a:r>
            <a:r>
              <a:rPr lang="ru-RU" dirty="0" smtClean="0"/>
              <a:t>в </a:t>
            </a:r>
            <a:r>
              <a:rPr lang="en-US" dirty="0" smtClean="0"/>
              <a:t>S?</a:t>
            </a:r>
          </a:p>
          <a:p>
            <a:r>
              <a:rPr lang="ru-RU" dirty="0" smtClean="0"/>
              <a:t>Насчитаем префикс функцию </a:t>
            </a:r>
            <a:r>
              <a:rPr lang="en-US" dirty="0" smtClean="0"/>
              <a:t>p</a:t>
            </a:r>
            <a:r>
              <a:rPr lang="ru-RU" dirty="0" smtClean="0"/>
              <a:t> для строки </a:t>
            </a:r>
            <a:r>
              <a:rPr lang="en-US" dirty="0" smtClean="0"/>
              <a:t>P$S, </a:t>
            </a:r>
            <a:r>
              <a:rPr lang="ru-RU" dirty="0" smtClean="0"/>
              <a:t>где </a:t>
            </a:r>
            <a:r>
              <a:rPr lang="en-US" dirty="0" smtClean="0"/>
              <a:t>$ - </a:t>
            </a:r>
            <a:r>
              <a:rPr lang="ru-RU" dirty="0" smtClean="0"/>
              <a:t>это символ, не зависящий от алфавита.</a:t>
            </a:r>
          </a:p>
          <a:p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7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28800"/>
          </a:xfrm>
        </p:spPr>
        <p:txBody>
          <a:bodyPr>
            <a:normAutofit/>
          </a:bodyPr>
          <a:lstStyle/>
          <a:p>
            <a:r>
              <a:rPr lang="ru-RU" dirty="0"/>
              <a:t>Поиск подстроки в строке: алгоритм Кнута-Морриса-</a:t>
            </a:r>
            <a:r>
              <a:rPr lang="ru-RU" dirty="0" err="1"/>
              <a:t>Пратта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700808"/>
            <a:ext cx="8388424" cy="5184901"/>
          </a:xfrm>
        </p:spPr>
        <p:txBody>
          <a:bodyPr/>
          <a:lstStyle/>
          <a:p>
            <a:r>
              <a:rPr lang="ru-RU" dirty="0" smtClean="0"/>
              <a:t>Тогда </a:t>
            </a:r>
            <a:r>
              <a:rPr lang="en-US" dirty="0" smtClean="0"/>
              <a:t>P = S[</a:t>
            </a:r>
            <a:r>
              <a:rPr lang="en-US" dirty="0" err="1" smtClean="0"/>
              <a:t>pos</a:t>
            </a:r>
            <a:r>
              <a:rPr lang="en-US" dirty="0" smtClean="0"/>
              <a:t>..</a:t>
            </a:r>
            <a:r>
              <a:rPr lang="en-US" dirty="0" err="1" smtClean="0"/>
              <a:t>pos</a:t>
            </a:r>
            <a:r>
              <a:rPr lang="en-US" dirty="0" smtClean="0"/>
              <a:t>+|P|-1] </a:t>
            </a:r>
            <a:r>
              <a:rPr lang="ru-RU" dirty="0" smtClean="0"/>
              <a:t>т. и </a:t>
            </a:r>
            <a:r>
              <a:rPr lang="ru-RU" dirty="0" err="1" smtClean="0"/>
              <a:t>т.т</a:t>
            </a:r>
            <a:r>
              <a:rPr lang="ru-RU" dirty="0" smtClean="0"/>
              <a:t>. </a:t>
            </a:r>
            <a:r>
              <a:rPr lang="en-US" dirty="0"/>
              <a:t>p</a:t>
            </a:r>
            <a:r>
              <a:rPr lang="en-US" dirty="0" smtClean="0"/>
              <a:t>[|P|+1+pos+|P|-1] = |P|.</a:t>
            </a:r>
            <a:endParaRPr lang="ru-RU" dirty="0" smtClean="0"/>
          </a:p>
          <a:p>
            <a:r>
              <a:rPr lang="ru-RU" dirty="0" smtClean="0"/>
              <a:t>Такой алгоритм называется</a:t>
            </a:r>
            <a:endParaRPr lang="en-US" dirty="0" smtClean="0"/>
          </a:p>
          <a:p>
            <a:r>
              <a:rPr lang="ru-RU" dirty="0" smtClean="0"/>
              <a:t>Оптимизируем алгоритм. Заметим, что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ru-RU" dirty="0" smtClean="0"/>
              <a:t>всегда не превосходит</a:t>
            </a:r>
            <a:r>
              <a:rPr lang="en-US" dirty="0" smtClean="0"/>
              <a:t> |P|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Следовательно, не нужно хранить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ru-RU" dirty="0" smtClean="0"/>
              <a:t>для всей строки </a:t>
            </a:r>
            <a:r>
              <a:rPr lang="en-US" dirty="0" smtClean="0"/>
              <a:t>P$S; </a:t>
            </a:r>
            <a:r>
              <a:rPr lang="ru-RU" dirty="0" smtClean="0"/>
              <a:t>достаточно хранить лишь первые </a:t>
            </a:r>
            <a:r>
              <a:rPr lang="en-US" dirty="0" smtClean="0"/>
              <a:t>|P| </a:t>
            </a:r>
            <a:r>
              <a:rPr lang="ru-RU" dirty="0" smtClean="0"/>
              <a:t>значений!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подстроки в строке: алгоритм Кнута-Морриса-</a:t>
            </a:r>
            <a:r>
              <a:rPr lang="ru-RU" dirty="0" err="1"/>
              <a:t>Пратта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примет следующий вид:</a:t>
            </a:r>
          </a:p>
          <a:p>
            <a:r>
              <a:rPr lang="en-US" dirty="0"/>
              <a:t>p</a:t>
            </a:r>
            <a:r>
              <a:rPr lang="en-US" dirty="0" smtClean="0"/>
              <a:t> := </a:t>
            </a:r>
            <a:r>
              <a:rPr lang="ru-RU" dirty="0" smtClean="0"/>
              <a:t>префикс-функция строки </a:t>
            </a:r>
            <a:r>
              <a:rPr lang="en-US" dirty="0" smtClean="0"/>
              <a:t>P;</a:t>
            </a:r>
          </a:p>
          <a:p>
            <a:r>
              <a:rPr lang="en-US" dirty="0" err="1" smtClean="0"/>
              <a:t>curp</a:t>
            </a:r>
            <a:r>
              <a:rPr lang="en-US" dirty="0" smtClean="0"/>
              <a:t> := 0;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1..n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urp</a:t>
            </a:r>
            <a:r>
              <a:rPr lang="en-US" dirty="0" smtClean="0"/>
              <a:t> := go(</a:t>
            </a:r>
            <a:r>
              <a:rPr lang="en-US" dirty="0" err="1" smtClean="0"/>
              <a:t>curp</a:t>
            </a:r>
            <a:r>
              <a:rPr lang="en-US" dirty="0" smtClean="0"/>
              <a:t>, S[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dirty="0" err="1" smtClean="0"/>
              <a:t>curp</a:t>
            </a:r>
            <a:r>
              <a:rPr lang="en-US" dirty="0" smtClean="0"/>
              <a:t> == |P|)</a:t>
            </a:r>
          </a:p>
          <a:p>
            <a:pPr lvl="2"/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-|P|+1)</a:t>
            </a:r>
            <a:endParaRPr lang="ru-RU" dirty="0" smtClean="0"/>
          </a:p>
          <a:p>
            <a:r>
              <a:rPr lang="ru-RU" dirty="0" smtClean="0"/>
              <a:t>Здесь мы спрятали </a:t>
            </a:r>
            <a:r>
              <a:rPr lang="en-US" dirty="0" smtClean="0"/>
              <a:t>while </a:t>
            </a:r>
            <a:r>
              <a:rPr lang="ru-RU" dirty="0" smtClean="0"/>
              <a:t>и следующий за ним </a:t>
            </a:r>
            <a:r>
              <a:rPr lang="en-US" dirty="0" smtClean="0"/>
              <a:t>if </a:t>
            </a:r>
            <a:r>
              <a:rPr lang="ru-RU" dirty="0" smtClean="0"/>
              <a:t>в функцию </a:t>
            </a:r>
            <a:r>
              <a:rPr lang="en-US" dirty="0" smtClean="0"/>
              <a:t>go(</a:t>
            </a:r>
            <a:r>
              <a:rPr lang="en-US" dirty="0" err="1" smtClean="0"/>
              <a:t>curp</a:t>
            </a:r>
            <a:r>
              <a:rPr lang="en-US" dirty="0" smtClean="0"/>
              <a:t>, c)</a:t>
            </a:r>
            <a:r>
              <a:rPr lang="ru-RU" dirty="0" smtClean="0"/>
              <a:t>; ведь действительно, эти </a:t>
            </a:r>
            <a:r>
              <a:rPr lang="en-US" dirty="0" smtClean="0"/>
              <a:t>while </a:t>
            </a:r>
            <a:r>
              <a:rPr lang="ru-RU" dirty="0" smtClean="0"/>
              <a:t>и </a:t>
            </a:r>
            <a:r>
              <a:rPr lang="en-US" dirty="0" smtClean="0"/>
              <a:t>if </a:t>
            </a:r>
            <a:r>
              <a:rPr lang="ru-RU" dirty="0" smtClean="0"/>
              <a:t>зависят лишь от </a:t>
            </a:r>
            <a:r>
              <a:rPr lang="en-US" dirty="0" err="1" smtClean="0"/>
              <a:t>curp</a:t>
            </a:r>
            <a:r>
              <a:rPr lang="ru-RU" dirty="0" smtClean="0"/>
              <a:t>, с и префикс-функции </a:t>
            </a:r>
            <a:r>
              <a:rPr lang="en-US" dirty="0" smtClean="0"/>
              <a:t>|P|!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подстроки в строке: алгоритм Кнута-Морриса-</a:t>
            </a:r>
            <a:r>
              <a:rPr lang="ru-RU" dirty="0" err="1"/>
              <a:t>Пратта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Очевидно, такой алгоритм работает за </a:t>
            </a:r>
            <a:r>
              <a:rPr lang="en-US" dirty="0" smtClean="0"/>
              <a:t>O(|P|+|S|) </a:t>
            </a:r>
            <a:r>
              <a:rPr lang="ru-RU" dirty="0" smtClean="0"/>
              <a:t>времени и лишь </a:t>
            </a:r>
            <a:r>
              <a:rPr lang="en-US" dirty="0" smtClean="0"/>
              <a:t>O(|P|) </a:t>
            </a:r>
            <a:r>
              <a:rPr lang="ru-RU" dirty="0" smtClean="0"/>
              <a:t>дополнительной памяти!</a:t>
            </a:r>
          </a:p>
          <a:p>
            <a:r>
              <a:rPr lang="ru-RU" dirty="0" smtClean="0"/>
              <a:t>Также заметим, что входных данных для функции </a:t>
            </a:r>
            <a:r>
              <a:rPr lang="en-US" dirty="0" smtClean="0"/>
              <a:t>go </a:t>
            </a:r>
            <a:r>
              <a:rPr lang="ru-RU" dirty="0" smtClean="0"/>
              <a:t>не так много – всего (</a:t>
            </a:r>
            <a:r>
              <a:rPr lang="en-US" dirty="0" smtClean="0"/>
              <a:t>|P|+1)*|A|;</a:t>
            </a:r>
          </a:p>
          <a:p>
            <a:r>
              <a:rPr lang="ru-RU" dirty="0" smtClean="0"/>
              <a:t>Более того:</a:t>
            </a:r>
          </a:p>
          <a:p>
            <a:pPr lvl="1"/>
            <a:r>
              <a:rPr lang="en-US" dirty="0" smtClean="0"/>
              <a:t>go(|P|, a) = go(p[|P|], a);</a:t>
            </a:r>
          </a:p>
          <a:p>
            <a:pPr lvl="1"/>
            <a:r>
              <a:rPr lang="en-US" dirty="0" smtClean="0"/>
              <a:t>go(</a:t>
            </a:r>
            <a:r>
              <a:rPr lang="en-US" dirty="0"/>
              <a:t>0</a:t>
            </a:r>
            <a:r>
              <a:rPr lang="en-US" dirty="0" smtClean="0"/>
              <a:t>, a) = (a == P[1]);</a:t>
            </a:r>
          </a:p>
          <a:p>
            <a:pPr lvl="1"/>
            <a:r>
              <a:rPr lang="en-US" dirty="0" smtClean="0"/>
              <a:t>go(</a:t>
            </a:r>
            <a:r>
              <a:rPr lang="en-US" dirty="0" err="1" smtClean="0"/>
              <a:t>i</a:t>
            </a:r>
            <a:r>
              <a:rPr lang="en-US" dirty="0" smtClean="0"/>
              <a:t>, a) = i+1, </a:t>
            </a:r>
            <a:r>
              <a:rPr lang="en-US" dirty="0" err="1" smtClean="0"/>
              <a:t>i</a:t>
            </a:r>
            <a:r>
              <a:rPr lang="en-US" dirty="0" smtClean="0"/>
              <a:t> &lt; |P| &amp;&amp; P[i+1] == a;</a:t>
            </a:r>
          </a:p>
          <a:p>
            <a:pPr lvl="1"/>
            <a:r>
              <a:rPr lang="en-US" dirty="0" smtClean="0"/>
              <a:t>go(</a:t>
            </a:r>
            <a:r>
              <a:rPr lang="en-US" dirty="0" err="1" smtClean="0"/>
              <a:t>i</a:t>
            </a:r>
            <a:r>
              <a:rPr lang="en-US" dirty="0" smtClean="0"/>
              <a:t>, a) = go(p[</a:t>
            </a:r>
            <a:r>
              <a:rPr lang="en-US" dirty="0" err="1" smtClean="0"/>
              <a:t>i</a:t>
            </a:r>
            <a:r>
              <a:rPr lang="en-US" dirty="0" smtClean="0"/>
              <a:t>], a), 1 &lt;= </a:t>
            </a:r>
            <a:r>
              <a:rPr lang="en-US" dirty="0" err="1" smtClean="0"/>
              <a:t>i</a:t>
            </a:r>
            <a:r>
              <a:rPr lang="en-US" dirty="0" smtClean="0"/>
              <a:t> &lt; |P| &amp;&amp; P[i+1] != a;</a:t>
            </a:r>
          </a:p>
          <a:p>
            <a:r>
              <a:rPr lang="ru-RU" dirty="0" smtClean="0"/>
              <a:t>Таким образом, за </a:t>
            </a:r>
            <a:r>
              <a:rPr lang="en-US" dirty="0" smtClean="0"/>
              <a:t>O(|P|*|A|) </a:t>
            </a:r>
            <a:r>
              <a:rPr lang="ru-RU" dirty="0" smtClean="0"/>
              <a:t>времени и памяти мы получили функцию </a:t>
            </a:r>
            <a:r>
              <a:rPr lang="en-US" dirty="0" smtClean="0"/>
              <a:t>go </a:t>
            </a:r>
            <a:r>
              <a:rPr lang="ru-RU" dirty="0" smtClean="0"/>
              <a:t>в виде «автомата префикс-функции», который позволяет нам двигаться по строке  </a:t>
            </a:r>
            <a:r>
              <a:rPr lang="en-US" dirty="0" smtClean="0"/>
              <a:t>S, </a:t>
            </a:r>
            <a:r>
              <a:rPr lang="ru-RU" dirty="0" smtClean="0"/>
              <a:t>обрабатывая каждый символ за «честные» </a:t>
            </a:r>
            <a:r>
              <a:rPr lang="en-US" dirty="0" smtClean="0"/>
              <a:t>O(1) </a:t>
            </a:r>
            <a:r>
              <a:rPr lang="ru-RU" smtClean="0"/>
              <a:t>времени!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4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/>
              <a:t>Потоки и циркуляции минимальной стоимости</a:t>
            </a:r>
            <a:r>
              <a:rPr lang="ru-RU" dirty="0" smtClean="0"/>
              <a:t>: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Будем рассматривать задачи:</a:t>
            </a:r>
          </a:p>
          <a:p>
            <a:pPr lvl="1"/>
            <a:r>
              <a:rPr lang="ru-RU" dirty="0" smtClean="0"/>
              <a:t>5А) поиска минимальной циркуляции; </a:t>
            </a:r>
            <a:endParaRPr lang="ru-RU" dirty="0"/>
          </a:p>
          <a:p>
            <a:pPr lvl="1"/>
            <a:r>
              <a:rPr lang="ru-RU" dirty="0" smtClean="0"/>
              <a:t>5Б) поиска максимального потока минимальной стоимости; будем называть такую циркуляцию </a:t>
            </a:r>
            <a:r>
              <a:rPr lang="ru-RU" b="1" dirty="0" smtClean="0"/>
              <a:t>оптимальной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Отрицательным циклом</a:t>
            </a:r>
            <a:r>
              <a:rPr lang="ru-RU" dirty="0" smtClean="0"/>
              <a:t> назовем цикл в сети, сумма стоимостей которых отрицательна.</a:t>
            </a:r>
          </a:p>
          <a:p>
            <a:r>
              <a:rPr lang="ru-RU" u="sng" dirty="0" smtClean="0"/>
              <a:t>Лемма 5.2</a:t>
            </a:r>
            <a:r>
              <a:rPr lang="ru-RU" dirty="0" smtClean="0"/>
              <a:t>: Задача 5Б) сводится к задаче 5А).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Пусть дана сеть, в которой требуется найти максимальный поток минимальной стоимости;</a:t>
            </a:r>
          </a:p>
          <a:p>
            <a:pPr lvl="1"/>
            <a:r>
              <a:rPr lang="ru-RU" dirty="0" smtClean="0"/>
              <a:t>Соединим сток </a:t>
            </a:r>
            <a:r>
              <a:rPr lang="en-US" dirty="0" smtClean="0"/>
              <a:t>t </a:t>
            </a:r>
            <a:r>
              <a:rPr lang="ru-RU" dirty="0" smtClean="0"/>
              <a:t>и исток </a:t>
            </a:r>
            <a:r>
              <a:rPr lang="en-US" dirty="0" smtClean="0"/>
              <a:t>s </a:t>
            </a:r>
            <a:r>
              <a:rPr lang="ru-RU" dirty="0" smtClean="0"/>
              <a:t>ребром с пропускной способностью +∞ и стоимостью -3</a:t>
            </a:r>
            <a:r>
              <a:rPr lang="en-US" dirty="0" smtClean="0"/>
              <a:t>|E|</a:t>
            </a:r>
            <a:r>
              <a:rPr lang="ru-RU" dirty="0" smtClean="0"/>
              <a:t>С</a:t>
            </a:r>
            <a:r>
              <a:rPr lang="en-US" dirty="0" smtClean="0"/>
              <a:t> * COST</a:t>
            </a:r>
            <a:r>
              <a:rPr lang="ru-RU" dirty="0" smtClean="0"/>
              <a:t>,</a:t>
            </a:r>
            <a:r>
              <a:rPr lang="en-US" dirty="0"/>
              <a:t> </a:t>
            </a:r>
            <a:r>
              <a:rPr lang="ru-RU" dirty="0" smtClean="0"/>
              <a:t>где С – максимальная пропускная способность ребра, а С</a:t>
            </a:r>
            <a:r>
              <a:rPr lang="en-US" dirty="0" smtClean="0"/>
              <a:t>OST – </a:t>
            </a:r>
            <a:r>
              <a:rPr lang="ru-RU" dirty="0" smtClean="0"/>
              <a:t>максимальный модуль стоимости</a:t>
            </a:r>
            <a:r>
              <a:rPr lang="ru-RU" dirty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5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Потоки и циркуляции минимальной стоимости: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 lnSpcReduction="10000"/>
          </a:bodyPr>
          <a:lstStyle/>
          <a:p>
            <a:r>
              <a:rPr lang="ru-RU" u="sng" dirty="0" smtClean="0"/>
              <a:t>Доказательство леммы 5.2 – продолжение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Найдем в новой сети минимальную циркуляцию; и пусть </a:t>
            </a:r>
            <a:r>
              <a:rPr lang="en-US" dirty="0" smtClean="0"/>
              <a:t>F </a:t>
            </a:r>
            <a:r>
              <a:rPr lang="ru-RU" dirty="0" smtClean="0"/>
              <a:t>– величина максимального потока из вершины </a:t>
            </a:r>
            <a:r>
              <a:rPr lang="en-US" dirty="0" smtClean="0"/>
              <a:t>s </a:t>
            </a:r>
            <a:r>
              <a:rPr lang="ru-RU" dirty="0" smtClean="0"/>
              <a:t>в вершину </a:t>
            </a:r>
            <a:r>
              <a:rPr lang="en-US" dirty="0" smtClean="0"/>
              <a:t>t;</a:t>
            </a:r>
            <a:endParaRPr lang="ru-RU" dirty="0" smtClean="0"/>
          </a:p>
          <a:p>
            <a:pPr lvl="1"/>
            <a:r>
              <a:rPr lang="ru-RU" dirty="0" smtClean="0"/>
              <a:t>Очевидно, что </a:t>
            </a:r>
            <a:r>
              <a:rPr lang="en-US" dirty="0" smtClean="0"/>
              <a:t>f(t, s) </a:t>
            </a:r>
            <a:r>
              <a:rPr lang="ru-RU" dirty="0" smtClean="0"/>
              <a:t>в любой циркуляции не превосходит </a:t>
            </a:r>
            <a:r>
              <a:rPr lang="en-US" dirty="0" smtClean="0"/>
              <a:t>F;</a:t>
            </a:r>
          </a:p>
          <a:p>
            <a:pPr lvl="1"/>
            <a:r>
              <a:rPr lang="ru-RU" dirty="0" smtClean="0"/>
              <a:t>Однако если в остаточной сети существует путь из </a:t>
            </a:r>
            <a:r>
              <a:rPr lang="en-US" dirty="0" smtClean="0"/>
              <a:t>s </a:t>
            </a:r>
            <a:r>
              <a:rPr lang="ru-RU" dirty="0" smtClean="0"/>
              <a:t>в </a:t>
            </a:r>
            <a:r>
              <a:rPr lang="en-US" dirty="0" smtClean="0"/>
              <a:t>t, </a:t>
            </a:r>
            <a:r>
              <a:rPr lang="ru-RU" dirty="0" smtClean="0"/>
              <a:t>то мы можем пустить по нему поток некоторой ненулевой величины </a:t>
            </a:r>
            <a:r>
              <a:rPr lang="en-US" dirty="0" smtClean="0"/>
              <a:t>z, </a:t>
            </a:r>
            <a:r>
              <a:rPr lang="ru-RU" dirty="0" smtClean="0"/>
              <a:t>возвращая эти </a:t>
            </a:r>
            <a:r>
              <a:rPr lang="en-US" dirty="0" smtClean="0"/>
              <a:t>z </a:t>
            </a:r>
            <a:r>
              <a:rPr lang="ru-RU" dirty="0" smtClean="0"/>
              <a:t>единиц из </a:t>
            </a:r>
            <a:r>
              <a:rPr lang="en-US" dirty="0" smtClean="0"/>
              <a:t>t </a:t>
            </a:r>
            <a:r>
              <a:rPr lang="ru-RU" dirty="0" smtClean="0"/>
              <a:t>в </a:t>
            </a:r>
            <a:r>
              <a:rPr lang="en-US" dirty="0" smtClean="0"/>
              <a:t>s; </a:t>
            </a:r>
            <a:r>
              <a:rPr lang="ru-RU" dirty="0" smtClean="0"/>
              <a:t>цикл в силу выбора </a:t>
            </a:r>
            <a:r>
              <a:rPr lang="en-US" dirty="0" smtClean="0"/>
              <a:t>cost(t, s) </a:t>
            </a:r>
            <a:r>
              <a:rPr lang="ru-RU" dirty="0" smtClean="0"/>
              <a:t>окажется заведомо отрицательным, </a:t>
            </a:r>
          </a:p>
          <a:p>
            <a:pPr lvl="1"/>
            <a:r>
              <a:rPr lang="ru-RU" dirty="0" smtClean="0"/>
              <a:t>Таким образом, в оптимальной циркуляции</a:t>
            </a:r>
            <a:r>
              <a:rPr lang="en-US" dirty="0" smtClean="0"/>
              <a:t> f(s, t) = F;</a:t>
            </a:r>
            <a:endParaRPr lang="ru-RU" dirty="0" smtClean="0"/>
          </a:p>
          <a:p>
            <a:pPr lvl="1"/>
            <a:r>
              <a:rPr lang="ru-RU" dirty="0" smtClean="0"/>
              <a:t>Отсюда следует, что стоимость оптимальной циркуляции равна минимальной стоимост</a:t>
            </a:r>
            <a:r>
              <a:rPr lang="ru-RU" dirty="0"/>
              <a:t>и</a:t>
            </a:r>
            <a:r>
              <a:rPr lang="ru-RU" dirty="0" smtClean="0"/>
              <a:t> максимального потока + </a:t>
            </a:r>
            <a:r>
              <a:rPr lang="en-US" dirty="0" smtClean="0"/>
              <a:t>F*cost(t, s)</a:t>
            </a:r>
            <a:r>
              <a:rPr lang="ru-RU" dirty="0" smtClean="0"/>
              <a:t>, что и дает нам соответствующее сведение.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3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Потоки и циркуляции минимальной </a:t>
            </a:r>
            <a:r>
              <a:rPr lang="ru-RU" dirty="0"/>
              <a:t>стоимости</a:t>
            </a:r>
            <a:r>
              <a:rPr lang="ru-RU" dirty="0" smtClean="0"/>
              <a:t>: 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Рассмотрим еще несколько свойств циркуляции.</a:t>
            </a:r>
          </a:p>
          <a:p>
            <a:r>
              <a:rPr lang="ru-RU" u="sng" dirty="0" smtClean="0"/>
              <a:t>Лемма 5.3</a:t>
            </a:r>
            <a:r>
              <a:rPr lang="ru-RU" dirty="0" smtClean="0"/>
              <a:t>: каждая циркуляция может быть декомпозирована на не более, чем </a:t>
            </a:r>
            <a:r>
              <a:rPr lang="en-US" dirty="0" smtClean="0"/>
              <a:t>|E|</a:t>
            </a:r>
            <a:r>
              <a:rPr lang="ru-RU" dirty="0" smtClean="0"/>
              <a:t> циклов (очевидно).</a:t>
            </a:r>
          </a:p>
          <a:p>
            <a:r>
              <a:rPr lang="ru-RU" u="sng" dirty="0"/>
              <a:t>Лемма </a:t>
            </a:r>
            <a:r>
              <a:rPr lang="ru-RU" u="sng" dirty="0" smtClean="0"/>
              <a:t>5.4</a:t>
            </a:r>
            <a:r>
              <a:rPr lang="ru-RU" dirty="0" smtClean="0"/>
              <a:t>: циркуляция </a:t>
            </a:r>
            <a:r>
              <a:rPr lang="en-US" dirty="0" smtClean="0"/>
              <a:t>f </a:t>
            </a:r>
            <a:r>
              <a:rPr lang="ru-RU" dirty="0" smtClean="0"/>
              <a:t>является оптимальной</a:t>
            </a:r>
            <a:r>
              <a:rPr lang="en-US" dirty="0" smtClean="0"/>
              <a:t> </a:t>
            </a:r>
            <a:r>
              <a:rPr lang="ru-RU" dirty="0" smtClean="0"/>
              <a:t>⇔</a:t>
            </a:r>
            <a:r>
              <a:rPr lang="en-US" dirty="0" smtClean="0"/>
              <a:t> </a:t>
            </a:r>
            <a:r>
              <a:rPr lang="ru-RU" dirty="0" smtClean="0"/>
              <a:t>в остаточной сети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ru-RU" dirty="0" smtClean="0"/>
              <a:t>отсутствуют циклы</a:t>
            </a:r>
            <a:r>
              <a:rPr lang="en-US" dirty="0" smtClean="0"/>
              <a:t> </a:t>
            </a:r>
            <a:r>
              <a:rPr lang="ru-RU" dirty="0" smtClean="0"/>
              <a:t>отрицательного веса.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⇒: очевидно, вдоль отрицательного цикла можно пустить поток, который уменьшит стоимость циркуляции;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9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/>
              <a:t>Потоки и циркуляции минимальной стоимости: 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/>
          </a:bodyPr>
          <a:lstStyle/>
          <a:p>
            <a:r>
              <a:rPr lang="ru-RU" u="sng" dirty="0" smtClean="0"/>
              <a:t>Доказательство леммы 5.4 – продолжение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Докажем лемму в обратную сторону. Пусть </a:t>
            </a:r>
            <a:r>
              <a:rPr lang="en-US" dirty="0" smtClean="0"/>
              <a:t>f – </a:t>
            </a:r>
            <a:r>
              <a:rPr lang="ru-RU" dirty="0" smtClean="0"/>
              <a:t>некоторая неоптимальная циркуляция, а </a:t>
            </a:r>
            <a:r>
              <a:rPr lang="en-US" dirty="0" smtClean="0"/>
              <a:t>f’ – </a:t>
            </a:r>
            <a:r>
              <a:rPr lang="ru-RU" dirty="0" smtClean="0"/>
              <a:t>оптимальная;</a:t>
            </a:r>
          </a:p>
          <a:p>
            <a:pPr lvl="1"/>
            <a:r>
              <a:rPr lang="ru-RU" dirty="0" smtClean="0"/>
              <a:t>Тогда (</a:t>
            </a:r>
            <a:r>
              <a:rPr lang="en-US" dirty="0" smtClean="0"/>
              <a:t>f’ – f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циркуляция отрицательной стоимости в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ru-RU" dirty="0" smtClean="0"/>
              <a:t>; декомпозируем такую циркуляцию на циклы;</a:t>
            </a:r>
          </a:p>
          <a:p>
            <a:pPr lvl="1"/>
            <a:r>
              <a:rPr lang="ru-RU" dirty="0" smtClean="0"/>
              <a:t>В силу отрицательности циркуляции, один из этих циклов должен быть отрицательно; таким образом, наличие отрицательного цикла в остаточной сети доказано.</a:t>
            </a:r>
          </a:p>
          <a:p>
            <a:r>
              <a:rPr lang="ru-RU" dirty="0" smtClean="0"/>
              <a:t>Таким образом, корректен </a:t>
            </a:r>
            <a:r>
              <a:rPr lang="ru-RU" b="1" dirty="0" smtClean="0"/>
              <a:t>алгоритм Клейна</a:t>
            </a:r>
            <a:r>
              <a:rPr lang="ru-RU" dirty="0" smtClean="0"/>
              <a:t>: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ока в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baseline="-25000" dirty="0"/>
              <a:t> </a:t>
            </a:r>
            <a:r>
              <a:rPr lang="ru-RU" baseline="-25000" dirty="0" smtClean="0"/>
              <a:t> </a:t>
            </a:r>
            <a:r>
              <a:rPr lang="ru-RU" dirty="0" smtClean="0"/>
              <a:t>есть отрицательные циклы, будем находить их по одному и «насыщать». Но насколько долго он работает?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5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>
            <a:normAutofit fontScale="90000"/>
          </a:bodyPr>
          <a:lstStyle/>
          <a:p>
            <a:r>
              <a:rPr lang="ru-RU" dirty="0"/>
              <a:t>Потоки и циркуляции минимальной стоимости: 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/>
          <a:lstStyle/>
          <a:p>
            <a:r>
              <a:rPr lang="ru-RU" dirty="0" smtClean="0"/>
              <a:t>Для дальнейших исследований нам понадобится </a:t>
            </a:r>
            <a:r>
              <a:rPr lang="ru-RU" b="1" dirty="0" smtClean="0"/>
              <a:t>потенциал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некоторая функция </a:t>
            </a:r>
            <a:r>
              <a:rPr lang="en-US" dirty="0" smtClean="0"/>
              <a:t>p: V</a:t>
            </a:r>
            <a:r>
              <a:rPr lang="ru-RU" dirty="0" smtClean="0"/>
              <a:t>→ℝ, а также </a:t>
            </a:r>
            <a:r>
              <a:rPr lang="ru-RU" b="1" dirty="0" smtClean="0"/>
              <a:t>приведенная стоимость</a:t>
            </a:r>
            <a:r>
              <a:rPr lang="ru-RU" dirty="0" smtClean="0"/>
              <a:t> ребра:</a:t>
            </a:r>
          </a:p>
          <a:p>
            <a:pPr lvl="1"/>
            <a:r>
              <a:rPr lang="en-US" dirty="0" err="1" smtClean="0"/>
              <a:t>cost</a:t>
            </a:r>
            <a:r>
              <a:rPr lang="en-US" baseline="-25000" dirty="0" err="1" smtClean="0"/>
              <a:t>p</a:t>
            </a:r>
            <a:r>
              <a:rPr lang="en-US" dirty="0" smtClean="0"/>
              <a:t>(u, v) := p(u) + cost(u, v) – p(v). </a:t>
            </a:r>
            <a:r>
              <a:rPr lang="ru-RU" dirty="0" smtClean="0"/>
              <a:t> </a:t>
            </a:r>
          </a:p>
          <a:p>
            <a:r>
              <a:rPr lang="ru-RU" u="sng" dirty="0" smtClean="0"/>
              <a:t>Лемма 5.5</a:t>
            </a:r>
            <a:r>
              <a:rPr lang="ru-RU" dirty="0" smtClean="0"/>
              <a:t>: «приведенная стоимость» цикла равна стоимости цикла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Пусть (</a:t>
            </a:r>
            <a:r>
              <a:rPr lang="en-US" dirty="0" smtClean="0"/>
              <a:t>u</a:t>
            </a:r>
            <a:r>
              <a:rPr lang="en-US" baseline="-25000" dirty="0" smtClean="0"/>
              <a:t>0</a:t>
            </a:r>
            <a:r>
              <a:rPr lang="en-US" dirty="0" smtClean="0"/>
              <a:t>, u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 = u</a:t>
            </a:r>
            <a:r>
              <a:rPr lang="en-US" baseline="-25000" dirty="0" smtClean="0"/>
              <a:t>0</a:t>
            </a:r>
            <a:r>
              <a:rPr lang="en-US" dirty="0" smtClean="0"/>
              <a:t>) – </a:t>
            </a:r>
            <a:r>
              <a:rPr lang="ru-RU" dirty="0" smtClean="0"/>
              <a:t>цикл; тогда ∑</a:t>
            </a:r>
            <a:r>
              <a:rPr lang="en-US" dirty="0" smtClean="0"/>
              <a:t>{</a:t>
            </a:r>
            <a:r>
              <a:rPr lang="en-US" dirty="0" err="1"/>
              <a:t>cost</a:t>
            </a:r>
            <a:r>
              <a:rPr lang="en-US" baseline="-25000" dirty="0" err="1"/>
              <a:t>p</a:t>
            </a:r>
            <a:r>
              <a:rPr lang="en-US" dirty="0"/>
              <a:t>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, u</a:t>
            </a:r>
            <a:r>
              <a:rPr lang="en-US" baseline="-25000" dirty="0" smtClean="0"/>
              <a:t>i+1</a:t>
            </a:r>
            <a:r>
              <a:rPr lang="en-US" dirty="0" smtClean="0"/>
              <a:t>)} =  </a:t>
            </a:r>
            <a:r>
              <a:rPr lang="ru-RU" dirty="0" smtClean="0"/>
              <a:t>∑</a:t>
            </a:r>
            <a:r>
              <a:rPr lang="en-US" dirty="0" smtClean="0"/>
              <a:t>{p(</a:t>
            </a:r>
            <a:r>
              <a:rPr lang="en-US" dirty="0" err="1" smtClean="0"/>
              <a:t>u</a:t>
            </a:r>
            <a:r>
              <a:rPr lang="en-US" baseline="-25000" dirty="0" err="1"/>
              <a:t>i</a:t>
            </a:r>
            <a:r>
              <a:rPr lang="en-US" dirty="0" smtClean="0"/>
              <a:t>)  + cost(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/>
              <a:t>, u</a:t>
            </a:r>
            <a:r>
              <a:rPr lang="en-US" baseline="-25000" dirty="0"/>
              <a:t>i+1</a:t>
            </a:r>
            <a:r>
              <a:rPr lang="en-US" dirty="0" smtClean="0"/>
              <a:t>) - p(u</a:t>
            </a:r>
            <a:r>
              <a:rPr lang="en-US" baseline="-25000" dirty="0" smtClean="0"/>
              <a:t>i+1</a:t>
            </a:r>
            <a:r>
              <a:rPr lang="en-US" dirty="0" smtClean="0"/>
              <a:t>) | 0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&lt; k} = </a:t>
            </a:r>
            <a:r>
              <a:rPr lang="ru-RU" dirty="0"/>
              <a:t>∑</a:t>
            </a:r>
            <a:r>
              <a:rPr lang="en-US" dirty="0"/>
              <a:t>{p(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) | 0 </a:t>
            </a:r>
            <a:r>
              <a:rPr lang="ru-RU" dirty="0"/>
              <a:t>⩽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&lt; k}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ru-RU" dirty="0"/>
              <a:t>∑</a:t>
            </a:r>
            <a:r>
              <a:rPr lang="en-US" dirty="0"/>
              <a:t>{ </a:t>
            </a:r>
            <a:r>
              <a:rPr lang="en-US" dirty="0" smtClean="0"/>
              <a:t>cost(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/>
              <a:t>, u</a:t>
            </a:r>
            <a:r>
              <a:rPr lang="en-US" baseline="-25000" dirty="0"/>
              <a:t>i+1</a:t>
            </a:r>
            <a:r>
              <a:rPr lang="en-US" dirty="0"/>
              <a:t>) | 0 </a:t>
            </a:r>
            <a:r>
              <a:rPr lang="ru-RU" dirty="0"/>
              <a:t>⩽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&lt; k} </a:t>
            </a:r>
            <a:r>
              <a:rPr lang="en-US" dirty="0" smtClean="0"/>
              <a:t>- </a:t>
            </a:r>
            <a:r>
              <a:rPr lang="ru-RU" dirty="0"/>
              <a:t>∑</a:t>
            </a:r>
            <a:r>
              <a:rPr lang="en-US" dirty="0" smtClean="0"/>
              <a:t>{p(u</a:t>
            </a:r>
            <a:r>
              <a:rPr lang="en-US" baseline="-25000" dirty="0" smtClean="0"/>
              <a:t>i+1</a:t>
            </a:r>
            <a:r>
              <a:rPr lang="en-US" dirty="0"/>
              <a:t>) | 0 </a:t>
            </a:r>
            <a:r>
              <a:rPr lang="ru-RU" dirty="0"/>
              <a:t>⩽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&lt; k</a:t>
            </a:r>
            <a:r>
              <a:rPr lang="en-US" dirty="0" smtClean="0"/>
              <a:t>} = </a:t>
            </a:r>
            <a:r>
              <a:rPr lang="ru-RU" dirty="0"/>
              <a:t>∑</a:t>
            </a:r>
            <a:r>
              <a:rPr lang="en-US" dirty="0"/>
              <a:t>{ cost(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, u</a:t>
            </a:r>
            <a:r>
              <a:rPr lang="en-US" baseline="-25000" dirty="0"/>
              <a:t>i+1</a:t>
            </a:r>
            <a:r>
              <a:rPr lang="en-US" dirty="0"/>
              <a:t>) | 0 </a:t>
            </a:r>
            <a:r>
              <a:rPr lang="ru-RU" dirty="0"/>
              <a:t>⩽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&lt; k</a:t>
            </a:r>
            <a:r>
              <a:rPr lang="en-US" dirty="0" smtClean="0"/>
              <a:t>} QED.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51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>
            <a:normAutofit fontScale="90000"/>
          </a:bodyPr>
          <a:lstStyle/>
          <a:p>
            <a:r>
              <a:rPr lang="ru-RU" dirty="0"/>
              <a:t>Потоки и циркуляции минимальной стоимости: 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Назовем потенциал </a:t>
            </a:r>
            <a:r>
              <a:rPr lang="en-US" dirty="0" smtClean="0"/>
              <a:t>p </a:t>
            </a:r>
            <a:r>
              <a:rPr lang="ru-RU" b="1" dirty="0" smtClean="0"/>
              <a:t>неотрицательным</a:t>
            </a:r>
            <a:r>
              <a:rPr lang="ru-RU" dirty="0" smtClean="0"/>
              <a:t> для сети </a:t>
            </a:r>
            <a:r>
              <a:rPr lang="en-US" dirty="0" smtClean="0"/>
              <a:t>G, </a:t>
            </a:r>
            <a:r>
              <a:rPr lang="ru-RU" dirty="0" smtClean="0"/>
              <a:t>если ∀</a:t>
            </a:r>
            <a:r>
              <a:rPr lang="en-US" dirty="0" smtClean="0"/>
              <a:t>e</a:t>
            </a:r>
            <a:r>
              <a:rPr lang="ru-RU" dirty="0" smtClean="0"/>
              <a:t>∈</a:t>
            </a:r>
            <a:r>
              <a:rPr lang="en-US" dirty="0" smtClean="0"/>
              <a:t>E:</a:t>
            </a:r>
            <a:r>
              <a:rPr lang="ru-RU" dirty="0" smtClean="0"/>
              <a:t> </a:t>
            </a:r>
            <a:r>
              <a:rPr lang="en-US" dirty="0" err="1" smtClean="0"/>
              <a:t>cost</a:t>
            </a:r>
            <a:r>
              <a:rPr lang="en-US" baseline="-25000" dirty="0" err="1" smtClean="0"/>
              <a:t>p</a:t>
            </a:r>
            <a:r>
              <a:rPr lang="en-US" dirty="0" smtClean="0"/>
              <a:t>(e) </a:t>
            </a:r>
            <a:r>
              <a:rPr lang="ru-RU" dirty="0" smtClean="0"/>
              <a:t>⩾</a:t>
            </a:r>
            <a:r>
              <a:rPr lang="en-US" dirty="0" smtClean="0"/>
              <a:t> 0.</a:t>
            </a:r>
          </a:p>
          <a:p>
            <a:r>
              <a:rPr lang="ru-RU" u="sng" dirty="0" smtClean="0"/>
              <a:t>Лемма 5.6</a:t>
            </a:r>
            <a:r>
              <a:rPr lang="ru-RU" dirty="0" smtClean="0"/>
              <a:t>: в сети </a:t>
            </a:r>
            <a:r>
              <a:rPr lang="en-US" dirty="0" smtClean="0"/>
              <a:t>G </a:t>
            </a:r>
            <a:r>
              <a:rPr lang="ru-RU" dirty="0" smtClean="0"/>
              <a:t>отсутствуют отрицательные циклы ⇔ для этой же сети существует неотрицательный потенциал.</a:t>
            </a:r>
          </a:p>
          <a:p>
            <a:pPr lvl="1"/>
            <a:r>
              <a:rPr lang="ru-RU" dirty="0" smtClean="0"/>
              <a:t>В обратную сторону: очевидно по лемме 5.5.</a:t>
            </a:r>
          </a:p>
          <a:p>
            <a:pPr lvl="1"/>
            <a:r>
              <a:rPr lang="ru-RU" dirty="0" smtClean="0"/>
              <a:t>В прямом направлении: введем дополнительную вершину </a:t>
            </a:r>
            <a:r>
              <a:rPr lang="en-US" dirty="0" smtClean="0"/>
              <a:t>z </a:t>
            </a:r>
            <a:r>
              <a:rPr lang="ru-RU" dirty="0" smtClean="0"/>
              <a:t>и соединим её со всеми вершинами </a:t>
            </a:r>
            <a:r>
              <a:rPr lang="en-US" dirty="0" smtClean="0"/>
              <a:t>V </a:t>
            </a:r>
            <a:r>
              <a:rPr lang="ru-RU" dirty="0" smtClean="0"/>
              <a:t>ребром пропускной способности 1 и стоимости 0;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 smtClean="0"/>
              <a:t>p(v) </a:t>
            </a:r>
            <a:r>
              <a:rPr lang="ru-RU" dirty="0" smtClean="0"/>
              <a:t>– кратчайшее (по стоимости) расстояние от вершины </a:t>
            </a:r>
            <a:r>
              <a:rPr lang="en-US" dirty="0" smtClean="0"/>
              <a:t>z </a:t>
            </a:r>
            <a:r>
              <a:rPr lang="ru-RU" dirty="0" smtClean="0"/>
              <a:t>до вершины </a:t>
            </a:r>
            <a:r>
              <a:rPr lang="en-US" dirty="0" smtClean="0"/>
              <a:t>v; </a:t>
            </a:r>
            <a:r>
              <a:rPr lang="ru-RU" dirty="0" smtClean="0"/>
              <a:t>тогда </a:t>
            </a:r>
            <a:r>
              <a:rPr lang="ru-RU" dirty="0"/>
              <a:t>∀</a:t>
            </a:r>
            <a:r>
              <a:rPr lang="en-US" dirty="0"/>
              <a:t>e</a:t>
            </a:r>
            <a:r>
              <a:rPr lang="ru-RU" dirty="0"/>
              <a:t>∈</a:t>
            </a:r>
            <a:r>
              <a:rPr lang="en-US" dirty="0" smtClean="0"/>
              <a:t>E</a:t>
            </a:r>
            <a:r>
              <a:rPr lang="ru-RU" dirty="0" smtClean="0"/>
              <a:t>: </a:t>
            </a:r>
            <a:r>
              <a:rPr lang="en-US" dirty="0" smtClean="0"/>
              <a:t>p(</a:t>
            </a:r>
            <a:r>
              <a:rPr lang="en-US" dirty="0" err="1" smtClean="0"/>
              <a:t>e.start</a:t>
            </a:r>
            <a:r>
              <a:rPr lang="en-US" dirty="0" smtClean="0"/>
              <a:t>) + </a:t>
            </a:r>
            <a:r>
              <a:rPr lang="en-US" dirty="0" err="1" smtClean="0"/>
              <a:t>e.cost</a:t>
            </a:r>
            <a:r>
              <a:rPr lang="en-US" dirty="0" smtClean="0"/>
              <a:t> </a:t>
            </a:r>
            <a:r>
              <a:rPr lang="ru-RU" dirty="0" smtClean="0"/>
              <a:t>⩾</a:t>
            </a:r>
            <a:r>
              <a:rPr lang="en-US" dirty="0" smtClean="0"/>
              <a:t> p(</a:t>
            </a:r>
            <a:r>
              <a:rPr lang="en-US" dirty="0" err="1" smtClean="0"/>
              <a:t>e.finish</a:t>
            </a:r>
            <a:r>
              <a:rPr lang="en-US" dirty="0" smtClean="0"/>
              <a:t>) (</a:t>
            </a:r>
            <a:r>
              <a:rPr lang="ru-RU" dirty="0" smtClean="0"/>
              <a:t>ибо величина кратчайшего пути всегда не превосходит величины «какого-то» пути); следовательно, потенциал </a:t>
            </a:r>
            <a:r>
              <a:rPr lang="en-US" dirty="0" smtClean="0"/>
              <a:t>p </a:t>
            </a:r>
            <a:r>
              <a:rPr lang="ru-RU" dirty="0" smtClean="0"/>
              <a:t>неотрицателен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Таким образом, положительный потенциал существует, </a:t>
            </a:r>
            <a:r>
              <a:rPr lang="en-US" dirty="0" smtClean="0"/>
              <a:t>QED.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3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Циркуляция </a:t>
            </a:r>
            <a:r>
              <a:rPr lang="ru-RU" dirty="0"/>
              <a:t>минимальной </a:t>
            </a:r>
            <a:r>
              <a:rPr lang="ru-RU" dirty="0" smtClean="0"/>
              <a:t>стоимости в целочисленной сети: 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Будем искать минимальную циркуляцию для единичных сетей (заметим, что стоимости могут быть и дробными);</a:t>
            </a:r>
          </a:p>
          <a:p>
            <a:r>
              <a:rPr lang="ru-RU" dirty="0" smtClean="0"/>
              <a:t>Суть алгоритма в следующем:</a:t>
            </a:r>
          </a:p>
          <a:p>
            <a:pPr lvl="1"/>
            <a:r>
              <a:rPr lang="ru-RU" dirty="0" smtClean="0"/>
              <a:t>будем добавлять ребра по очереди;</a:t>
            </a:r>
          </a:p>
          <a:p>
            <a:pPr lvl="1"/>
            <a:r>
              <a:rPr lang="ru-RU" dirty="0" smtClean="0"/>
              <a:t>для каждого добавленного ребра будем искать в остаточной сети проходящий через это ребро отрицательный цикл и пропускать через найденный цикл поток величины 1 (да, в каждый момент времени поток будет целочисленным);</a:t>
            </a:r>
          </a:p>
          <a:p>
            <a:pPr lvl="1"/>
            <a:r>
              <a:rPr lang="ru-RU" dirty="0" smtClean="0"/>
              <a:t>Также заведем и будем поддерживать потенциал </a:t>
            </a:r>
            <a:r>
              <a:rPr lang="en-US" dirty="0" smtClean="0"/>
              <a:t>p, </a:t>
            </a:r>
            <a:r>
              <a:rPr lang="ru-RU" dirty="0" smtClean="0"/>
              <a:t>удовлетворяющий следующему условию: до и после каждой итерации потенциал </a:t>
            </a:r>
            <a:r>
              <a:rPr lang="en-US" dirty="0" smtClean="0"/>
              <a:t>p</a:t>
            </a:r>
            <a:r>
              <a:rPr lang="ru-RU" dirty="0" smtClean="0"/>
              <a:t> неотрицателен  для текущей остаточной сети; тем самым мы гарантируем, что до и после каждой итерации циркуляция в текущей сети минимальна.</a:t>
            </a:r>
          </a:p>
          <a:p>
            <a:pPr lvl="1"/>
            <a:r>
              <a:rPr lang="ru-RU" dirty="0" smtClean="0"/>
              <a:t>Но как же искать отрицательный цикл?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05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3017</Words>
  <Application>Microsoft Office PowerPoint</Application>
  <PresentationFormat>Экран (4:3)</PresentationFormat>
  <Paragraphs>176</Paragraphs>
  <Slides>28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Алгоритмы и структуры данных – 2-ой курс</vt:lpstr>
      <vt:lpstr>Потоки и циркуляции минимальной стоимости: определения</vt:lpstr>
      <vt:lpstr>Потоки и циркуляции минимальной стоимости: задачи</vt:lpstr>
      <vt:lpstr>Потоки и циркуляции минимальной стоимости: задачи</vt:lpstr>
      <vt:lpstr>Потоки и циркуляции минимальной стоимости: свойства</vt:lpstr>
      <vt:lpstr>Потоки и циркуляции минимальной стоимости: свойства</vt:lpstr>
      <vt:lpstr>Потоки и циркуляции минимальной стоимости: свойства</vt:lpstr>
      <vt:lpstr>Потоки и циркуляции минимальной стоимости: свойства</vt:lpstr>
      <vt:lpstr>Циркуляция минимальной стоимости в целочисленной сети: алгоритм</vt:lpstr>
      <vt:lpstr>Циркуляция минимальной стоимости в целочисленной сети: алгоритм</vt:lpstr>
      <vt:lpstr>Циркуляция минимальной стоимости в целочисленной сети: алгоритм</vt:lpstr>
      <vt:lpstr>Циркуляция минимальной стоимости в целочисленной сети: алгоритм</vt:lpstr>
      <vt:lpstr>Циркуляция минимальной стоимости в целочисленной сети: алгоритм</vt:lpstr>
      <vt:lpstr>Максимальный поток минимальной стоимости: алгоритм</vt:lpstr>
      <vt:lpstr>Максимальный поток минимальной стоимости: алгоритм</vt:lpstr>
      <vt:lpstr>Максимальный поток минимальной стоимости: задача о назначениях</vt:lpstr>
      <vt:lpstr>Максимальный поток минимальной стоимости: задача о назначениях</vt:lpstr>
      <vt:lpstr>Строки. Поиск подстрок в строке.</vt:lpstr>
      <vt:lpstr>Поиск подстрок: определения</vt:lpstr>
      <vt:lpstr>Поиск подстрок: определения</vt:lpstr>
      <vt:lpstr>Поиск подстроки в строке: префикс-функция</vt:lpstr>
      <vt:lpstr>Поиск подстроки в строке: префикс-функция</vt:lpstr>
      <vt:lpstr>Поиск подстроки в строке: префикс-функция</vt:lpstr>
      <vt:lpstr>Поиск подстроки в строке: алгоритм Кнута-Морриса-Пратта</vt:lpstr>
      <vt:lpstr>Поиск подстроки в строке: алгоритм Кнута-Морриса-Пратта</vt:lpstr>
      <vt:lpstr>Поиск подстроки в строке: алгоритм Кнута-Морриса-Пратта</vt:lpstr>
      <vt:lpstr>Поиск подстроки в строке: алгоритм Кнута-Морриса-Пратта</vt:lpstr>
      <vt:lpstr>Поиск подстроки в строке: алгоритм Кнута-Морриса-Пратта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– 2-ой курс</dc:title>
  <dc:creator>dprpavlin</dc:creator>
  <cp:lastModifiedBy>dprpavlin</cp:lastModifiedBy>
  <cp:revision>113</cp:revision>
  <dcterms:created xsi:type="dcterms:W3CDTF">2016-10-05T14:49:19Z</dcterms:created>
  <dcterms:modified xsi:type="dcterms:W3CDTF">2016-10-14T00:11:54Z</dcterms:modified>
</cp:coreProperties>
</file>