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3" r:id="rId26"/>
    <p:sldId id="321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0103-EA34-4883-81A0-4F93E0EF8278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C1F3D-F30C-41CC-9F7D-2877CB5A8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7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9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7006-0224-4FCE-83F2-AAA21F337FC5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B05E-B777-4599-9563-EEFB2630A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7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структуры данных – 2-ой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en-US" dirty="0"/>
              <a:t>7</a:t>
            </a:r>
            <a:r>
              <a:rPr lang="ru-RU" dirty="0" smtClean="0"/>
              <a:t>.</a:t>
            </a:r>
            <a:r>
              <a:rPr lang="en-US" dirty="0" smtClean="0"/>
              <a:t> z-</a:t>
            </a:r>
            <a:r>
              <a:rPr lang="ru-RU" dirty="0" smtClean="0"/>
              <a:t>функция. </a:t>
            </a:r>
            <a:r>
              <a:rPr lang="ru-RU" dirty="0" err="1" smtClean="0"/>
              <a:t>Хэши</a:t>
            </a:r>
            <a:r>
              <a:rPr lang="ru-RU" dirty="0" smtClean="0"/>
              <a:t>. Алгоритм Рабина – Карпа. Бор. </a:t>
            </a:r>
            <a:r>
              <a:rPr lang="ru-RU" dirty="0"/>
              <a:t>А</a:t>
            </a:r>
            <a:r>
              <a:rPr lang="ru-RU" dirty="0" smtClean="0"/>
              <a:t>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0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006"/>
            <a:ext cx="8592621" cy="64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27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ru-RU" dirty="0" err="1" smtClean="0"/>
              <a:t>Хэши</a:t>
            </a:r>
            <a:r>
              <a:rPr lang="ru-RU" dirty="0" smtClean="0"/>
              <a:t>: различные 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ru-RU" dirty="0" smtClean="0"/>
              <a:t>Против </a:t>
            </a:r>
            <a:r>
              <a:rPr lang="ru-RU" dirty="0" err="1" smtClean="0"/>
              <a:t>хэшей</a:t>
            </a:r>
            <a:r>
              <a:rPr lang="ru-RU" dirty="0" smtClean="0"/>
              <a:t> со степенью двойки в роли </a:t>
            </a:r>
            <a:r>
              <a:rPr lang="en-US" dirty="0" smtClean="0"/>
              <a:t>M </a:t>
            </a:r>
            <a:r>
              <a:rPr lang="ru-RU" dirty="0" smtClean="0"/>
              <a:t>существует </a:t>
            </a:r>
            <a:r>
              <a:rPr lang="ru-RU" dirty="0" err="1" smtClean="0"/>
              <a:t>контрпример</a:t>
            </a:r>
            <a:r>
              <a:rPr lang="ru-RU" dirty="0" smtClean="0"/>
              <a:t> – строка </a:t>
            </a:r>
            <a:r>
              <a:rPr lang="ru-RU" dirty="0" err="1" smtClean="0"/>
              <a:t>Туэ</a:t>
            </a:r>
            <a:r>
              <a:rPr lang="ru-RU" dirty="0" smtClean="0"/>
              <a:t>-Морса:</a:t>
            </a:r>
          </a:p>
          <a:p>
            <a:pPr lvl="1"/>
            <a:r>
              <a:rPr lang="en-US" dirty="0" smtClean="0"/>
              <a:t>TM </a:t>
            </a:r>
            <a:r>
              <a:rPr lang="ru-RU" dirty="0" smtClean="0"/>
              <a:t>= 01101001100101101001011001101001…</a:t>
            </a:r>
          </a:p>
          <a:p>
            <a:r>
              <a:rPr lang="ru-RU" dirty="0" smtClean="0"/>
              <a:t>Поэтому наравне со степенью двойки в качестве модуля применяют случайное простое число;</a:t>
            </a:r>
          </a:p>
          <a:p>
            <a:r>
              <a:rPr lang="ru-RU" dirty="0" smtClean="0"/>
              <a:t>Для уменьшения количества коллизий (и во избежание парадокса дней рождений) также можно вычислять не один </a:t>
            </a:r>
            <a:r>
              <a:rPr lang="ru-RU" dirty="0" err="1" smtClean="0"/>
              <a:t>хэш</a:t>
            </a:r>
            <a:r>
              <a:rPr lang="ru-RU" dirty="0" smtClean="0"/>
              <a:t>, а два, три и т.п.!</a:t>
            </a:r>
          </a:p>
        </p:txBody>
      </p:sp>
    </p:spTree>
    <p:extLst>
      <p:ext uri="{BB962C8B-B14F-4D97-AF65-F5344CB8AC3E}">
        <p14:creationId xmlns:p14="http://schemas.microsoft.com/office/powerpoint/2010/main" val="397288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 err="1"/>
              <a:t>Хэши</a:t>
            </a:r>
            <a:r>
              <a:rPr lang="ru-RU" dirty="0"/>
              <a:t>: алгоритм Рабина - Карпа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Алгоритм Рабина-Карпа поиск подстроки в строке: </a:t>
            </a:r>
            <a:endParaRPr lang="ru-RU" dirty="0" smtClean="0"/>
          </a:p>
          <a:p>
            <a:pPr lvl="1"/>
            <a:r>
              <a:rPr lang="ru-RU" dirty="0" smtClean="0"/>
              <a:t>сравнить </a:t>
            </a:r>
            <a:r>
              <a:rPr lang="en-US" dirty="0"/>
              <a:t>P </a:t>
            </a:r>
            <a:r>
              <a:rPr lang="ru-RU" dirty="0"/>
              <a:t>со всеми подстроками </a:t>
            </a:r>
            <a:r>
              <a:rPr lang="en-US" dirty="0"/>
              <a:t>S </a:t>
            </a:r>
            <a:r>
              <a:rPr lang="ru-RU" dirty="0"/>
              <a:t>длины </a:t>
            </a:r>
            <a:r>
              <a:rPr lang="en-US" dirty="0"/>
              <a:t>|P| </a:t>
            </a:r>
            <a:r>
              <a:rPr lang="ru-RU" dirty="0"/>
              <a:t>с помощью </a:t>
            </a:r>
            <a:r>
              <a:rPr lang="ru-RU" dirty="0" err="1" smtClean="0"/>
              <a:t>хэшей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случае же равенства </a:t>
            </a:r>
            <a:r>
              <a:rPr lang="ru-RU" dirty="0" err="1"/>
              <a:t>хэшей</a:t>
            </a:r>
            <a:r>
              <a:rPr lang="ru-RU" dirty="0"/>
              <a:t> сравнить Р и подстроку </a:t>
            </a:r>
            <a:r>
              <a:rPr lang="ru-RU" dirty="0" smtClean="0"/>
              <a:t>«честно».</a:t>
            </a:r>
          </a:p>
          <a:p>
            <a:r>
              <a:rPr lang="ru-RU" u="sng" dirty="0" smtClean="0"/>
              <a:t>Лемма 7.3</a:t>
            </a:r>
            <a:r>
              <a:rPr lang="ru-RU" dirty="0" smtClean="0"/>
              <a:t>: предположим, что вероятность коллизии для любых двух различных строк равна 1</a:t>
            </a:r>
            <a:r>
              <a:rPr lang="en-US" dirty="0" smtClean="0"/>
              <a:t>/q; </a:t>
            </a:r>
            <a:r>
              <a:rPr lang="ru-RU" dirty="0" smtClean="0"/>
              <a:t>тогда </a:t>
            </a:r>
            <a:r>
              <a:rPr lang="ru-RU" dirty="0" err="1" smtClean="0"/>
              <a:t>матожидание</a:t>
            </a:r>
            <a:r>
              <a:rPr lang="ru-RU" dirty="0" smtClean="0"/>
              <a:t> времени работы алгоритма Рабина-Карпа для шаблона </a:t>
            </a:r>
            <a:r>
              <a:rPr lang="en-US" dirty="0" smtClean="0"/>
              <a:t>P </a:t>
            </a:r>
            <a:r>
              <a:rPr lang="ru-RU" dirty="0" smtClean="0"/>
              <a:t>и строки </a:t>
            </a:r>
            <a:r>
              <a:rPr lang="en-US" dirty="0" smtClean="0"/>
              <a:t>S </a:t>
            </a:r>
            <a:r>
              <a:rPr lang="ru-RU" dirty="0" smtClean="0"/>
              <a:t>есть </a:t>
            </a:r>
            <a:r>
              <a:rPr lang="en-US" dirty="0" smtClean="0"/>
              <a:t>O(|P|+|S|+|P|(v + |S| / q)), </a:t>
            </a:r>
            <a:r>
              <a:rPr lang="ru-RU" dirty="0" smtClean="0"/>
              <a:t>где </a:t>
            </a:r>
            <a:r>
              <a:rPr lang="en-US" dirty="0" smtClean="0"/>
              <a:t>v – </a:t>
            </a:r>
            <a:r>
              <a:rPr lang="ru-RU" dirty="0" smtClean="0"/>
              <a:t>количество вхождений </a:t>
            </a:r>
            <a:r>
              <a:rPr lang="en-US" dirty="0" smtClean="0"/>
              <a:t>P </a:t>
            </a:r>
            <a:r>
              <a:rPr lang="ru-RU" dirty="0" smtClean="0"/>
              <a:t>в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Доказательство остается в качестве упражнения;</a:t>
            </a:r>
          </a:p>
          <a:p>
            <a:r>
              <a:rPr lang="ru-RU" dirty="0" smtClean="0"/>
              <a:t>Заметим также, что если требуется лишь сообщить, является ли </a:t>
            </a:r>
            <a:r>
              <a:rPr lang="en-US" dirty="0" smtClean="0"/>
              <a:t>P</a:t>
            </a:r>
            <a:r>
              <a:rPr lang="ru-RU" dirty="0" smtClean="0"/>
              <a:t> подстрокой </a:t>
            </a:r>
            <a:r>
              <a:rPr lang="en-US" dirty="0" smtClean="0"/>
              <a:t>S, </a:t>
            </a:r>
            <a:r>
              <a:rPr lang="ru-RU" dirty="0" smtClean="0"/>
              <a:t>то алгоритм Рабина – Карпа решает такую задачу:</a:t>
            </a:r>
          </a:p>
          <a:p>
            <a:pPr lvl="1"/>
            <a:r>
              <a:rPr lang="ru-RU" dirty="0" smtClean="0"/>
              <a:t>за </a:t>
            </a:r>
            <a:r>
              <a:rPr lang="en-US" dirty="0" smtClean="0"/>
              <a:t>O(|P|+|S|+|P||S|/q) = O(|P| + |S|) </a:t>
            </a:r>
            <a:r>
              <a:rPr lang="ru-RU" dirty="0" smtClean="0"/>
              <a:t> времени (при </a:t>
            </a:r>
            <a:r>
              <a:rPr lang="en-US" dirty="0" smtClean="0"/>
              <a:t>q &gt; |P|);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 </a:t>
            </a:r>
            <a:r>
              <a:rPr lang="en-US" dirty="0" smtClean="0"/>
              <a:t>O(1) </a:t>
            </a:r>
            <a:r>
              <a:rPr lang="ru-RU" dirty="0" smtClean="0"/>
              <a:t>дополнительной памяти.</a:t>
            </a:r>
          </a:p>
          <a:p>
            <a:r>
              <a:rPr lang="ru-RU" dirty="0" smtClean="0"/>
              <a:t>Существует алгоритм (</a:t>
            </a:r>
            <a:r>
              <a:rPr lang="ru-RU" dirty="0" err="1" smtClean="0"/>
              <a:t>Галила</a:t>
            </a:r>
            <a:r>
              <a:rPr lang="ru-RU" dirty="0" smtClean="0"/>
              <a:t> – </a:t>
            </a:r>
            <a:r>
              <a:rPr lang="ru-RU" dirty="0" err="1" smtClean="0"/>
              <a:t>Сейфераса</a:t>
            </a:r>
            <a:r>
              <a:rPr lang="ru-RU" dirty="0" smtClean="0"/>
              <a:t>), который решает ту же задачу за </a:t>
            </a:r>
            <a:r>
              <a:rPr lang="en-US" dirty="0" smtClean="0"/>
              <a:t>O(|P|+|S|) </a:t>
            </a:r>
            <a:r>
              <a:rPr lang="ru-RU" dirty="0" smtClean="0"/>
              <a:t>времени и </a:t>
            </a:r>
            <a:r>
              <a:rPr lang="en-US" dirty="0" smtClean="0"/>
              <a:t>O(1) </a:t>
            </a:r>
            <a:r>
              <a:rPr lang="ru-RU" dirty="0" smtClean="0"/>
              <a:t>дополнительной памяти «честно».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65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</a:t>
            </a:r>
            <a:r>
              <a:rPr lang="ru-RU" dirty="0" err="1" smtClean="0"/>
              <a:t>подпалиндромов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Назовем </a:t>
            </a:r>
            <a:r>
              <a:rPr lang="ru-RU" i="1" dirty="0" smtClean="0"/>
              <a:t>разворотом</a:t>
            </a:r>
            <a:r>
              <a:rPr lang="ru-RU" dirty="0" smtClean="0"/>
              <a:t> строки </a:t>
            </a:r>
            <a:r>
              <a:rPr lang="en-US" dirty="0" smtClean="0"/>
              <a:t>S = S[1..n], </a:t>
            </a:r>
            <a:r>
              <a:rPr lang="ru-RU" dirty="0" smtClean="0"/>
              <a:t>или </a:t>
            </a:r>
            <a:r>
              <a:rPr lang="ru-RU" i="1" dirty="0" smtClean="0"/>
              <a:t>развернутой строкой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ru-RU" dirty="0" smtClean="0"/>
              <a:t>строку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baseline="30000" dirty="0"/>
              <a:t>R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</a:t>
            </a:r>
            <a:r>
              <a:rPr lang="en-US" baseline="30000" dirty="0" smtClean="0"/>
              <a:t>R</a:t>
            </a:r>
            <a:r>
              <a:rPr lang="en-US" dirty="0" smtClean="0"/>
              <a:t>:</a:t>
            </a:r>
            <a:r>
              <a:rPr lang="ru-RU" dirty="0" smtClean="0"/>
              <a:t>=</a:t>
            </a:r>
            <a:r>
              <a:rPr lang="en-US" dirty="0" smtClean="0"/>
              <a:t>S[n]S[n-1]…S[1] .</a:t>
            </a:r>
          </a:p>
          <a:p>
            <a:r>
              <a:rPr lang="ru-RU" dirty="0" smtClean="0"/>
              <a:t>Строка </a:t>
            </a:r>
            <a:r>
              <a:rPr lang="en-US" dirty="0" smtClean="0"/>
              <a:t>S </a:t>
            </a:r>
            <a:r>
              <a:rPr lang="ru-RU" dirty="0" smtClean="0"/>
              <a:t>называется </a:t>
            </a:r>
            <a:r>
              <a:rPr lang="ru-RU" i="1" dirty="0" smtClean="0"/>
              <a:t>палиндромом</a:t>
            </a:r>
            <a:r>
              <a:rPr lang="ru-RU" dirty="0" smtClean="0"/>
              <a:t>, если </a:t>
            </a:r>
            <a:r>
              <a:rPr lang="en-US" dirty="0" smtClean="0"/>
              <a:t>S = </a:t>
            </a:r>
            <a:r>
              <a:rPr lang="en-US" dirty="0"/>
              <a:t>S</a:t>
            </a:r>
            <a:r>
              <a:rPr lang="en-US" baseline="30000" dirty="0"/>
              <a:t>R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Задача о поиске </a:t>
            </a:r>
            <a:r>
              <a:rPr lang="ru-RU" dirty="0" err="1" smtClean="0"/>
              <a:t>подпалиндромов</a:t>
            </a:r>
            <a:r>
              <a:rPr lang="ru-RU" dirty="0" smtClean="0"/>
              <a:t>: для заданной строки </a:t>
            </a:r>
            <a:r>
              <a:rPr lang="en-US" dirty="0" smtClean="0"/>
              <a:t>S </a:t>
            </a:r>
            <a:r>
              <a:rPr lang="ru-RU" dirty="0" smtClean="0"/>
              <a:t>найти все пары чисел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j), </a:t>
            </a:r>
            <a:r>
              <a:rPr lang="ru-RU" dirty="0" err="1" smtClean="0"/>
              <a:t>т.ч</a:t>
            </a:r>
            <a:r>
              <a:rPr lang="ru-RU" dirty="0" smtClean="0"/>
              <a:t>.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..j] = </a:t>
            </a:r>
            <a:r>
              <a:rPr lang="en-US" dirty="0"/>
              <a:t>S</a:t>
            </a:r>
            <a:r>
              <a:rPr lang="en-US" baseline="30000" dirty="0"/>
              <a:t>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..j].</a:t>
            </a:r>
          </a:p>
          <a:p>
            <a:r>
              <a:rPr lang="ru-RU" dirty="0" smtClean="0"/>
              <a:t>В такой постановке, задача не может быть решена быстрее, чем за </a:t>
            </a:r>
            <a:r>
              <a:rPr lang="en-US" dirty="0" smtClean="0"/>
              <a:t>O(|S|</a:t>
            </a:r>
            <a:r>
              <a:rPr lang="en-US" baseline="30000" dirty="0" smtClean="0"/>
              <a:t>2</a:t>
            </a:r>
            <a:r>
              <a:rPr lang="en-US" dirty="0" smtClean="0"/>
              <a:t>), </a:t>
            </a:r>
            <a:r>
              <a:rPr lang="ru-RU" dirty="0" smtClean="0"/>
              <a:t>ибо в худшем случае, размер ответа есть </a:t>
            </a:r>
            <a:r>
              <a:rPr lang="en-US" dirty="0" smtClean="0"/>
              <a:t>O(|S|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Однако заметим, что если </a:t>
            </a:r>
            <a:r>
              <a:rPr lang="en-US" dirty="0" smtClean="0"/>
              <a:t>1 &lt;= </a:t>
            </a:r>
            <a:r>
              <a:rPr lang="en-US" dirty="0" err="1" smtClean="0"/>
              <a:t>i</a:t>
            </a:r>
            <a:r>
              <a:rPr lang="en-US" dirty="0" smtClean="0"/>
              <a:t> &lt;= </a:t>
            </a:r>
            <a:r>
              <a:rPr lang="en-US" dirty="0" err="1" smtClean="0"/>
              <a:t>i+l</a:t>
            </a:r>
            <a:r>
              <a:rPr lang="en-US" dirty="0" smtClean="0"/>
              <a:t> &lt;= j-l &lt;= j &lt;= |S| </a:t>
            </a:r>
            <a:r>
              <a:rPr lang="ru-RU" dirty="0" smtClean="0"/>
              <a:t>и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/>
              <a:t>..j</a:t>
            </a:r>
            <a:r>
              <a:rPr lang="en-US" dirty="0" smtClean="0"/>
              <a:t>]</a:t>
            </a:r>
            <a:r>
              <a:rPr lang="ru-RU" dirty="0" smtClean="0"/>
              <a:t>=</a:t>
            </a:r>
            <a:r>
              <a:rPr lang="en-US" dirty="0" smtClean="0"/>
              <a:t>S</a:t>
            </a:r>
            <a:r>
              <a:rPr lang="en-US" baseline="30000" dirty="0" smtClean="0"/>
              <a:t>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..</a:t>
            </a:r>
            <a:r>
              <a:rPr lang="en-US" dirty="0" smtClean="0"/>
              <a:t>j], </a:t>
            </a:r>
            <a:r>
              <a:rPr lang="ru-RU" dirty="0" smtClean="0"/>
              <a:t>то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ru-RU" dirty="0" smtClean="0"/>
              <a:t>+</a:t>
            </a:r>
            <a:r>
              <a:rPr lang="en-US" dirty="0" err="1" smtClean="0"/>
              <a:t>l..j</a:t>
            </a:r>
            <a:r>
              <a:rPr lang="en-US" dirty="0" smtClean="0"/>
              <a:t>-l]</a:t>
            </a:r>
            <a:r>
              <a:rPr lang="ru-RU" dirty="0"/>
              <a:t>=</a:t>
            </a:r>
            <a:r>
              <a:rPr lang="en-US" dirty="0" smtClean="0"/>
              <a:t>S</a:t>
            </a:r>
            <a:r>
              <a:rPr lang="en-US" baseline="30000" dirty="0" smtClean="0"/>
              <a:t>R</a:t>
            </a:r>
            <a:r>
              <a:rPr lang="en-US" dirty="0" smtClean="0"/>
              <a:t>[</a:t>
            </a:r>
            <a:r>
              <a:rPr lang="en-US" dirty="0" err="1" smtClean="0"/>
              <a:t>i+l</a:t>
            </a:r>
            <a:r>
              <a:rPr lang="en-US" dirty="0" smtClean="0"/>
              <a:t>..j-l]</a:t>
            </a:r>
            <a:r>
              <a:rPr lang="ru-RU" dirty="0" smtClean="0"/>
              <a:t>; другими словами, если подстрока является палиндромом, то любая её подстрока с тем же «центром» (т.е.</a:t>
            </a:r>
            <a:r>
              <a:rPr lang="en-US" dirty="0" smtClean="0"/>
              <a:t> </a:t>
            </a:r>
            <a:r>
              <a:rPr lang="ru-RU" dirty="0" smtClean="0"/>
              <a:t>целым или полуцелым число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i+j</a:t>
            </a:r>
            <a:r>
              <a:rPr lang="en-US" dirty="0" smtClean="0"/>
              <a:t>)/2</a:t>
            </a:r>
            <a:r>
              <a:rPr lang="ru-RU" dirty="0" smtClean="0"/>
              <a:t> ∈ </a:t>
            </a:r>
            <a:r>
              <a:rPr lang="en-US" dirty="0" smtClean="0"/>
              <a:t>[1..|S|]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палиндромом.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41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ru-RU" dirty="0"/>
              <a:t>Поиск </a:t>
            </a:r>
            <a:r>
              <a:rPr lang="ru-RU" dirty="0" err="1"/>
              <a:t>подпалиндромов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Отсюда следует, что для описания всех подстрок-палиндромов, или «</a:t>
            </a:r>
            <a:r>
              <a:rPr lang="ru-RU" dirty="0" err="1" smtClean="0"/>
              <a:t>подпалиндромов</a:t>
            </a:r>
            <a:r>
              <a:rPr lang="ru-RU" dirty="0" smtClean="0"/>
              <a:t>», достаточно для каждого возможного «центра» найти  длиннейший </a:t>
            </a:r>
            <a:r>
              <a:rPr lang="ru-RU" dirty="0" err="1" smtClean="0"/>
              <a:t>подпалиндром</a:t>
            </a:r>
            <a:r>
              <a:rPr lang="ru-RU" dirty="0" smtClean="0"/>
              <a:t> с таким центром.</a:t>
            </a:r>
          </a:p>
          <a:p>
            <a:r>
              <a:rPr lang="ru-RU" dirty="0" smtClean="0"/>
              <a:t>Более формально, будем вычислять массивы </a:t>
            </a:r>
            <a:r>
              <a:rPr lang="en-US" dirty="0" err="1" smtClean="0"/>
              <a:t>palOdd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 smtClean="0"/>
              <a:t>[1..|S|] </a:t>
            </a:r>
            <a:r>
              <a:rPr lang="ru-RU" dirty="0" smtClean="0"/>
              <a:t>и </a:t>
            </a:r>
            <a:r>
              <a:rPr lang="en-US" dirty="0" err="1" smtClean="0"/>
              <a:t>palEven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 smtClean="0"/>
              <a:t>[1..|S|-1], </a:t>
            </a:r>
            <a:r>
              <a:rPr lang="ru-RU" dirty="0" err="1" smtClean="0"/>
              <a:t>т.ч</a:t>
            </a:r>
            <a:r>
              <a:rPr lang="ru-RU" dirty="0" smtClean="0"/>
              <a:t>.:</a:t>
            </a:r>
          </a:p>
          <a:p>
            <a:pPr lvl="1"/>
            <a:r>
              <a:rPr lang="en-US" dirty="0" err="1" smtClean="0"/>
              <a:t>palOdd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max{l | S[</a:t>
            </a:r>
            <a:r>
              <a:rPr lang="en-US" dirty="0" err="1" smtClean="0"/>
              <a:t>i</a:t>
            </a:r>
            <a:r>
              <a:rPr lang="en-US" dirty="0" smtClean="0"/>
              <a:t>-l..</a:t>
            </a:r>
            <a:r>
              <a:rPr lang="en-US" dirty="0" err="1" smtClean="0"/>
              <a:t>i+l</a:t>
            </a:r>
            <a:r>
              <a:rPr lang="en-US" dirty="0" smtClean="0"/>
              <a:t>] – </a:t>
            </a:r>
            <a:r>
              <a:rPr lang="ru-RU" dirty="0" smtClean="0"/>
              <a:t>палиндром</a:t>
            </a:r>
            <a:r>
              <a:rPr lang="en-US" dirty="0" smtClean="0"/>
              <a:t>};</a:t>
            </a:r>
          </a:p>
          <a:p>
            <a:pPr lvl="1"/>
            <a:r>
              <a:rPr lang="en-US" dirty="0" err="1" smtClean="0"/>
              <a:t>palEven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max{l | S[i-l+1..i+l] – </a:t>
            </a:r>
            <a:r>
              <a:rPr lang="ru-RU" dirty="0" smtClean="0"/>
              <a:t>палиндром</a:t>
            </a:r>
            <a:r>
              <a:rPr lang="en-US" dirty="0" smtClean="0"/>
              <a:t>}.</a:t>
            </a:r>
          </a:p>
          <a:p>
            <a:r>
              <a:rPr lang="ru-RU" dirty="0" smtClean="0"/>
              <a:t>Заметим, что пустая строка является палиндромом; следовательно, </a:t>
            </a:r>
            <a:r>
              <a:rPr lang="en-US" dirty="0" err="1" smtClean="0"/>
              <a:t>palOdd</a:t>
            </a:r>
            <a:r>
              <a:rPr lang="en-US" baseline="-25000" dirty="0" err="1"/>
              <a:t>S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palEven</a:t>
            </a:r>
            <a:r>
              <a:rPr lang="en-US" baseline="-25000" dirty="0" err="1"/>
              <a:t>S</a:t>
            </a:r>
            <a:r>
              <a:rPr lang="en-US" dirty="0" smtClean="0"/>
              <a:t> </a:t>
            </a:r>
            <a:r>
              <a:rPr lang="ru-RU" dirty="0" smtClean="0"/>
              <a:t>корректно определены.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00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523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err="1" smtClean="0"/>
              <a:t>подпалиндромов</a:t>
            </a:r>
            <a:r>
              <a:rPr lang="ru-RU" dirty="0" smtClean="0"/>
              <a:t>: алгоритм </a:t>
            </a:r>
            <a:r>
              <a:rPr lang="ru-RU" dirty="0" err="1" smtClean="0"/>
              <a:t>Манакера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lnSpcReduction="10000"/>
          </a:bodyPr>
          <a:lstStyle/>
          <a:p>
            <a:r>
              <a:rPr lang="ru-RU" u="sng" dirty="0" smtClean="0"/>
              <a:t>Лемма 7.4</a:t>
            </a:r>
            <a:r>
              <a:rPr lang="ru-RU" dirty="0" smtClean="0"/>
              <a:t>: пусть для любой строки </a:t>
            </a:r>
            <a:r>
              <a:rPr lang="en-US" dirty="0" smtClean="0"/>
              <a:t>S </a:t>
            </a:r>
            <a:r>
              <a:rPr lang="ru-RU" dirty="0" smtClean="0"/>
              <a:t>можно вычислить </a:t>
            </a:r>
            <a:r>
              <a:rPr lang="en-US" dirty="0" err="1" smtClean="0"/>
              <a:t>palOdd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ru-RU" dirty="0" smtClean="0"/>
              <a:t>за время </a:t>
            </a:r>
            <a:r>
              <a:rPr lang="en-US" dirty="0" smtClean="0"/>
              <a:t>O(T(|S|)). </a:t>
            </a:r>
            <a:r>
              <a:rPr lang="ru-RU" dirty="0" smtClean="0"/>
              <a:t>Тогда для любой строки </a:t>
            </a:r>
            <a:r>
              <a:rPr lang="en-US" dirty="0" smtClean="0"/>
              <a:t>S </a:t>
            </a:r>
            <a:r>
              <a:rPr lang="ru-RU" dirty="0" smtClean="0"/>
              <a:t>можно вычислить </a:t>
            </a:r>
            <a:r>
              <a:rPr lang="en-US" dirty="0" err="1" smtClean="0"/>
              <a:t>palOdd</a:t>
            </a:r>
            <a:r>
              <a:rPr lang="en-US" baseline="-25000" dirty="0" err="1"/>
              <a:t>S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palEven</a:t>
            </a:r>
            <a:r>
              <a:rPr lang="en-US" baseline="-25000" dirty="0" err="1"/>
              <a:t>S</a:t>
            </a:r>
            <a:r>
              <a:rPr lang="en-US" dirty="0" smtClean="0"/>
              <a:t> </a:t>
            </a:r>
            <a:r>
              <a:rPr lang="ru-RU" dirty="0" smtClean="0"/>
              <a:t>за </a:t>
            </a:r>
            <a:r>
              <a:rPr lang="en-US" dirty="0" smtClean="0"/>
              <a:t>O(T(</a:t>
            </a:r>
            <a:r>
              <a:rPr lang="ru-RU" dirty="0" smtClean="0"/>
              <a:t>2*</a:t>
            </a:r>
            <a:r>
              <a:rPr lang="en-US" dirty="0" smtClean="0"/>
              <a:t>|S|</a:t>
            </a:r>
            <a:r>
              <a:rPr lang="ru-RU" dirty="0" smtClean="0"/>
              <a:t>+1</a:t>
            </a:r>
            <a:r>
              <a:rPr lang="en-US" dirty="0" smtClean="0"/>
              <a:t>) + |S|) = O(T(</a:t>
            </a:r>
            <a:r>
              <a:rPr lang="ru-RU" dirty="0" smtClean="0"/>
              <a:t>2*</a:t>
            </a:r>
            <a:r>
              <a:rPr lang="en-US" dirty="0" smtClean="0"/>
              <a:t>|S|</a:t>
            </a:r>
            <a:r>
              <a:rPr lang="ru-RU" dirty="0" smtClean="0"/>
              <a:t>+1</a:t>
            </a:r>
            <a:r>
              <a:rPr lang="en-US" dirty="0" smtClean="0"/>
              <a:t>)).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Пусть </a:t>
            </a:r>
            <a:r>
              <a:rPr lang="en-US" dirty="0" smtClean="0"/>
              <a:t>S</a:t>
            </a:r>
            <a:r>
              <a:rPr lang="en-US" baseline="30000" dirty="0" smtClean="0"/>
              <a:t># </a:t>
            </a:r>
            <a:r>
              <a:rPr lang="en-US" dirty="0" smtClean="0"/>
              <a:t>:= #S[1]#S[2]#...#S[|S|]#. </a:t>
            </a:r>
            <a:r>
              <a:rPr lang="ru-RU" dirty="0" smtClean="0"/>
              <a:t>Тогда</a:t>
            </a:r>
            <a:r>
              <a:rPr lang="en-US" dirty="0" smtClean="0"/>
              <a:t>:</a:t>
            </a:r>
          </a:p>
          <a:p>
            <a:pPr lvl="2"/>
            <a:r>
              <a:rPr lang="ru-RU" dirty="0" smtClean="0"/>
              <a:t> </a:t>
            </a:r>
            <a:r>
              <a:rPr lang="en-US" dirty="0" err="1" smtClean="0"/>
              <a:t>palOdd</a:t>
            </a:r>
            <a:r>
              <a:rPr lang="en-US" baseline="-25000" dirty="0" err="1" smtClean="0"/>
              <a:t>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(</a:t>
            </a:r>
            <a:r>
              <a:rPr lang="en-US" dirty="0" err="1" smtClean="0"/>
              <a:t>palOdd</a:t>
            </a:r>
            <a:r>
              <a:rPr lang="en-US" baseline="-25000" dirty="0" err="1" smtClean="0"/>
              <a:t>S</a:t>
            </a:r>
            <a:r>
              <a:rPr lang="en-US" baseline="-25000" dirty="0"/>
              <a:t>#</a:t>
            </a:r>
            <a:r>
              <a:rPr lang="en-US" dirty="0" smtClean="0"/>
              <a:t>[2*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r>
              <a:rPr lang="en-US" dirty="0" smtClean="0"/>
              <a:t>  - 1) / 2,</a:t>
            </a:r>
          </a:p>
          <a:p>
            <a:pPr lvl="2"/>
            <a:r>
              <a:rPr lang="ru-RU" dirty="0"/>
              <a:t> </a:t>
            </a:r>
            <a:r>
              <a:rPr lang="en-US" dirty="0" err="1" smtClean="0"/>
              <a:t>palEven</a:t>
            </a:r>
            <a:r>
              <a:rPr lang="en-US" baseline="-25000" dirty="0" err="1" smtClean="0"/>
              <a:t>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err="1" smtClean="0"/>
              <a:t>palOdd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#</a:t>
            </a:r>
            <a:r>
              <a:rPr lang="en-US" dirty="0" smtClean="0"/>
              <a:t>[2*i+1]  </a:t>
            </a:r>
            <a:r>
              <a:rPr lang="en-US" dirty="0"/>
              <a:t>/ </a:t>
            </a:r>
            <a:r>
              <a:rPr lang="en-US" dirty="0" smtClean="0"/>
              <a:t>2</a:t>
            </a:r>
            <a:endParaRPr lang="ru-RU" dirty="0" smtClean="0"/>
          </a:p>
          <a:p>
            <a:pPr lvl="2"/>
            <a:r>
              <a:rPr lang="ru-RU" dirty="0"/>
              <a:t>В</a:t>
            </a:r>
            <a:r>
              <a:rPr lang="ru-RU" dirty="0" smtClean="0"/>
              <a:t> обоих случаях округления при делении не подразумевается!</a:t>
            </a:r>
          </a:p>
          <a:p>
            <a:pPr lvl="1"/>
            <a:r>
              <a:rPr lang="ru-RU" dirty="0" smtClean="0"/>
              <a:t>Таким образом, вычислив</a:t>
            </a:r>
            <a:r>
              <a:rPr lang="en-US" dirty="0" smtClean="0"/>
              <a:t> </a:t>
            </a:r>
            <a:r>
              <a:rPr lang="en-US" dirty="0" err="1"/>
              <a:t>palOdd</a:t>
            </a:r>
            <a:r>
              <a:rPr lang="en-US" baseline="-25000" dirty="0" err="1"/>
              <a:t>S</a:t>
            </a:r>
            <a:r>
              <a:rPr lang="en-US" baseline="-25000" dirty="0"/>
              <a:t>#</a:t>
            </a:r>
            <a:r>
              <a:rPr lang="en-US" dirty="0" smtClean="0"/>
              <a:t>,</a:t>
            </a:r>
            <a:r>
              <a:rPr lang="ru-RU" dirty="0" smtClean="0"/>
              <a:t> за </a:t>
            </a:r>
            <a:r>
              <a:rPr lang="en-US" dirty="0" smtClean="0"/>
              <a:t>O(|S|) </a:t>
            </a:r>
            <a:r>
              <a:rPr lang="ru-RU" dirty="0" smtClean="0"/>
              <a:t>мы вычисляем </a:t>
            </a:r>
            <a:r>
              <a:rPr lang="en-US" dirty="0" err="1" smtClean="0"/>
              <a:t>palOdd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ru-RU" dirty="0" smtClean="0"/>
              <a:t>и </a:t>
            </a:r>
            <a:r>
              <a:rPr lang="en-US" dirty="0" err="1"/>
              <a:t>palEven</a:t>
            </a:r>
            <a:r>
              <a:rPr lang="en-US" baseline="-25000" dirty="0" err="1"/>
              <a:t>S</a:t>
            </a:r>
            <a:r>
              <a:rPr lang="ru-RU" dirty="0" smtClean="0"/>
              <a:t>, </a:t>
            </a:r>
            <a:r>
              <a:rPr lang="en-US" dirty="0" smtClean="0"/>
              <a:t>QED.</a:t>
            </a:r>
            <a:endParaRPr lang="ru-RU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76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</a:t>
            </a:r>
            <a:r>
              <a:rPr lang="ru-RU" dirty="0" err="1" smtClean="0"/>
              <a:t>подпалиндромов</a:t>
            </a:r>
            <a:r>
              <a:rPr lang="ru-RU" dirty="0" smtClean="0"/>
              <a:t>: алгоритм </a:t>
            </a:r>
            <a:r>
              <a:rPr lang="ru-RU" dirty="0" err="1" smtClean="0"/>
              <a:t>Манакера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Таким образом, если </a:t>
            </a:r>
            <a:r>
              <a:rPr lang="en-US" dirty="0" err="1" smtClean="0"/>
              <a:t>palOdd</a:t>
            </a:r>
            <a:r>
              <a:rPr lang="en-US" baseline="-25000" dirty="0" err="1" smtClean="0"/>
              <a:t>S</a:t>
            </a:r>
            <a:r>
              <a:rPr lang="ru-RU" baseline="-25000" dirty="0" smtClean="0"/>
              <a:t> </a:t>
            </a:r>
            <a:r>
              <a:rPr lang="ru-RU" dirty="0" smtClean="0"/>
              <a:t>можно вычислить за время </a:t>
            </a:r>
            <a:r>
              <a:rPr lang="en-US" dirty="0" smtClean="0"/>
              <a:t>O(|S|)</a:t>
            </a:r>
            <a:r>
              <a:rPr lang="ru-RU" dirty="0" smtClean="0"/>
              <a:t>, то и </a:t>
            </a:r>
            <a:r>
              <a:rPr lang="en-US" dirty="0" err="1" smtClean="0"/>
              <a:t>palEven</a:t>
            </a:r>
            <a:r>
              <a:rPr lang="en-US" baseline="-25000" dirty="0" err="1"/>
              <a:t>S</a:t>
            </a:r>
            <a:r>
              <a:rPr lang="en-US" dirty="0" smtClean="0"/>
              <a:t> </a:t>
            </a:r>
            <a:r>
              <a:rPr lang="ru-RU" dirty="0" smtClean="0"/>
              <a:t>также можно вычислить за время </a:t>
            </a:r>
            <a:r>
              <a:rPr lang="en-US" dirty="0" smtClean="0"/>
              <a:t>O(|S|).</a:t>
            </a:r>
          </a:p>
          <a:p>
            <a:r>
              <a:rPr lang="ru-RU" dirty="0" smtClean="0"/>
              <a:t>Но как же вычислить </a:t>
            </a:r>
            <a:r>
              <a:rPr lang="en-US" dirty="0" err="1"/>
              <a:t>palOdd</a:t>
            </a:r>
            <a:r>
              <a:rPr lang="en-US" baseline="-25000" dirty="0" err="1"/>
              <a:t>S</a:t>
            </a:r>
            <a:r>
              <a:rPr lang="ru-RU" dirty="0" smtClean="0"/>
              <a:t>?</a:t>
            </a:r>
          </a:p>
          <a:p>
            <a:r>
              <a:rPr lang="ru-RU" u="sng" dirty="0"/>
              <a:t>Лемма </a:t>
            </a:r>
            <a:r>
              <a:rPr lang="ru-RU" u="sng" dirty="0" smtClean="0"/>
              <a:t>7.5</a:t>
            </a:r>
            <a:r>
              <a:rPr lang="ru-RU" dirty="0" smtClean="0"/>
              <a:t>:  пусть</a:t>
            </a:r>
            <a:r>
              <a:rPr lang="en-US" dirty="0" smtClean="0"/>
              <a:t> k = </a:t>
            </a:r>
            <a:r>
              <a:rPr lang="en-US" dirty="0" err="1"/>
              <a:t>palOdd</a:t>
            </a:r>
            <a:r>
              <a:rPr lang="en-US" baseline="-25000" dirty="0" err="1"/>
              <a:t>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 </a:t>
            </a:r>
            <a:r>
              <a:rPr lang="ru-RU" dirty="0" smtClean="0"/>
              <a:t>Пусть </a:t>
            </a:r>
            <a:r>
              <a:rPr lang="en-US" dirty="0" smtClean="0"/>
              <a:t>0 &lt; l &lt;= k, </a:t>
            </a:r>
            <a:r>
              <a:rPr lang="ru-RU" dirty="0" smtClean="0"/>
              <a:t>а </a:t>
            </a:r>
            <a:r>
              <a:rPr lang="en-US" dirty="0" smtClean="0"/>
              <a:t>p = </a:t>
            </a:r>
            <a:r>
              <a:rPr lang="en-US" dirty="0" err="1" smtClean="0"/>
              <a:t>palOdd</a:t>
            </a:r>
            <a:r>
              <a:rPr lang="en-US" baseline="-25000" dirty="0" err="1" smtClean="0"/>
              <a:t>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-l]. </a:t>
            </a:r>
            <a:r>
              <a:rPr lang="ru-RU" dirty="0" smtClean="0"/>
              <a:t>Пусть </a:t>
            </a:r>
            <a:r>
              <a:rPr lang="en-US" dirty="0" smtClean="0"/>
              <a:t>p &lt; k-l. </a:t>
            </a:r>
            <a:r>
              <a:rPr lang="ru-RU" dirty="0" smtClean="0"/>
              <a:t>Тогда </a:t>
            </a:r>
            <a:r>
              <a:rPr lang="en-US" dirty="0" err="1" smtClean="0"/>
              <a:t>palOdd</a:t>
            </a:r>
            <a:r>
              <a:rPr lang="en-US" baseline="-25000" dirty="0" err="1" smtClean="0"/>
              <a:t>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ru-RU" dirty="0" smtClean="0"/>
              <a:t>+</a:t>
            </a:r>
            <a:r>
              <a:rPr lang="en-US" dirty="0" smtClean="0"/>
              <a:t>l]</a:t>
            </a:r>
            <a:r>
              <a:rPr lang="ru-RU" dirty="0" smtClean="0"/>
              <a:t> = </a:t>
            </a:r>
            <a:r>
              <a:rPr lang="en-US" dirty="0" smtClean="0"/>
              <a:t>p.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По определению,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-l-p..</a:t>
            </a:r>
            <a:r>
              <a:rPr lang="en-US" dirty="0" err="1" smtClean="0"/>
              <a:t>i-l+p</a:t>
            </a:r>
            <a:r>
              <a:rPr lang="en-US" dirty="0" smtClean="0"/>
              <a:t>] – </a:t>
            </a:r>
            <a:r>
              <a:rPr lang="ru-RU" dirty="0" smtClean="0"/>
              <a:t>палиндром</a:t>
            </a:r>
            <a:r>
              <a:rPr lang="en-US" dirty="0" smtClean="0"/>
              <a:t>, S[i-l-p-1..i-l+p+1] – </a:t>
            </a:r>
            <a:r>
              <a:rPr lang="ru-RU" dirty="0" smtClean="0"/>
              <a:t>не палиндром; обе подстроки не выходят за границы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-k..</a:t>
            </a:r>
            <a:r>
              <a:rPr lang="en-US" dirty="0" err="1" smtClean="0"/>
              <a:t>i+k</a:t>
            </a:r>
            <a:r>
              <a:rPr lang="en-US" dirty="0" smtClean="0"/>
              <a:t>]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Т.к. </a:t>
            </a:r>
            <a:r>
              <a:rPr lang="en-US" dirty="0"/>
              <a:t>S[</a:t>
            </a:r>
            <a:r>
              <a:rPr lang="en-US" dirty="0" err="1"/>
              <a:t>i</a:t>
            </a:r>
            <a:r>
              <a:rPr lang="en-US" dirty="0"/>
              <a:t>-k..</a:t>
            </a:r>
            <a:r>
              <a:rPr lang="en-US" dirty="0" err="1"/>
              <a:t>i+k</a:t>
            </a:r>
            <a:r>
              <a:rPr lang="en-US" dirty="0" smtClean="0"/>
              <a:t>]</a:t>
            </a:r>
            <a:r>
              <a:rPr lang="ru-RU" dirty="0" smtClean="0"/>
              <a:t> – палиндром, то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-l-p..</a:t>
            </a:r>
            <a:r>
              <a:rPr lang="en-US" dirty="0" err="1" smtClean="0"/>
              <a:t>i-l+p</a:t>
            </a:r>
            <a:r>
              <a:rPr lang="en-US" dirty="0" smtClean="0"/>
              <a:t>] = S</a:t>
            </a:r>
            <a:r>
              <a:rPr lang="en-US" baseline="30000" dirty="0" smtClean="0"/>
              <a:t>R</a:t>
            </a:r>
            <a:r>
              <a:rPr lang="en-US" dirty="0" smtClean="0"/>
              <a:t>[</a:t>
            </a:r>
            <a:r>
              <a:rPr lang="en-US" dirty="0" err="1" smtClean="0"/>
              <a:t>i+l-p</a:t>
            </a:r>
            <a:r>
              <a:rPr lang="en-US" dirty="0" smtClean="0"/>
              <a:t>..</a:t>
            </a:r>
            <a:r>
              <a:rPr lang="en-US" dirty="0" err="1" smtClean="0"/>
              <a:t>i+l+p</a:t>
            </a:r>
            <a:r>
              <a:rPr lang="en-US" dirty="0" smtClean="0"/>
              <a:t>], S[i-l-p-1..i-l+p+1] </a:t>
            </a:r>
            <a:r>
              <a:rPr lang="en-US" dirty="0"/>
              <a:t>= </a:t>
            </a:r>
            <a:r>
              <a:rPr lang="en-US" dirty="0" smtClean="0"/>
              <a:t>S</a:t>
            </a:r>
            <a:r>
              <a:rPr lang="en-US" baseline="30000" dirty="0" smtClean="0"/>
              <a:t>R</a:t>
            </a:r>
            <a:r>
              <a:rPr lang="en-US" dirty="0" smtClean="0"/>
              <a:t>[i+l-p-1..i+l+p+1].</a:t>
            </a:r>
          </a:p>
          <a:p>
            <a:pPr lvl="1"/>
            <a:r>
              <a:rPr lang="ru-RU" dirty="0" smtClean="0"/>
              <a:t>Так как при развороте строки свойство </a:t>
            </a:r>
            <a:r>
              <a:rPr lang="ru-RU" dirty="0" err="1" smtClean="0"/>
              <a:t>палиндромности</a:t>
            </a:r>
            <a:r>
              <a:rPr lang="ru-RU" dirty="0" smtClean="0"/>
              <a:t> не появляется и не исчезает, то </a:t>
            </a:r>
            <a:r>
              <a:rPr lang="en-US" dirty="0" smtClean="0"/>
              <a:t>S[</a:t>
            </a:r>
            <a:r>
              <a:rPr lang="en-US" dirty="0" err="1" smtClean="0"/>
              <a:t>i+l-p</a:t>
            </a:r>
            <a:r>
              <a:rPr lang="en-US" dirty="0"/>
              <a:t>..</a:t>
            </a:r>
            <a:r>
              <a:rPr lang="en-US" dirty="0" err="1"/>
              <a:t>i+l+p</a:t>
            </a:r>
            <a:r>
              <a:rPr lang="en-US" dirty="0" smtClean="0"/>
              <a:t>] – </a:t>
            </a:r>
            <a:r>
              <a:rPr lang="ru-RU" dirty="0" smtClean="0"/>
              <a:t>палиндром, </a:t>
            </a:r>
            <a:r>
              <a:rPr lang="en-US" dirty="0" smtClean="0"/>
              <a:t>S[i+l-p-1</a:t>
            </a:r>
            <a:r>
              <a:rPr lang="en-US" dirty="0"/>
              <a:t>..i+l+p+1</a:t>
            </a:r>
            <a:r>
              <a:rPr lang="en-US" dirty="0" smtClean="0"/>
              <a:t>]</a:t>
            </a:r>
            <a:r>
              <a:rPr lang="ru-RU" dirty="0" smtClean="0"/>
              <a:t> – не палиндром.</a:t>
            </a:r>
          </a:p>
          <a:p>
            <a:pPr lvl="1"/>
            <a:r>
              <a:rPr lang="ru-RU" dirty="0" smtClean="0"/>
              <a:t>Таким образом, </a:t>
            </a:r>
            <a:r>
              <a:rPr lang="en-US" dirty="0" err="1"/>
              <a:t>palOdd</a:t>
            </a:r>
            <a:r>
              <a:rPr lang="en-US" baseline="-25000" dirty="0" err="1"/>
              <a:t>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ru-RU" dirty="0"/>
              <a:t>+</a:t>
            </a:r>
            <a:r>
              <a:rPr lang="en-US" dirty="0"/>
              <a:t>l]</a:t>
            </a:r>
            <a:r>
              <a:rPr lang="ru-RU" dirty="0"/>
              <a:t> = </a:t>
            </a:r>
            <a:r>
              <a:rPr lang="en-US" dirty="0" smtClean="0"/>
              <a:t>p, QED.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01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err="1"/>
              <a:t>подпалиндромов</a:t>
            </a:r>
            <a:r>
              <a:rPr lang="ru-RU" dirty="0"/>
              <a:t>: алгоритм </a:t>
            </a:r>
            <a:r>
              <a:rPr lang="ru-RU" dirty="0" err="1"/>
              <a:t>Манакера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92500" lnSpcReduction="10000"/>
          </a:bodyPr>
          <a:lstStyle/>
          <a:p>
            <a:r>
              <a:rPr lang="ru-RU" u="sng" dirty="0"/>
              <a:t>Лемма 7.</a:t>
            </a:r>
            <a:r>
              <a:rPr lang="en-US" u="sng" dirty="0" smtClean="0"/>
              <a:t>6</a:t>
            </a:r>
            <a:r>
              <a:rPr lang="en-US" dirty="0" smtClean="0"/>
              <a:t>: </a:t>
            </a:r>
            <a:r>
              <a:rPr lang="ru-RU" dirty="0"/>
              <a:t>пусть</a:t>
            </a:r>
            <a:r>
              <a:rPr lang="en-US" dirty="0"/>
              <a:t> k = </a:t>
            </a:r>
            <a:r>
              <a:rPr lang="en-US" dirty="0" err="1"/>
              <a:t>palOdd</a:t>
            </a:r>
            <a:r>
              <a:rPr lang="en-US" baseline="-25000" dirty="0" err="1"/>
              <a:t>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 </a:t>
            </a:r>
            <a:r>
              <a:rPr lang="ru-RU" dirty="0"/>
              <a:t>Пусть </a:t>
            </a:r>
            <a:r>
              <a:rPr lang="en-US" dirty="0"/>
              <a:t>0 &lt; l &lt;= k, </a:t>
            </a:r>
            <a:r>
              <a:rPr lang="ru-RU" dirty="0"/>
              <a:t>а </a:t>
            </a:r>
            <a:r>
              <a:rPr lang="en-US" dirty="0"/>
              <a:t>p = </a:t>
            </a:r>
            <a:r>
              <a:rPr lang="en-US" dirty="0" err="1"/>
              <a:t>palOdd</a:t>
            </a:r>
            <a:r>
              <a:rPr lang="en-US" baseline="-25000" dirty="0" err="1"/>
              <a:t>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-l]. </a:t>
            </a:r>
            <a:r>
              <a:rPr lang="ru-RU" dirty="0"/>
              <a:t>Пусть </a:t>
            </a:r>
            <a:r>
              <a:rPr lang="en-US" dirty="0"/>
              <a:t>p </a:t>
            </a:r>
            <a:r>
              <a:rPr lang="en-US" dirty="0" smtClean="0"/>
              <a:t>&gt;= </a:t>
            </a:r>
            <a:r>
              <a:rPr lang="en-US" dirty="0"/>
              <a:t>k-l. </a:t>
            </a:r>
            <a:r>
              <a:rPr lang="ru-RU" dirty="0"/>
              <a:t>Тогда </a:t>
            </a:r>
            <a:r>
              <a:rPr lang="en-US" dirty="0" err="1"/>
              <a:t>palOdd</a:t>
            </a:r>
            <a:r>
              <a:rPr lang="en-US" baseline="-25000" dirty="0" err="1"/>
              <a:t>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ru-RU" dirty="0"/>
              <a:t>+</a:t>
            </a:r>
            <a:r>
              <a:rPr lang="en-US" dirty="0"/>
              <a:t>l]</a:t>
            </a:r>
            <a:r>
              <a:rPr lang="ru-RU" dirty="0"/>
              <a:t> </a:t>
            </a:r>
            <a:r>
              <a:rPr lang="en-US" dirty="0" smtClean="0"/>
              <a:t>&gt;= k-l. 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ru-RU" dirty="0" smtClean="0"/>
              <a:t>Т.к. </a:t>
            </a:r>
            <a:r>
              <a:rPr lang="en-US" dirty="0"/>
              <a:t>p &gt;= </a:t>
            </a:r>
            <a:r>
              <a:rPr lang="en-US" dirty="0" smtClean="0"/>
              <a:t>k-l</a:t>
            </a:r>
            <a:r>
              <a:rPr lang="ru-RU" dirty="0" smtClean="0"/>
              <a:t>, то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-l-(k-l)..</a:t>
            </a:r>
            <a:r>
              <a:rPr lang="en-US" dirty="0" err="1" smtClean="0"/>
              <a:t>i</a:t>
            </a:r>
            <a:r>
              <a:rPr lang="en-US" dirty="0" smtClean="0"/>
              <a:t>-l+(k-l)] </a:t>
            </a:r>
            <a:r>
              <a:rPr lang="ru-RU" dirty="0" smtClean="0"/>
              <a:t>= </a:t>
            </a:r>
            <a:r>
              <a:rPr lang="en-US" dirty="0" smtClean="0"/>
              <a:t>S[i-k..i+</a:t>
            </a:r>
            <a:r>
              <a:rPr lang="en-US" dirty="0"/>
              <a:t>k</a:t>
            </a:r>
            <a:r>
              <a:rPr lang="en-US" dirty="0" smtClean="0"/>
              <a:t>-2*l] – </a:t>
            </a:r>
            <a:r>
              <a:rPr lang="ru-RU" dirty="0" smtClean="0"/>
              <a:t>палиндром;</a:t>
            </a:r>
          </a:p>
          <a:p>
            <a:pPr lvl="1"/>
            <a:r>
              <a:rPr lang="ru-RU" dirty="0" smtClean="0"/>
              <a:t>Т.к.</a:t>
            </a:r>
            <a:r>
              <a:rPr lang="en-US" dirty="0" smtClean="0"/>
              <a:t> S[</a:t>
            </a:r>
            <a:r>
              <a:rPr lang="en-US" dirty="0" err="1" smtClean="0"/>
              <a:t>i</a:t>
            </a:r>
            <a:r>
              <a:rPr lang="en-US" dirty="0" smtClean="0"/>
              <a:t>-k..</a:t>
            </a:r>
            <a:r>
              <a:rPr lang="en-US" dirty="0" err="1" smtClean="0"/>
              <a:t>i+k</a:t>
            </a:r>
            <a:r>
              <a:rPr lang="en-US" dirty="0" smtClean="0"/>
              <a:t>] – </a:t>
            </a:r>
            <a:r>
              <a:rPr lang="ru-RU" dirty="0" smtClean="0"/>
              <a:t>палиндром, то и </a:t>
            </a:r>
            <a:r>
              <a:rPr lang="en-US" dirty="0" smtClean="0"/>
              <a:t>S</a:t>
            </a:r>
            <a:r>
              <a:rPr lang="en-US" baseline="30000" dirty="0" smtClean="0"/>
              <a:t>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ru-RU" dirty="0" smtClean="0"/>
              <a:t>-</a:t>
            </a:r>
            <a:r>
              <a:rPr lang="en-US" dirty="0" smtClean="0"/>
              <a:t>k+2*l..</a:t>
            </a:r>
            <a:r>
              <a:rPr lang="en-US" dirty="0" err="1" smtClean="0"/>
              <a:t>i+k</a:t>
            </a:r>
            <a:r>
              <a:rPr lang="en-US" dirty="0" smtClean="0"/>
              <a:t>] = </a:t>
            </a:r>
            <a:r>
              <a:rPr lang="en-US" dirty="0"/>
              <a:t>S</a:t>
            </a:r>
            <a:r>
              <a:rPr lang="en-US" baseline="30000" dirty="0"/>
              <a:t>R</a:t>
            </a:r>
            <a:r>
              <a:rPr lang="en-US" dirty="0"/>
              <a:t>[i+l-p-1..i+l+p+1</a:t>
            </a:r>
            <a:r>
              <a:rPr lang="en-US" dirty="0" smtClean="0"/>
              <a:t>] – </a:t>
            </a:r>
            <a:r>
              <a:rPr lang="ru-RU" dirty="0" smtClean="0"/>
              <a:t>палиндром;</a:t>
            </a:r>
          </a:p>
          <a:p>
            <a:pPr lvl="1"/>
            <a:r>
              <a:rPr lang="ru-RU" dirty="0" smtClean="0"/>
              <a:t>Следовательно,</a:t>
            </a:r>
            <a:r>
              <a:rPr lang="en-US" dirty="0" smtClean="0"/>
              <a:t> </a:t>
            </a:r>
            <a:r>
              <a:rPr lang="en-US" dirty="0" err="1"/>
              <a:t>palOdd</a:t>
            </a:r>
            <a:r>
              <a:rPr lang="en-US" baseline="-25000" dirty="0" err="1"/>
              <a:t>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ru-RU" dirty="0"/>
              <a:t>+</a:t>
            </a:r>
            <a:r>
              <a:rPr lang="en-US" dirty="0"/>
              <a:t>l]</a:t>
            </a:r>
            <a:r>
              <a:rPr lang="ru-RU" dirty="0"/>
              <a:t> </a:t>
            </a:r>
            <a:r>
              <a:rPr lang="en-US" dirty="0"/>
              <a:t>&gt;= </a:t>
            </a:r>
            <a:r>
              <a:rPr lang="en-US" dirty="0" smtClean="0"/>
              <a:t>k-l</a:t>
            </a:r>
            <a:r>
              <a:rPr lang="ru-RU" dirty="0" smtClean="0"/>
              <a:t>, </a:t>
            </a:r>
            <a:r>
              <a:rPr lang="en-US" dirty="0" smtClean="0"/>
              <a:t>QED.</a:t>
            </a:r>
          </a:p>
          <a:p>
            <a:r>
              <a:rPr lang="ru-RU" dirty="0" smtClean="0"/>
              <a:t>Леммы 7.5 и 7.6 похожи на 7.1 и 7.2 не случайно – с их помощью можно реализовать алгоритм, вычисляющий </a:t>
            </a:r>
            <a:r>
              <a:rPr lang="en-US" dirty="0" err="1" smtClean="0"/>
              <a:t>palOdd</a:t>
            </a:r>
            <a:r>
              <a:rPr lang="en-US" baseline="-25000" dirty="0" err="1" smtClean="0"/>
              <a:t>S</a:t>
            </a:r>
            <a:r>
              <a:rPr lang="ru-RU" baseline="-25000" dirty="0" smtClean="0"/>
              <a:t> </a:t>
            </a:r>
            <a:r>
              <a:rPr lang="ru-RU" dirty="0" smtClean="0"/>
              <a:t>за </a:t>
            </a:r>
            <a:r>
              <a:rPr lang="en-US" dirty="0" smtClean="0"/>
              <a:t>O(|S|)</a:t>
            </a:r>
            <a:r>
              <a:rPr lang="ru-RU" dirty="0" smtClean="0"/>
              <a:t> и действующий аналогично алгоритму, вычисляющему </a:t>
            </a:r>
            <a:r>
              <a:rPr lang="en-US" dirty="0" smtClean="0"/>
              <a:t>z-</a:t>
            </a:r>
            <a:r>
              <a:rPr lang="ru-RU" dirty="0" smtClean="0"/>
              <a:t>функцию!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07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err="1"/>
              <a:t>подпалиндромов</a:t>
            </a:r>
            <a:r>
              <a:rPr lang="ru-RU" dirty="0"/>
              <a:t>: алгоритм </a:t>
            </a:r>
            <a:r>
              <a:rPr lang="ru-RU" dirty="0" err="1"/>
              <a:t>Манакера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Очевидно, можно реализовать аналогичную процедуру и для вычисления </a:t>
            </a:r>
            <a:r>
              <a:rPr lang="en-US" dirty="0" err="1" smtClean="0"/>
              <a:t>palinEven</a:t>
            </a:r>
            <a:r>
              <a:rPr lang="en-US" baseline="-25000" dirty="0" err="1"/>
              <a:t>S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Как и </a:t>
            </a:r>
            <a:r>
              <a:rPr lang="en-US" dirty="0" smtClean="0"/>
              <a:t>z-</a:t>
            </a:r>
            <a:r>
              <a:rPr lang="ru-RU" dirty="0" smtClean="0"/>
              <a:t>функцию, </a:t>
            </a:r>
            <a:r>
              <a:rPr lang="en-US" dirty="0" err="1" smtClean="0"/>
              <a:t>palinOdd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ru-RU" dirty="0" smtClean="0"/>
              <a:t>и </a:t>
            </a:r>
            <a:r>
              <a:rPr lang="en-US" dirty="0" err="1"/>
              <a:t>palinEven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ru-RU" dirty="0" smtClean="0"/>
              <a:t>могут быть вычислены с помощью </a:t>
            </a:r>
            <a:r>
              <a:rPr lang="ru-RU" dirty="0" err="1" smtClean="0"/>
              <a:t>хэшей</a:t>
            </a:r>
            <a:r>
              <a:rPr lang="ru-RU" dirty="0" smtClean="0"/>
              <a:t> и бинарного поиска; однако асимптотика такого решения оказывается равной </a:t>
            </a:r>
            <a:r>
              <a:rPr lang="en-US" dirty="0" smtClean="0"/>
              <a:t>O(|S| log |S|).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81511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48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нескольких подстрок в тексте. Бор. Алгоритм </a:t>
            </a:r>
            <a:r>
              <a:rPr lang="ru-RU" dirty="0" err="1" smtClean="0"/>
              <a:t>Ахо</a:t>
            </a:r>
            <a:r>
              <a:rPr lang="ru-RU" dirty="0" smtClean="0"/>
              <a:t> – </a:t>
            </a:r>
            <a:r>
              <a:rPr lang="ru-RU" dirty="0" err="1" smtClean="0"/>
              <a:t>Корасик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4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ru-RU" dirty="0"/>
              <a:t>Поиск подстроки в строке</a:t>
            </a:r>
            <a:r>
              <a:rPr lang="ru-RU" dirty="0" smtClean="0"/>
              <a:t>: </a:t>
            </a:r>
            <a:r>
              <a:rPr lang="en-US" dirty="0" smtClean="0"/>
              <a:t>z-</a:t>
            </a:r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r>
              <a:rPr lang="ru-RU" dirty="0" smtClean="0"/>
              <a:t>Альтернативой префикс-функции при работе со строками служит </a:t>
            </a:r>
            <a:r>
              <a:rPr lang="en-US" dirty="0" smtClean="0"/>
              <a:t>z-</a:t>
            </a:r>
            <a:r>
              <a:rPr lang="ru-RU" dirty="0" smtClean="0"/>
              <a:t>функция.</a:t>
            </a:r>
          </a:p>
          <a:p>
            <a:r>
              <a:rPr lang="ru-RU" dirty="0" smtClean="0"/>
              <a:t>Определение: </a:t>
            </a:r>
            <a:r>
              <a:rPr lang="en-US" dirty="0" smtClean="0"/>
              <a:t>z-</a:t>
            </a:r>
            <a:r>
              <a:rPr lang="ru-RU" dirty="0" smtClean="0"/>
              <a:t>функция строки </a:t>
            </a:r>
            <a:r>
              <a:rPr lang="en-US" dirty="0" smtClean="0"/>
              <a:t>S </a:t>
            </a:r>
            <a:r>
              <a:rPr lang="ru-RU" dirty="0" smtClean="0"/>
              <a:t>есть массив </a:t>
            </a:r>
            <a:r>
              <a:rPr lang="en-US" dirty="0" smtClean="0"/>
              <a:t>z[1..|S|],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smtClean="0"/>
              <a:t>z[</a:t>
            </a:r>
            <a:r>
              <a:rPr lang="en-US" dirty="0" err="1" smtClean="0"/>
              <a:t>i</a:t>
            </a:r>
            <a:r>
              <a:rPr lang="en-US" dirty="0" smtClean="0"/>
              <a:t>] = max{l | </a:t>
            </a:r>
            <a:r>
              <a:rPr lang="en-US" dirty="0" err="1" smtClean="0"/>
              <a:t>i+l</a:t>
            </a:r>
            <a:r>
              <a:rPr lang="en-US" dirty="0" smtClean="0"/>
              <a:t>–1 &lt;= |S| &amp;&amp; s[1..l] = s[i..i+l-1]}</a:t>
            </a:r>
          </a:p>
          <a:p>
            <a:r>
              <a:rPr lang="ru-RU" dirty="0" smtClean="0"/>
              <a:t> В некотором смысле,</a:t>
            </a:r>
            <a:r>
              <a:rPr lang="en-US" dirty="0" smtClean="0"/>
              <a:t> z-</a:t>
            </a:r>
            <a:r>
              <a:rPr lang="ru-RU" dirty="0" smtClean="0"/>
              <a:t>функция есть «антипод» префикс-функции: </a:t>
            </a:r>
            <a:r>
              <a:rPr lang="en-US" dirty="0" smtClean="0"/>
              <a:t>z[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есть максимальный префикс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го</a:t>
            </a:r>
            <a:r>
              <a:rPr lang="ru-RU" dirty="0" smtClean="0"/>
              <a:t> суффикса </a:t>
            </a:r>
            <a:r>
              <a:rPr lang="en-US" dirty="0" smtClean="0"/>
              <a:t>S, </a:t>
            </a:r>
            <a:r>
              <a:rPr lang="ru-RU" dirty="0" smtClean="0"/>
              <a:t>совпадающего с префиксом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Но как же её вычислить?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7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нескольких подстрок в тексте: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/>
          </a:bodyPr>
          <a:lstStyle/>
          <a:p>
            <a:r>
              <a:rPr lang="ru-RU" dirty="0" smtClean="0"/>
              <a:t>Пусть есть множество строк-шаблонов </a:t>
            </a:r>
            <a:r>
              <a:rPr lang="en-US" dirty="0" smtClean="0"/>
              <a:t>S</a:t>
            </a:r>
            <a:r>
              <a:rPr lang="en-US" dirty="0"/>
              <a:t> </a:t>
            </a:r>
            <a:r>
              <a:rPr lang="en-US" dirty="0" smtClean="0"/>
              <a:t>= {S</a:t>
            </a:r>
            <a:r>
              <a:rPr lang="en-US" baseline="-25000" dirty="0" smtClean="0"/>
              <a:t>1</a:t>
            </a:r>
            <a:r>
              <a:rPr lang="ru-RU" dirty="0" smtClean="0"/>
              <a:t>,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ru-RU" dirty="0" smtClean="0"/>
              <a:t>,</a:t>
            </a:r>
            <a:r>
              <a:rPr lang="en-US" dirty="0" smtClean="0"/>
              <a:t>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}, </a:t>
            </a:r>
            <a:r>
              <a:rPr lang="ru-RU" dirty="0" smtClean="0"/>
              <a:t>а также текст</a:t>
            </a:r>
            <a:r>
              <a:rPr lang="en-US" dirty="0" smtClean="0"/>
              <a:t> - </a:t>
            </a:r>
            <a:r>
              <a:rPr lang="ru-RU" dirty="0" smtClean="0"/>
              <a:t>строка </a:t>
            </a:r>
            <a:r>
              <a:rPr lang="en-US" dirty="0" smtClean="0"/>
              <a:t>T.</a:t>
            </a:r>
            <a:endParaRPr lang="ru-RU" dirty="0" smtClean="0"/>
          </a:p>
          <a:p>
            <a:r>
              <a:rPr lang="ru-RU" dirty="0" smtClean="0"/>
              <a:t>Необходимо найти все вхождения всех строк </a:t>
            </a:r>
            <a:r>
              <a:rPr lang="en-US" dirty="0" smtClean="0"/>
              <a:t>S</a:t>
            </a:r>
            <a:r>
              <a:rPr lang="en-US" baseline="-25000" dirty="0" smtClean="0"/>
              <a:t>i </a:t>
            </a:r>
            <a:r>
              <a:rPr lang="ru-RU" dirty="0" smtClean="0"/>
              <a:t>в Т</a:t>
            </a:r>
            <a:r>
              <a:rPr lang="en-US" dirty="0" smtClean="0"/>
              <a:t> </a:t>
            </a:r>
            <a:r>
              <a:rPr lang="ru-RU" dirty="0" smtClean="0"/>
              <a:t>как подстрок.</a:t>
            </a:r>
          </a:p>
          <a:p>
            <a:r>
              <a:rPr lang="ru-RU" dirty="0" smtClean="0"/>
              <a:t>С помощью префикс-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smtClean="0"/>
              <a:t>z-</a:t>
            </a:r>
            <a:r>
              <a:rPr lang="ru-RU" dirty="0" smtClean="0"/>
              <a:t>функции или </a:t>
            </a:r>
            <a:r>
              <a:rPr lang="ru-RU" dirty="0" err="1" smtClean="0"/>
              <a:t>хэшей</a:t>
            </a:r>
            <a:r>
              <a:rPr lang="ru-RU" dirty="0" smtClean="0"/>
              <a:t> в виде Рабина-Карпа такую задачу можно решить за время </a:t>
            </a:r>
            <a:r>
              <a:rPr lang="en-US" dirty="0" smtClean="0"/>
              <a:t>O(</a:t>
            </a:r>
            <a:r>
              <a:rPr lang="ru-RU" dirty="0" smtClean="0"/>
              <a:t>∑</a:t>
            </a:r>
            <a:r>
              <a:rPr lang="en-US" dirty="0" smtClean="0"/>
              <a:t>|S</a:t>
            </a:r>
            <a:r>
              <a:rPr lang="en-US" baseline="-25000" dirty="0" smtClean="0"/>
              <a:t>i</a:t>
            </a:r>
            <a:r>
              <a:rPr lang="en-US" dirty="0" smtClean="0"/>
              <a:t>| + </a:t>
            </a:r>
            <a:r>
              <a:rPr lang="en-US" dirty="0" err="1" smtClean="0"/>
              <a:t>k|T</a:t>
            </a:r>
            <a:r>
              <a:rPr lang="en-US" dirty="0" smtClean="0"/>
              <a:t>|);</a:t>
            </a:r>
            <a:endParaRPr lang="ru-RU" dirty="0" smtClean="0"/>
          </a:p>
          <a:p>
            <a:r>
              <a:rPr lang="ru-RU" dirty="0" smtClean="0"/>
              <a:t>Оптимизируем метод Рабина-Карпа. Предположим, что все строки</a:t>
            </a:r>
            <a:r>
              <a:rPr lang="en-US" dirty="0" smtClean="0"/>
              <a:t> S </a:t>
            </a:r>
            <a:r>
              <a:rPr lang="ru-RU" dirty="0" smtClean="0"/>
              <a:t>имеют одинаковую длину </a:t>
            </a:r>
            <a:r>
              <a:rPr lang="en-US" dirty="0" err="1" smtClean="0"/>
              <a:t>len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51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</a:t>
            </a:r>
            <a:r>
              <a:rPr lang="ru-RU" dirty="0" err="1" smtClean="0"/>
              <a:t>хэши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55" y="1340769"/>
            <a:ext cx="9144000" cy="5489554"/>
          </a:xfrm>
        </p:spPr>
        <p:txBody>
          <a:bodyPr>
            <a:normAutofit fontScale="92500"/>
          </a:bodyPr>
          <a:lstStyle/>
          <a:p>
            <a:r>
              <a:rPr lang="ru-RU" dirty="0" err="1" smtClean="0"/>
              <a:t>Предподсчитаем</a:t>
            </a:r>
            <a:r>
              <a:rPr lang="ru-RU" dirty="0" smtClean="0"/>
              <a:t> за </a:t>
            </a:r>
            <a:r>
              <a:rPr lang="en-US" dirty="0" smtClean="0"/>
              <a:t>O(|T|) </a:t>
            </a:r>
            <a:r>
              <a:rPr lang="ru-RU" dirty="0" err="1" smtClean="0"/>
              <a:t>хэши</a:t>
            </a:r>
            <a:r>
              <a:rPr lang="ru-RU" dirty="0" smtClean="0"/>
              <a:t> всех подстрок длины 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ru-RU" dirty="0" smtClean="0"/>
              <a:t>и сложим их в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multiset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Тогда для каждой строки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ru-RU" baseline="-25000" dirty="0" smtClean="0"/>
              <a:t> </a:t>
            </a:r>
            <a:r>
              <a:rPr lang="ru-RU" dirty="0" smtClean="0"/>
              <a:t>все её вхождения могут быть найдены за </a:t>
            </a:r>
            <a:r>
              <a:rPr lang="en-US" dirty="0" smtClean="0"/>
              <a:t>O(|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|log|T</a:t>
            </a:r>
            <a:r>
              <a:rPr lang="en-US" dirty="0" smtClean="0"/>
              <a:t>| + #{</a:t>
            </a:r>
            <a:r>
              <a:rPr lang="ru-RU" dirty="0" smtClean="0"/>
              <a:t>вхождений</a:t>
            </a:r>
            <a:r>
              <a:rPr lang="en-US" dirty="0" smtClean="0"/>
              <a:t> S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 </a:t>
            </a:r>
            <a:r>
              <a:rPr lang="ru-RU" dirty="0" smtClean="0"/>
              <a:t>в </a:t>
            </a:r>
            <a:r>
              <a:rPr lang="en-US" dirty="0"/>
              <a:t>T</a:t>
            </a:r>
            <a:r>
              <a:rPr lang="en-US" dirty="0" smtClean="0"/>
              <a:t>})</a:t>
            </a:r>
            <a:r>
              <a:rPr lang="ru-RU" dirty="0" smtClean="0"/>
              <a:t>;</a:t>
            </a:r>
          </a:p>
          <a:p>
            <a:r>
              <a:rPr lang="ru-RU" dirty="0" smtClean="0"/>
              <a:t>Таким образом, полное решение может быть найдено за время </a:t>
            </a:r>
            <a:r>
              <a:rPr lang="en-US" dirty="0" smtClean="0"/>
              <a:t>O(|T| + </a:t>
            </a:r>
            <a:r>
              <a:rPr lang="ru-RU" dirty="0"/>
              <a:t>∑</a:t>
            </a:r>
            <a:r>
              <a:rPr lang="en-US" dirty="0"/>
              <a:t>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|log|T</a:t>
            </a:r>
            <a:r>
              <a:rPr lang="en-US" dirty="0" smtClean="0"/>
              <a:t>| + #{</a:t>
            </a:r>
            <a:r>
              <a:rPr lang="ru-RU" dirty="0" smtClean="0"/>
              <a:t>ответа</a:t>
            </a:r>
            <a:r>
              <a:rPr lang="en-US" dirty="0" smtClean="0"/>
              <a:t>})</a:t>
            </a:r>
            <a:r>
              <a:rPr lang="ru-RU" dirty="0" smtClean="0"/>
              <a:t>; а при использовании хэш-таблицы - за время </a:t>
            </a:r>
            <a:r>
              <a:rPr lang="en-US" dirty="0"/>
              <a:t>O(|T| + </a:t>
            </a:r>
            <a:r>
              <a:rPr lang="ru-RU" dirty="0"/>
              <a:t>∑</a:t>
            </a:r>
            <a:r>
              <a:rPr lang="en-US" dirty="0"/>
              <a:t>|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| </a:t>
            </a:r>
            <a:r>
              <a:rPr lang="en-US" dirty="0"/>
              <a:t>+ #{</a:t>
            </a:r>
            <a:r>
              <a:rPr lang="ru-RU" dirty="0"/>
              <a:t>ответа</a:t>
            </a:r>
            <a:r>
              <a:rPr lang="en-US" dirty="0" smtClean="0"/>
              <a:t>})</a:t>
            </a:r>
            <a:r>
              <a:rPr lang="ru-RU" dirty="0" smtClean="0"/>
              <a:t>, что является оптимальным временем работы!!!</a:t>
            </a:r>
            <a:endParaRPr lang="en-US" dirty="0" smtClean="0"/>
          </a:p>
          <a:p>
            <a:r>
              <a:rPr lang="ru-RU" dirty="0" smtClean="0"/>
              <a:t>Но что же делать, если </a:t>
            </a:r>
            <a:r>
              <a:rPr lang="en-US" dirty="0" smtClean="0"/>
              <a:t> </a:t>
            </a:r>
            <a:r>
              <a:rPr lang="ru-RU" dirty="0" smtClean="0"/>
              <a:t>строки </a:t>
            </a: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ru-RU" dirty="0" smtClean="0"/>
              <a:t> бывают разной длины?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40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</a:t>
            </a:r>
            <a:r>
              <a:rPr lang="ru-RU" dirty="0" err="1"/>
              <a:t>хэши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20000"/>
          </a:bodyPr>
          <a:lstStyle/>
          <a:p>
            <a:r>
              <a:rPr lang="ru-RU" u="sng" dirty="0" smtClean="0"/>
              <a:t>Лемма 7.7</a:t>
            </a:r>
            <a:r>
              <a:rPr lang="ru-RU" dirty="0" smtClean="0"/>
              <a:t>: рассмотрим набор чисел 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|,|S</a:t>
            </a:r>
            <a:r>
              <a:rPr lang="en-US" baseline="-25000" dirty="0" smtClean="0"/>
              <a:t>2</a:t>
            </a:r>
            <a:r>
              <a:rPr lang="en-US" dirty="0" smtClean="0"/>
              <a:t>|,…,|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|. </a:t>
            </a:r>
            <a:r>
              <a:rPr lang="ru-RU" dirty="0" smtClean="0"/>
              <a:t>Тогда среди этих чисел не более чем 2(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/>
              <a:t>|</a:t>
            </a:r>
            <a:r>
              <a:rPr lang="ru-RU" dirty="0" smtClean="0"/>
              <a:t>)</a:t>
            </a:r>
            <a:r>
              <a:rPr lang="ru-RU" baseline="30000" dirty="0"/>
              <a:t> 0.5</a:t>
            </a:r>
            <a:r>
              <a:rPr lang="ru-RU" dirty="0" smtClean="0"/>
              <a:t> различных чисел.</a:t>
            </a:r>
          </a:p>
          <a:p>
            <a:r>
              <a:rPr lang="ru-RU" dirty="0" smtClean="0"/>
              <a:t>Доказательство напрямую следует из того факта, что в </a:t>
            </a:r>
            <a:r>
              <a:rPr lang="en-US" dirty="0" smtClean="0"/>
              <a:t>S </a:t>
            </a:r>
            <a:r>
              <a:rPr lang="ru-RU" dirty="0" smtClean="0"/>
              <a:t>не может быть более чем </a:t>
            </a:r>
            <a:r>
              <a:rPr lang="ru-RU" dirty="0"/>
              <a:t>(∑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/>
              <a:t>|</a:t>
            </a:r>
            <a:r>
              <a:rPr lang="ru-RU" dirty="0"/>
              <a:t>)</a:t>
            </a:r>
            <a:r>
              <a:rPr lang="ru-RU" baseline="30000" dirty="0"/>
              <a:t> 0.5 </a:t>
            </a:r>
            <a:r>
              <a:rPr lang="ru-RU" dirty="0" smtClean="0"/>
              <a:t>строк длины более, чем </a:t>
            </a:r>
            <a:r>
              <a:rPr lang="ru-RU" dirty="0"/>
              <a:t>(∑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/>
              <a:t>|</a:t>
            </a:r>
            <a:r>
              <a:rPr lang="ru-RU" dirty="0"/>
              <a:t>)</a:t>
            </a:r>
            <a:r>
              <a:rPr lang="ru-RU" baseline="30000" dirty="0"/>
              <a:t> 0.5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Алгоритм поиска подстрок в строке принимает следующий вид:</a:t>
            </a:r>
          </a:p>
          <a:p>
            <a:pPr lvl="1"/>
            <a:r>
              <a:rPr lang="ru-RU" dirty="0" smtClean="0"/>
              <a:t>Разделим </a:t>
            </a:r>
            <a:r>
              <a:rPr lang="en-US" dirty="0" smtClean="0"/>
              <a:t>S </a:t>
            </a:r>
            <a:r>
              <a:rPr lang="ru-RU" dirty="0" smtClean="0"/>
              <a:t>на группы строк с одинаковой длиной;</a:t>
            </a:r>
          </a:p>
          <a:p>
            <a:pPr lvl="1"/>
            <a:r>
              <a:rPr lang="ru-RU" dirty="0" smtClean="0"/>
              <a:t>Обработаем каждую группу ранее описанным способом за </a:t>
            </a:r>
            <a:r>
              <a:rPr lang="ru-RU" dirty="0"/>
              <a:t>время </a:t>
            </a:r>
            <a:r>
              <a:rPr lang="en-US" dirty="0"/>
              <a:t>O(|T| + 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/>
              <a:t>| + #{</a:t>
            </a:r>
            <a:r>
              <a:rPr lang="ru-RU" dirty="0"/>
              <a:t>ответа</a:t>
            </a:r>
            <a:r>
              <a:rPr lang="en-US" dirty="0"/>
              <a:t>})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 лемме 7.7 общее время работы алгоритма не превосходит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ru-RU" dirty="0"/>
              <a:t>(∑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/>
              <a:t>|</a:t>
            </a:r>
            <a:r>
              <a:rPr lang="ru-RU" dirty="0"/>
              <a:t>)</a:t>
            </a:r>
            <a:r>
              <a:rPr lang="ru-RU" baseline="30000" dirty="0"/>
              <a:t> 0.5</a:t>
            </a:r>
            <a:r>
              <a:rPr lang="en-US" dirty="0" smtClean="0"/>
              <a:t>(|</a:t>
            </a:r>
            <a:r>
              <a:rPr lang="en-US" dirty="0"/>
              <a:t>T| + 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/>
              <a:t>| + #{</a:t>
            </a:r>
            <a:r>
              <a:rPr lang="ru-RU" dirty="0"/>
              <a:t>ответа</a:t>
            </a:r>
            <a:r>
              <a:rPr lang="en-US" dirty="0" smtClean="0"/>
              <a:t>})</a:t>
            </a:r>
            <a:r>
              <a:rPr lang="ru-RU" dirty="0" smtClean="0"/>
              <a:t>)!</a:t>
            </a:r>
          </a:p>
          <a:p>
            <a:r>
              <a:rPr lang="ru-RU" dirty="0" smtClean="0"/>
              <a:t>Оказывается, существует и более оптимальный алгоритм, причем не использующий </a:t>
            </a:r>
            <a:r>
              <a:rPr lang="ru-RU" dirty="0" err="1" smtClean="0"/>
              <a:t>хэши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40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</a:t>
            </a:r>
            <a:r>
              <a:rPr lang="ru-RU" dirty="0" smtClean="0"/>
              <a:t>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Бор – структура данных, которая хранит множество строк и поддерживает следующие операции:</a:t>
            </a:r>
          </a:p>
          <a:p>
            <a:pPr lvl="1"/>
            <a:r>
              <a:rPr lang="ru-RU" dirty="0" smtClean="0"/>
              <a:t>Добавить строку </a:t>
            </a:r>
            <a:r>
              <a:rPr lang="en-US" dirty="0" smtClean="0"/>
              <a:t>S </a:t>
            </a:r>
            <a:r>
              <a:rPr lang="ru-RU" dirty="0" smtClean="0"/>
              <a:t>в множество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Удалить строку </a:t>
            </a:r>
            <a:r>
              <a:rPr lang="en-US" dirty="0" smtClean="0"/>
              <a:t>S </a:t>
            </a:r>
            <a:r>
              <a:rPr lang="ru-RU" dirty="0" smtClean="0"/>
              <a:t>из множества;</a:t>
            </a:r>
          </a:p>
          <a:p>
            <a:pPr lvl="1"/>
            <a:r>
              <a:rPr lang="ru-RU" dirty="0" smtClean="0"/>
              <a:t>Проверить, присутствует ли строка </a:t>
            </a:r>
            <a:r>
              <a:rPr lang="en-US" dirty="0" smtClean="0"/>
              <a:t>S </a:t>
            </a:r>
            <a:r>
              <a:rPr lang="ru-RU" dirty="0" smtClean="0"/>
              <a:t>в множестве.</a:t>
            </a:r>
          </a:p>
          <a:p>
            <a:r>
              <a:rPr lang="ru-RU" dirty="0" smtClean="0"/>
              <a:t>Все эти операции выполняются за время </a:t>
            </a:r>
            <a:r>
              <a:rPr lang="en-US" dirty="0" smtClean="0"/>
              <a:t>O(|S|).</a:t>
            </a:r>
          </a:p>
          <a:p>
            <a:r>
              <a:rPr lang="ru-RU" dirty="0" smtClean="0"/>
              <a:t>Бор являет собой подвешенное дерево, причем на каждом ребре написана буква;</a:t>
            </a:r>
          </a:p>
          <a:p>
            <a:r>
              <a:rPr lang="ru-RU" dirty="0" smtClean="0"/>
              <a:t>На ребрах, исходящих из вершины, все буквы попарно различны;</a:t>
            </a:r>
          </a:p>
          <a:p>
            <a:r>
              <a:rPr lang="ru-RU" dirty="0" smtClean="0"/>
              <a:t>В вершине есть флаг </a:t>
            </a:r>
            <a:r>
              <a:rPr lang="en-US" dirty="0" err="1" smtClean="0"/>
              <a:t>isEnd</a:t>
            </a:r>
            <a:r>
              <a:rPr lang="en-US" dirty="0" smtClean="0"/>
              <a:t>,</a:t>
            </a:r>
            <a:r>
              <a:rPr lang="ru-RU" dirty="0" smtClean="0"/>
              <a:t> который показывает, заканчивается ли строка в этой вершине.</a:t>
            </a:r>
          </a:p>
          <a:p>
            <a:r>
              <a:rPr lang="ru-RU" dirty="0" smtClean="0"/>
              <a:t>На иллюстрации в вершине хранится номер строки, заканчивающейся в этой вершине.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55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бор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3" y="1340768"/>
            <a:ext cx="759140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82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бор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Есть два способа хранения детей в вершине</a:t>
            </a:r>
            <a:r>
              <a:rPr lang="en-US" dirty="0" smtClean="0"/>
              <a:t> (</a:t>
            </a:r>
            <a:r>
              <a:rPr lang="ru-RU" dirty="0" smtClean="0"/>
              <a:t>класс </a:t>
            </a:r>
            <a:r>
              <a:rPr lang="en-US" dirty="0" smtClean="0"/>
              <a:t>Vertex)</a:t>
            </a:r>
            <a:r>
              <a:rPr lang="ru-RU" dirty="0" smtClean="0"/>
              <a:t>: 1) </a:t>
            </a:r>
            <a:r>
              <a:rPr lang="en-US" dirty="0" smtClean="0"/>
              <a:t>map&lt;char, Vertex*&gt; children; 2) Vertex* children[ALPHABET_SIZE];</a:t>
            </a:r>
          </a:p>
          <a:p>
            <a:r>
              <a:rPr lang="ru-RU" dirty="0" smtClean="0"/>
              <a:t>При первом способе, все операции выполняются за </a:t>
            </a:r>
            <a:r>
              <a:rPr lang="en-US" dirty="0" smtClean="0"/>
              <a:t>O(|S|*log(ALPH_SIZE)), </a:t>
            </a:r>
            <a:r>
              <a:rPr lang="ru-RU" dirty="0" smtClean="0"/>
              <a:t>а бор занимает </a:t>
            </a:r>
            <a:r>
              <a:rPr lang="en-US" dirty="0" smtClean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 </a:t>
            </a:r>
            <a:r>
              <a:rPr lang="ru-RU" dirty="0" smtClean="0"/>
              <a:t>памяти;</a:t>
            </a:r>
          </a:p>
          <a:p>
            <a:r>
              <a:rPr lang="ru-RU" dirty="0" smtClean="0"/>
              <a:t>При втором способе, </a:t>
            </a:r>
            <a:r>
              <a:rPr lang="ru-RU" dirty="0"/>
              <a:t>все операции выполняются за </a:t>
            </a:r>
            <a:r>
              <a:rPr lang="en-US" dirty="0"/>
              <a:t>O(|S</a:t>
            </a:r>
            <a:r>
              <a:rPr lang="en-US" dirty="0" smtClean="0"/>
              <a:t>|)</a:t>
            </a:r>
            <a:r>
              <a:rPr lang="ru-RU" dirty="0" smtClean="0"/>
              <a:t>, что быстрее;</a:t>
            </a:r>
            <a:r>
              <a:rPr lang="en-US" dirty="0" smtClean="0"/>
              <a:t> </a:t>
            </a:r>
            <a:r>
              <a:rPr lang="ru-RU" dirty="0" smtClean="0"/>
              <a:t>однако</a:t>
            </a:r>
            <a:r>
              <a:rPr lang="en-US" dirty="0" smtClean="0"/>
              <a:t>: </a:t>
            </a:r>
            <a:r>
              <a:rPr lang="ru-RU" dirty="0" smtClean="0"/>
              <a:t>а) </a:t>
            </a:r>
            <a:r>
              <a:rPr lang="en-US" dirty="0" smtClean="0"/>
              <a:t>O(|S|) </a:t>
            </a:r>
            <a:r>
              <a:rPr lang="ru-RU" dirty="0" smtClean="0"/>
              <a:t>лишь без учета выделения памяти под новые вершины; б) </a:t>
            </a:r>
            <a:r>
              <a:rPr lang="ru-RU" dirty="0"/>
              <a:t>бор занимает </a:t>
            </a:r>
            <a:r>
              <a:rPr lang="en-US" dirty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</a:t>
            </a:r>
            <a:r>
              <a:rPr lang="ru-RU" dirty="0" smtClean="0"/>
              <a:t>*</a:t>
            </a:r>
            <a:r>
              <a:rPr lang="en-US" dirty="0" smtClean="0"/>
              <a:t>ALPH_SIZE) </a:t>
            </a:r>
            <a:r>
              <a:rPr lang="ru-RU" dirty="0" smtClean="0"/>
              <a:t>памяти.</a:t>
            </a:r>
          </a:p>
          <a:p>
            <a:r>
              <a:rPr lang="ru-RU" dirty="0" smtClean="0"/>
              <a:t>При анализе данного алгоритма будем считать размер алфавита константой; в таком случае, эффективность (асимптотическая) бора при обоих способах </a:t>
            </a:r>
            <a:r>
              <a:rPr lang="ru-RU" dirty="0" err="1" smtClean="0"/>
              <a:t>хранен!я</a:t>
            </a:r>
            <a:r>
              <a:rPr lang="ru-RU" dirty="0" smtClean="0"/>
              <a:t> детей одинакова;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32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Бор: обозначения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Вершина бора класса </a:t>
            </a:r>
            <a:r>
              <a:rPr lang="en-US" dirty="0" smtClean="0"/>
              <a:t>Vertex </a:t>
            </a:r>
            <a:r>
              <a:rPr lang="ru-RU" dirty="0" smtClean="0"/>
              <a:t>содержит следующие функции:</a:t>
            </a:r>
          </a:p>
          <a:p>
            <a:pPr lvl="1"/>
            <a:r>
              <a:rPr lang="en-US" dirty="0" smtClean="0"/>
              <a:t>map&lt;char, Vertex*&gt; children;</a:t>
            </a:r>
          </a:p>
          <a:p>
            <a:pPr lvl="1"/>
            <a:r>
              <a:rPr lang="en-US" dirty="0" smtClean="0"/>
              <a:t>Vertex* parent;</a:t>
            </a:r>
            <a:endParaRPr lang="ru-RU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parentLetter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буква, по которой можно попасть в вершину из корня;</a:t>
            </a:r>
            <a:endParaRPr lang="en-US" dirty="0" smtClean="0"/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</a:t>
            </a:r>
            <a:r>
              <a:rPr lang="en-US" dirty="0" smtClean="0"/>
              <a:t> </a:t>
            </a:r>
            <a:r>
              <a:rPr lang="en-US" dirty="0" err="1" smtClean="0"/>
              <a:t>isEnd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ui32 </a:t>
            </a:r>
            <a:r>
              <a:rPr lang="en-US" dirty="0" err="1" smtClean="0"/>
              <a:t>stringNumber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Путевой меткой </a:t>
            </a:r>
            <a:r>
              <a:rPr lang="en-US" dirty="0" smtClean="0"/>
              <a:t>path(v) </a:t>
            </a:r>
            <a:r>
              <a:rPr lang="ru-RU" dirty="0" smtClean="0"/>
              <a:t>вершины </a:t>
            </a:r>
            <a:r>
              <a:rPr lang="en-US" dirty="0" smtClean="0"/>
              <a:t>v </a:t>
            </a:r>
            <a:r>
              <a:rPr lang="ru-RU" dirty="0" smtClean="0"/>
              <a:t>назовем строку, по которой можно дойти из вершины </a:t>
            </a:r>
            <a:r>
              <a:rPr lang="en-US" dirty="0" smtClean="0"/>
              <a:t>v </a:t>
            </a:r>
            <a:r>
              <a:rPr lang="ru-RU" dirty="0" smtClean="0"/>
              <a:t>до корня; например, на рисунке </a:t>
            </a:r>
            <a:r>
              <a:rPr lang="en-US" dirty="0" smtClean="0"/>
              <a:t>path(</a:t>
            </a:r>
            <a:r>
              <a:rPr lang="ru-RU" dirty="0" smtClean="0"/>
              <a:t>вершины с цифрой 3) есть </a:t>
            </a:r>
            <a:r>
              <a:rPr lang="en-US" dirty="0" smtClean="0"/>
              <a:t>“his”, </a:t>
            </a:r>
            <a:r>
              <a:rPr lang="ru-RU" dirty="0" smtClean="0"/>
              <a:t>а </a:t>
            </a:r>
            <a:r>
              <a:rPr lang="en-US" dirty="0" smtClean="0"/>
              <a:t>path(</a:t>
            </a:r>
            <a:r>
              <a:rPr lang="ru-RU" dirty="0" smtClean="0"/>
              <a:t>ее предка) – </a:t>
            </a:r>
            <a:r>
              <a:rPr lang="en-US" dirty="0" smtClean="0"/>
              <a:t>“hi”.</a:t>
            </a:r>
            <a:r>
              <a:rPr lang="ru-RU" dirty="0" smtClean="0"/>
              <a:t>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1756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</a:t>
            </a:r>
            <a:r>
              <a:rPr lang="ru-RU" dirty="0" smtClean="0"/>
              <a:t>алгоритм </a:t>
            </a:r>
            <a:r>
              <a:rPr lang="ru-RU" dirty="0" err="1" smtClean="0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 является обобщением алгоритма КМП, а именно, той его версии, в которой мы хранили префикс-функцию лишь для шаблона </a:t>
            </a:r>
            <a:r>
              <a:rPr lang="en-US" dirty="0" smtClean="0"/>
              <a:t>P;</a:t>
            </a:r>
            <a:endParaRPr lang="ru-RU" dirty="0" smtClean="0"/>
          </a:p>
          <a:p>
            <a:r>
              <a:rPr lang="ru-RU" dirty="0" smtClean="0"/>
              <a:t>Будем хранить все 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</a:t>
            </a:r>
            <a:r>
              <a:rPr lang="ru-RU" dirty="0" smtClean="0"/>
              <a:t> в боре; для каждой вершины бора </a:t>
            </a:r>
            <a:r>
              <a:rPr lang="en-US" dirty="0" smtClean="0"/>
              <a:t>v, </a:t>
            </a:r>
            <a:r>
              <a:rPr lang="ru-RU" dirty="0" smtClean="0"/>
              <a:t>кроме корня, будем хранить аналог префикс-функции – </a:t>
            </a:r>
            <a:r>
              <a:rPr lang="ru-RU" dirty="0" err="1" smtClean="0"/>
              <a:t>суффиксную</a:t>
            </a:r>
            <a:r>
              <a:rPr lang="ru-RU" dirty="0" smtClean="0"/>
              <a:t> ссылку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uff</a:t>
            </a:r>
            <a:r>
              <a:rPr lang="en-US" dirty="0" smtClean="0"/>
              <a:t>(v) := </a:t>
            </a:r>
            <a:r>
              <a:rPr lang="en-US" dirty="0" err="1" smtClean="0"/>
              <a:t>v.suff</a:t>
            </a:r>
            <a:r>
              <a:rPr lang="en-US" dirty="0" smtClean="0"/>
              <a:t> := </a:t>
            </a:r>
            <a:r>
              <a:rPr lang="ru-RU" dirty="0" smtClean="0"/>
              <a:t>указател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ru-RU" dirty="0" smtClean="0"/>
              <a:t>на такую вершину бора </a:t>
            </a:r>
            <a:r>
              <a:rPr lang="en-US" dirty="0" smtClean="0"/>
              <a:t>u, </a:t>
            </a:r>
            <a:r>
              <a:rPr lang="ru-RU" dirty="0" smtClean="0"/>
              <a:t>что:</a:t>
            </a:r>
          </a:p>
          <a:p>
            <a:pPr lvl="2"/>
            <a:r>
              <a:rPr lang="en-US" dirty="0" smtClean="0"/>
              <a:t>path(u) – </a:t>
            </a:r>
            <a:r>
              <a:rPr lang="ru-RU" dirty="0" smtClean="0"/>
              <a:t>собственный суффикс </a:t>
            </a:r>
            <a:r>
              <a:rPr lang="en-US" dirty="0" smtClean="0"/>
              <a:t>path(v)</a:t>
            </a:r>
            <a:r>
              <a:rPr lang="ru-RU" dirty="0" smtClean="0"/>
              <a:t>;</a:t>
            </a:r>
          </a:p>
          <a:p>
            <a:pPr lvl="2"/>
            <a:r>
              <a:rPr lang="en-US" dirty="0" smtClean="0"/>
              <a:t>|path(u)| </a:t>
            </a:r>
            <a:r>
              <a:rPr lang="ru-RU" dirty="0" smtClean="0"/>
              <a:t>максимально возможен.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uff</a:t>
            </a:r>
            <a:r>
              <a:rPr lang="en-US" dirty="0" smtClean="0"/>
              <a:t>(root) := NULL;</a:t>
            </a:r>
          </a:p>
        </p:txBody>
      </p:sp>
    </p:spTree>
    <p:extLst>
      <p:ext uri="{BB962C8B-B14F-4D97-AF65-F5344CB8AC3E}">
        <p14:creationId xmlns:p14="http://schemas.microsoft.com/office/powerpoint/2010/main" val="3757831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Автоматически возникают два вопроса:</a:t>
            </a:r>
          </a:p>
          <a:p>
            <a:pPr lvl="1"/>
            <a:r>
              <a:rPr lang="ru-RU" dirty="0" smtClean="0"/>
              <a:t>1) Как эффективно вычислить </a:t>
            </a:r>
            <a:r>
              <a:rPr lang="en-US" dirty="0" err="1" smtClean="0"/>
              <a:t>suff</a:t>
            </a:r>
            <a:r>
              <a:rPr lang="en-US" dirty="0" smtClean="0"/>
              <a:t>(v) </a:t>
            </a:r>
            <a:r>
              <a:rPr lang="ru-RU" dirty="0" smtClean="0"/>
              <a:t>для всех вершин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2) </a:t>
            </a:r>
            <a:r>
              <a:rPr lang="ru-RU" dirty="0" smtClean="0"/>
              <a:t>Зачем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 нужны?</a:t>
            </a:r>
          </a:p>
          <a:p>
            <a:r>
              <a:rPr lang="ru-RU" dirty="0" smtClean="0"/>
              <a:t>Начнем с ответа на второй вопрос.</a:t>
            </a:r>
          </a:p>
          <a:p>
            <a:r>
              <a:rPr lang="ru-RU" dirty="0" smtClean="0"/>
              <a:t>Для этого немного переформулируем поиск подстроки в строки с помощью префикс-функции.</a:t>
            </a:r>
          </a:p>
          <a:p>
            <a:r>
              <a:rPr lang="ru-RU" dirty="0" smtClean="0"/>
              <a:t>Пусть мы ищем подстроку </a:t>
            </a:r>
            <a:r>
              <a:rPr lang="en-US" dirty="0" smtClean="0"/>
              <a:t>S </a:t>
            </a:r>
            <a:r>
              <a:rPr lang="ru-RU" dirty="0" smtClean="0"/>
              <a:t>в строке Т, и </a:t>
            </a:r>
            <a:r>
              <a:rPr lang="en-US" dirty="0" smtClean="0"/>
              <a:t>p[1..|S|] – </a:t>
            </a:r>
            <a:r>
              <a:rPr lang="ru-RU" dirty="0" smtClean="0"/>
              <a:t>префикс-функция строки </a:t>
            </a:r>
            <a:r>
              <a:rPr lang="en-US" dirty="0" smtClean="0"/>
              <a:t>S;</a:t>
            </a:r>
          </a:p>
          <a:p>
            <a:r>
              <a:rPr lang="ru-RU" dirty="0" smtClean="0"/>
              <a:t>Для каждого </a:t>
            </a:r>
            <a:r>
              <a:rPr lang="en-US" dirty="0" err="1" smtClean="0"/>
              <a:t>i</a:t>
            </a:r>
            <a:r>
              <a:rPr lang="ru-RU" dirty="0" smtClean="0"/>
              <a:t> от 1 до </a:t>
            </a:r>
            <a:r>
              <a:rPr lang="en-US" dirty="0" smtClean="0"/>
              <a:t>|T| </a:t>
            </a:r>
            <a:r>
              <a:rPr lang="ru-RU" dirty="0" smtClean="0"/>
              <a:t>найдем такое максимальное </a:t>
            </a:r>
            <a:r>
              <a:rPr lang="en-US" dirty="0" err="1" smtClean="0"/>
              <a:t>len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 </a:t>
            </a:r>
            <a:r>
              <a:rPr lang="en-US" dirty="0" smtClean="0"/>
              <a:t>&lt;=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что </a:t>
            </a:r>
            <a:r>
              <a:rPr lang="en-US" dirty="0" smtClean="0"/>
              <a:t>S[1..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baseline="-25000" dirty="0" err="1"/>
              <a:t>i</a:t>
            </a:r>
            <a:r>
              <a:rPr lang="en-US" dirty="0" smtClean="0"/>
              <a:t>] = T[</a:t>
            </a:r>
            <a:r>
              <a:rPr lang="en-US" dirty="0" err="1" smtClean="0"/>
              <a:t>i-len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+1..i];</a:t>
            </a:r>
          </a:p>
          <a:p>
            <a:r>
              <a:rPr lang="ru-RU" dirty="0" smtClean="0"/>
              <a:t>По </a:t>
            </a:r>
            <a:r>
              <a:rPr lang="en-US" dirty="0" err="1"/>
              <a:t>len</a:t>
            </a:r>
            <a:r>
              <a:rPr lang="en-US" baseline="-25000" dirty="0" err="1"/>
              <a:t>i</a:t>
            </a:r>
            <a:r>
              <a:rPr lang="ru-RU" dirty="0" smtClean="0"/>
              <a:t> мы легко поймем, заканчивается ли некоторое вхождение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err="1" smtClean="0"/>
              <a:t>i</a:t>
            </a:r>
            <a:r>
              <a:rPr lang="ru-RU" dirty="0" smtClean="0"/>
              <a:t>-ом символе </a:t>
            </a:r>
            <a:r>
              <a:rPr lang="en-US" dirty="0" smtClean="0"/>
              <a:t>T </a:t>
            </a:r>
            <a:r>
              <a:rPr lang="ru-RU" dirty="0" smtClean="0"/>
              <a:t>или нет (нужно лишь сравнить </a:t>
            </a:r>
            <a:r>
              <a:rPr lang="en-US" dirty="0" err="1"/>
              <a:t>len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|S|);</a:t>
            </a:r>
          </a:p>
          <a:p>
            <a:r>
              <a:rPr lang="ru-RU" dirty="0" smtClean="0"/>
              <a:t>Но как же вычислять </a:t>
            </a:r>
            <a:r>
              <a:rPr lang="en-US" dirty="0" err="1" smtClean="0"/>
              <a:t>len</a:t>
            </a:r>
            <a:r>
              <a:rPr lang="en-US" baseline="-25000" dirty="0" err="1" smtClean="0"/>
              <a:t>i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360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Проход по тексту Т выглядит следующим образом: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en-US" dirty="0"/>
              <a:t>:= 0;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1..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// </a:t>
            </a:r>
            <a:r>
              <a:rPr lang="ru-RU" dirty="0" smtClean="0"/>
              <a:t>сейчас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baseline="-25000" dirty="0" err="1" smtClean="0"/>
              <a:t>i</a:t>
            </a:r>
            <a:r>
              <a:rPr lang="ru-RU" baseline="-25000" dirty="0" smtClean="0"/>
              <a:t>-1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 &gt; 0 &amp;&amp; (</a:t>
            </a:r>
            <a:r>
              <a:rPr lang="en-US" dirty="0" err="1" smtClean="0"/>
              <a:t>len</a:t>
            </a:r>
            <a:r>
              <a:rPr lang="en-US" dirty="0" smtClean="0"/>
              <a:t> == |S| || S[len+1] != T[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 = p[</a:t>
            </a:r>
            <a:r>
              <a:rPr lang="en-US" dirty="0" err="1" smtClean="0"/>
              <a:t>len</a:t>
            </a:r>
            <a:r>
              <a:rPr lang="en-US" dirty="0" smtClean="0"/>
              <a:t>];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(S[len+1] == T[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  <a:endParaRPr lang="en-US" dirty="0"/>
          </a:p>
          <a:p>
            <a:pPr lvl="2"/>
            <a:r>
              <a:rPr lang="en-US" dirty="0" smtClean="0"/>
              <a:t>++</a:t>
            </a:r>
            <a:r>
              <a:rPr lang="en-US" dirty="0" err="1" smtClean="0"/>
              <a:t>len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// </a:t>
            </a:r>
            <a:r>
              <a:rPr lang="ru-RU" dirty="0" smtClean="0"/>
              <a:t>теперь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 smtClean="0"/>
              <a:t>len</a:t>
            </a:r>
            <a:r>
              <a:rPr lang="en-US" baseline="-25000" dirty="0" err="1" smtClean="0"/>
              <a:t>i</a:t>
            </a:r>
            <a:r>
              <a:rPr lang="ru-RU" dirty="0" smtClean="0"/>
              <a:t>;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len</a:t>
            </a:r>
            <a:r>
              <a:rPr lang="en-US" dirty="0" smtClean="0"/>
              <a:t> == |S|)</a:t>
            </a:r>
          </a:p>
          <a:p>
            <a:pPr lvl="2"/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 - |S| + 1);</a:t>
            </a:r>
          </a:p>
          <a:p>
            <a:r>
              <a:rPr lang="ru-RU" dirty="0" smtClean="0"/>
              <a:t>Сложность такого обхода – </a:t>
            </a:r>
            <a:r>
              <a:rPr lang="en-US" dirty="0" smtClean="0"/>
              <a:t>O(|T|) </a:t>
            </a:r>
            <a:r>
              <a:rPr lang="ru-RU" dirty="0" smtClean="0"/>
              <a:t>(в роли потенциала можно взять </a:t>
            </a:r>
            <a:r>
              <a:rPr lang="en-US" dirty="0" err="1"/>
              <a:t>len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(не </a:t>
            </a:r>
            <a:r>
              <a:rPr lang="en-US" dirty="0" smtClean="0"/>
              <a:t>O(|S|+|T|), </a:t>
            </a:r>
            <a:r>
              <a:rPr lang="ru-RU" dirty="0" smtClean="0"/>
              <a:t>а именно </a:t>
            </a:r>
            <a:r>
              <a:rPr lang="en-US" dirty="0" smtClean="0"/>
              <a:t>O(|T|), </a:t>
            </a:r>
            <a:r>
              <a:rPr lang="ru-RU" dirty="0" smtClean="0"/>
              <a:t>ибо мы не учитывали время вычисления префикс-функции для </a:t>
            </a:r>
            <a:r>
              <a:rPr lang="en-US" dirty="0" smtClean="0"/>
              <a:t>S).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17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31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/>
              <a:t>Поиск подстроки в строке: </a:t>
            </a:r>
            <a:r>
              <a:rPr lang="en-US" dirty="0"/>
              <a:t>z-</a:t>
            </a:r>
            <a:r>
              <a:rPr lang="ru-RU" dirty="0"/>
              <a:t>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ru-RU" u="sng" dirty="0" smtClean="0"/>
              <a:t>Лемма 7.1</a:t>
            </a:r>
            <a:r>
              <a:rPr lang="ru-RU" dirty="0" smtClean="0"/>
              <a:t>:  пусть </a:t>
            </a:r>
            <a:r>
              <a:rPr lang="en-US" dirty="0" err="1" smtClean="0"/>
              <a:t>i</a:t>
            </a:r>
            <a:r>
              <a:rPr lang="en-US" dirty="0" smtClean="0"/>
              <a:t> &gt; 1, z[</a:t>
            </a:r>
            <a:r>
              <a:rPr lang="en-US" dirty="0" err="1" smtClean="0"/>
              <a:t>i</a:t>
            </a:r>
            <a:r>
              <a:rPr lang="en-US" dirty="0" smtClean="0"/>
              <a:t>] = k, </a:t>
            </a:r>
            <a:r>
              <a:rPr lang="en-US" dirty="0" err="1" smtClean="0"/>
              <a:t>i</a:t>
            </a:r>
            <a:r>
              <a:rPr lang="en-US" dirty="0" smtClean="0"/>
              <a:t> &lt; j &lt; </a:t>
            </a:r>
            <a:r>
              <a:rPr lang="en-US" dirty="0" err="1" smtClean="0"/>
              <a:t>i+k</a:t>
            </a:r>
            <a:r>
              <a:rPr lang="en-US" dirty="0" smtClean="0"/>
              <a:t>, l = z[j – i+1], l &lt; k – (j-</a:t>
            </a:r>
            <a:r>
              <a:rPr lang="en-US" dirty="0" err="1" smtClean="0"/>
              <a:t>i</a:t>
            </a:r>
            <a:r>
              <a:rPr lang="en-US" dirty="0" smtClean="0"/>
              <a:t>). </a:t>
            </a:r>
            <a:r>
              <a:rPr lang="ru-RU" dirty="0" smtClean="0"/>
              <a:t>Тогда </a:t>
            </a:r>
            <a:r>
              <a:rPr lang="en-US" dirty="0" smtClean="0"/>
              <a:t>z[j] = l = z[j – i+1].</a:t>
            </a:r>
          </a:p>
          <a:p>
            <a:r>
              <a:rPr lang="ru-RU" dirty="0" smtClean="0"/>
              <a:t>Доказательство:</a:t>
            </a:r>
          </a:p>
          <a:p>
            <a:pPr lvl="1"/>
            <a:r>
              <a:rPr lang="en-US" dirty="0" smtClean="0"/>
              <a:t>1)</a:t>
            </a:r>
            <a:r>
              <a:rPr lang="ru-RU" dirty="0" smtClean="0"/>
              <a:t>Т.к. </a:t>
            </a:r>
            <a:r>
              <a:rPr lang="en-US" dirty="0"/>
              <a:t>S</a:t>
            </a:r>
            <a:r>
              <a:rPr lang="en-US" dirty="0" smtClean="0"/>
              <a:t>[1..k] = S[i..i+k-1], </a:t>
            </a:r>
            <a:r>
              <a:rPr lang="ru-RU" dirty="0" smtClean="0"/>
              <a:t>то </a:t>
            </a:r>
            <a:r>
              <a:rPr lang="en-US" dirty="0"/>
              <a:t>S</a:t>
            </a:r>
            <a:r>
              <a:rPr lang="en-US" dirty="0" smtClean="0"/>
              <a:t>[j..i+k-1] = S[j-i+1..k];</a:t>
            </a:r>
          </a:p>
          <a:p>
            <a:pPr lvl="1"/>
            <a:r>
              <a:rPr lang="en-US" dirty="0" smtClean="0"/>
              <a:t>2)</a:t>
            </a:r>
            <a:r>
              <a:rPr lang="ru-RU" dirty="0" smtClean="0"/>
              <a:t>Т.к. </a:t>
            </a:r>
            <a:r>
              <a:rPr lang="en-US" dirty="0" smtClean="0"/>
              <a:t>l&lt;k–(j-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ru-RU" dirty="0" smtClean="0"/>
              <a:t>то </a:t>
            </a:r>
            <a:r>
              <a:rPr lang="en-US" dirty="0"/>
              <a:t>S</a:t>
            </a:r>
            <a:r>
              <a:rPr lang="en-US" dirty="0" smtClean="0"/>
              <a:t>[1..l]=S[j-i+1..j-i+l], S[l+1] != S[j-i+l+1];</a:t>
            </a:r>
          </a:p>
          <a:p>
            <a:pPr lvl="1"/>
            <a:r>
              <a:rPr lang="en-US" dirty="0" smtClean="0"/>
              <a:t>3)</a:t>
            </a:r>
            <a:r>
              <a:rPr lang="ru-RU" dirty="0" smtClean="0"/>
              <a:t>Из 1 и 2 следует, что </a:t>
            </a:r>
            <a:r>
              <a:rPr lang="en-US" dirty="0" smtClean="0"/>
              <a:t>S[1..l] = S[j..j+l-1], S[l+1] != S[</a:t>
            </a:r>
            <a:r>
              <a:rPr lang="en-US" dirty="0" err="1" smtClean="0"/>
              <a:t>j+l</a:t>
            </a:r>
            <a:r>
              <a:rPr lang="en-US" dirty="0" smtClean="0"/>
              <a:t>];</a:t>
            </a:r>
          </a:p>
          <a:p>
            <a:pPr lvl="1"/>
            <a:r>
              <a:rPr lang="ru-RU" dirty="0" smtClean="0"/>
              <a:t>Следовательно, </a:t>
            </a:r>
            <a:r>
              <a:rPr lang="en-US" dirty="0" smtClean="0"/>
              <a:t>z[j] = l, QED.</a:t>
            </a:r>
          </a:p>
          <a:p>
            <a:r>
              <a:rPr lang="ru-RU" u="sng" dirty="0" smtClean="0"/>
              <a:t>Лемма 7.2</a:t>
            </a:r>
            <a:r>
              <a:rPr lang="ru-RU" dirty="0" smtClean="0"/>
              <a:t>: пусть при условиях леммы 7.1 </a:t>
            </a:r>
            <a:r>
              <a:rPr lang="en-US" dirty="0" smtClean="0"/>
              <a:t>l &gt;= k – (j-</a:t>
            </a:r>
            <a:r>
              <a:rPr lang="en-US" dirty="0" err="1" smtClean="0"/>
              <a:t>i</a:t>
            </a:r>
            <a:r>
              <a:rPr lang="en-US" dirty="0" smtClean="0"/>
              <a:t>). </a:t>
            </a:r>
            <a:r>
              <a:rPr lang="ru-RU" dirty="0" smtClean="0"/>
              <a:t>Тогда </a:t>
            </a:r>
            <a:r>
              <a:rPr lang="en-US" dirty="0" smtClean="0"/>
              <a:t>z[j] &gt;= k – (j-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Доказательство: аналогично предыдущему.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2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Вернемся к задаче о нескольких подстроках.</a:t>
            </a:r>
          </a:p>
          <a:p>
            <a:r>
              <a:rPr lang="ru-RU" dirty="0" smtClean="0"/>
              <a:t>Для каждого </a:t>
            </a:r>
            <a:r>
              <a:rPr lang="en-US" dirty="0" err="1" smtClean="0"/>
              <a:t>i</a:t>
            </a:r>
            <a:r>
              <a:rPr lang="ru-RU" dirty="0" smtClean="0"/>
              <a:t> от 1 до</a:t>
            </a:r>
            <a:r>
              <a:rPr lang="en-US" dirty="0" smtClean="0"/>
              <a:t> |T| </a:t>
            </a:r>
            <a:r>
              <a:rPr lang="ru-RU" dirty="0" smtClean="0"/>
              <a:t>найдем такую вершину 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en-US" dirty="0" smtClean="0"/>
              <a:t>,</a:t>
            </a:r>
            <a:r>
              <a:rPr lang="ru-RU" dirty="0" smtClean="0"/>
              <a:t> что</a:t>
            </a:r>
            <a:r>
              <a:rPr lang="en-US" dirty="0" smtClean="0"/>
              <a:t> path(</a:t>
            </a:r>
            <a:r>
              <a:rPr lang="en-US" dirty="0" err="1"/>
              <a:t>vcur</a:t>
            </a:r>
            <a:r>
              <a:rPr lang="en-US" baseline="-25000" dirty="0" err="1"/>
              <a:t>i</a:t>
            </a:r>
            <a:r>
              <a:rPr lang="en-US" dirty="0" smtClean="0"/>
              <a:t>) – </a:t>
            </a:r>
            <a:r>
              <a:rPr lang="ru-RU" dirty="0" smtClean="0"/>
              <a:t>суффикс строки </a:t>
            </a:r>
            <a:r>
              <a:rPr lang="en-US" dirty="0" smtClean="0"/>
              <a:t>T[1..i], </a:t>
            </a:r>
            <a:r>
              <a:rPr lang="ru-RU" dirty="0" smtClean="0"/>
              <a:t>причем </a:t>
            </a:r>
            <a:r>
              <a:rPr lang="en-US" dirty="0" smtClean="0"/>
              <a:t>|path(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/>
              <a:t>|</a:t>
            </a:r>
            <a:r>
              <a:rPr lang="en-US" dirty="0" smtClean="0"/>
              <a:t> </a:t>
            </a:r>
            <a:r>
              <a:rPr lang="ru-RU" dirty="0" smtClean="0"/>
              <a:t>максимально возможно.</a:t>
            </a:r>
          </a:p>
          <a:p>
            <a:r>
              <a:rPr lang="ru-RU" u="sng" dirty="0" smtClean="0"/>
              <a:t>Лемма 7.8</a:t>
            </a:r>
            <a:r>
              <a:rPr lang="ru-RU" dirty="0" smtClean="0"/>
              <a:t>: последовательность вершин </a:t>
            </a:r>
            <a:r>
              <a:rPr lang="en-US" dirty="0" err="1"/>
              <a:t>vcur</a:t>
            </a:r>
            <a:r>
              <a:rPr lang="en-US" baseline="-25000" dirty="0" err="1"/>
              <a:t>i</a:t>
            </a:r>
            <a:r>
              <a:rPr lang="ru-RU" dirty="0" smtClean="0"/>
              <a:t>, </a:t>
            </a:r>
            <a:r>
              <a:rPr lang="en-US" dirty="0" smtClean="0"/>
              <a:t>path(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smtClean="0"/>
              <a:t>path(</a:t>
            </a:r>
            <a:r>
              <a:rPr lang="en-US" dirty="0"/>
              <a:t>path(</a:t>
            </a:r>
            <a:r>
              <a:rPr lang="en-US" dirty="0" err="1"/>
              <a:t>vcur</a:t>
            </a:r>
            <a:r>
              <a:rPr lang="en-US" baseline="-25000" dirty="0" err="1"/>
              <a:t>i</a:t>
            </a:r>
            <a:r>
              <a:rPr lang="en-US" dirty="0" smtClean="0"/>
              <a:t>)),</a:t>
            </a:r>
            <a:r>
              <a:rPr lang="ru-RU" dirty="0" smtClean="0"/>
              <a:t> перебирает все вершины бора </a:t>
            </a:r>
            <a:r>
              <a:rPr lang="en-US" dirty="0" smtClean="0"/>
              <a:t>v </a:t>
            </a:r>
            <a:r>
              <a:rPr lang="ru-RU" dirty="0" smtClean="0"/>
              <a:t>такие, что </a:t>
            </a:r>
            <a:r>
              <a:rPr lang="en-US" dirty="0" smtClean="0"/>
              <a:t>path(v) – </a:t>
            </a:r>
            <a:r>
              <a:rPr lang="ru-RU" dirty="0" smtClean="0"/>
              <a:t>суффикс </a:t>
            </a:r>
            <a:r>
              <a:rPr lang="en-US" dirty="0" smtClean="0"/>
              <a:t>T[1..i], </a:t>
            </a:r>
            <a:r>
              <a:rPr lang="ru-RU" dirty="0" smtClean="0"/>
              <a:t>причем перебор идет в обратном порядке.</a:t>
            </a:r>
          </a:p>
          <a:p>
            <a:r>
              <a:rPr lang="ru-RU" dirty="0" smtClean="0"/>
              <a:t>Доказательство оставляем в качестве упражнения. 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92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/>
          <a:lstStyle/>
          <a:p>
            <a:r>
              <a:rPr lang="ru-RU" dirty="0" smtClean="0"/>
              <a:t>Заметим, что любой непустой суффикс строки </a:t>
            </a:r>
            <a:r>
              <a:rPr lang="en-US" dirty="0" smtClean="0"/>
              <a:t>T[</a:t>
            </a:r>
            <a:r>
              <a:rPr lang="ru-RU" dirty="0" smtClean="0"/>
              <a:t>1..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есть</a:t>
            </a:r>
            <a:r>
              <a:rPr lang="en-US" dirty="0" smtClean="0"/>
              <a:t> </a:t>
            </a:r>
            <a:r>
              <a:rPr lang="ru-RU" dirty="0" smtClean="0"/>
              <a:t>суффикс строки </a:t>
            </a:r>
            <a:r>
              <a:rPr lang="en-US" dirty="0" smtClean="0"/>
              <a:t>T[1..i-1] c </a:t>
            </a:r>
            <a:r>
              <a:rPr lang="ru-RU" dirty="0" smtClean="0"/>
              <a:t>приписанным к нему справа символом </a:t>
            </a:r>
            <a:r>
              <a:rPr lang="en-US" dirty="0" smtClean="0"/>
              <a:t>T[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r>
              <a:rPr lang="ru-RU" dirty="0" smtClean="0"/>
              <a:t>Из этого следует, что для того, чтобы найти </a:t>
            </a:r>
            <a:r>
              <a:rPr lang="en-US" dirty="0" err="1"/>
              <a:t>vcur</a:t>
            </a:r>
            <a:r>
              <a:rPr lang="en-US" baseline="-25000" dirty="0" err="1"/>
              <a:t>i</a:t>
            </a:r>
            <a:r>
              <a:rPr lang="ru-RU" dirty="0" smtClean="0"/>
              <a:t>, достаточно найти вершину </a:t>
            </a:r>
            <a:r>
              <a:rPr lang="en-US" dirty="0" smtClean="0"/>
              <a:t>v </a:t>
            </a:r>
            <a:r>
              <a:rPr lang="ru-RU" dirty="0" smtClean="0"/>
              <a:t>с самым длинным </a:t>
            </a:r>
            <a:r>
              <a:rPr lang="en-US" dirty="0" smtClean="0"/>
              <a:t>path(v),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smtClean="0"/>
              <a:t>path(v) – c</a:t>
            </a:r>
            <a:r>
              <a:rPr lang="ru-RU" dirty="0" err="1" smtClean="0"/>
              <a:t>уффикс</a:t>
            </a:r>
            <a:r>
              <a:rPr lang="en-US" dirty="0" smtClean="0"/>
              <a:t> (</a:t>
            </a:r>
            <a:r>
              <a:rPr lang="ru-RU" dirty="0" smtClean="0"/>
              <a:t>возможно, несобственный) </a:t>
            </a:r>
            <a:r>
              <a:rPr lang="en-US" dirty="0" smtClean="0"/>
              <a:t>path(vcur</a:t>
            </a:r>
            <a:r>
              <a:rPr lang="en-US" baseline="-25000" dirty="0" smtClean="0"/>
              <a:t>i-1</a:t>
            </a:r>
            <a:r>
              <a:rPr lang="en-US" dirty="0" smtClean="0"/>
              <a:t>), </a:t>
            </a:r>
            <a:r>
              <a:rPr lang="ru-RU" dirty="0" smtClean="0"/>
              <a:t>и из которой можно пройти по символу </a:t>
            </a:r>
            <a:r>
              <a:rPr lang="en-US" dirty="0" smtClean="0"/>
              <a:t>T[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endParaRPr lang="ru-RU" dirty="0" smtClean="0"/>
          </a:p>
          <a:p>
            <a:r>
              <a:rPr lang="ru-RU" dirty="0" smtClean="0"/>
              <a:t>Проход по строке Т будет выглядеть следующим образом: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173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vcur</a:t>
            </a:r>
            <a:r>
              <a:rPr lang="en-US" dirty="0" smtClean="0"/>
              <a:t> = root;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</a:t>
            </a:r>
            <a:r>
              <a:rPr lang="en-US" dirty="0" smtClean="0"/>
              <a:t>..|T|:</a:t>
            </a:r>
            <a:endParaRPr lang="en-US" dirty="0"/>
          </a:p>
          <a:p>
            <a:pPr lvl="1"/>
            <a:r>
              <a:rPr lang="en-US" dirty="0"/>
              <a:t>// </a:t>
            </a:r>
            <a:r>
              <a:rPr lang="ru-RU" dirty="0"/>
              <a:t>сейчас </a:t>
            </a:r>
            <a:r>
              <a:rPr lang="en-US" dirty="0" err="1" smtClean="0"/>
              <a:t>vcur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ru-RU" baseline="-25000" dirty="0"/>
              <a:t>-1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while </a:t>
            </a:r>
            <a:r>
              <a:rPr lang="en-US" dirty="0" smtClean="0"/>
              <a:t>(</a:t>
            </a:r>
            <a:r>
              <a:rPr lang="en-US" dirty="0" err="1" smtClean="0"/>
              <a:t>vcur</a:t>
            </a:r>
            <a:r>
              <a:rPr lang="en-US" dirty="0" smtClean="0"/>
              <a:t> != root </a:t>
            </a:r>
            <a:r>
              <a:rPr lang="en-US" dirty="0"/>
              <a:t>&amp;&amp; </a:t>
            </a:r>
            <a:r>
              <a:rPr lang="en-US" dirty="0" smtClean="0"/>
              <a:t>!</a:t>
            </a:r>
            <a:r>
              <a:rPr lang="en-US" dirty="0" err="1" smtClean="0"/>
              <a:t>canGo</a:t>
            </a:r>
            <a:r>
              <a:rPr lang="en-US" dirty="0" smtClean="0"/>
              <a:t>(</a:t>
            </a:r>
            <a:r>
              <a:rPr lang="en-US" dirty="0" err="1" smtClean="0"/>
              <a:t>vcur</a:t>
            </a:r>
            <a:r>
              <a:rPr lang="en-US" dirty="0" smtClean="0"/>
              <a:t>, T[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  <a:endParaRPr lang="en-US" dirty="0"/>
          </a:p>
          <a:p>
            <a:pPr lvl="2"/>
            <a:r>
              <a:rPr lang="en-US" dirty="0" err="1"/>
              <a:t>v</a:t>
            </a:r>
            <a:r>
              <a:rPr lang="en-US" dirty="0" err="1" smtClean="0"/>
              <a:t>cur</a:t>
            </a:r>
            <a:r>
              <a:rPr lang="en-US" dirty="0" smtClean="0"/>
              <a:t> = </a:t>
            </a:r>
            <a:r>
              <a:rPr lang="en-US" dirty="0" err="1" smtClean="0"/>
              <a:t>vcur</a:t>
            </a:r>
            <a:r>
              <a:rPr lang="en-US" dirty="0" smtClean="0"/>
              <a:t>-&gt;</a:t>
            </a:r>
            <a:r>
              <a:rPr lang="en-US" dirty="0" err="1" smtClean="0"/>
              <a:t>suff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canGo</a:t>
            </a:r>
            <a:r>
              <a:rPr lang="en-US" dirty="0" smtClean="0"/>
              <a:t>(</a:t>
            </a:r>
            <a:r>
              <a:rPr lang="en-US" dirty="0" err="1" smtClean="0"/>
              <a:t>vcur</a:t>
            </a:r>
            <a:r>
              <a:rPr lang="en-US" dirty="0" smtClean="0"/>
              <a:t>, T[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  <a:endParaRPr lang="en-US" dirty="0"/>
          </a:p>
          <a:p>
            <a:pPr lvl="2"/>
            <a:r>
              <a:rPr lang="en-US" dirty="0" err="1" smtClean="0"/>
              <a:t>vcur</a:t>
            </a:r>
            <a:r>
              <a:rPr lang="en-US" dirty="0" smtClean="0"/>
              <a:t> = </a:t>
            </a:r>
            <a:r>
              <a:rPr lang="en-US" dirty="0" err="1" smtClean="0"/>
              <a:t>vcur</a:t>
            </a:r>
            <a:r>
              <a:rPr lang="en-US" dirty="0" smtClean="0"/>
              <a:t>-&gt;</a:t>
            </a:r>
            <a:r>
              <a:rPr lang="en-US" dirty="0" err="1" smtClean="0"/>
              <a:t>suff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// </a:t>
            </a:r>
            <a:r>
              <a:rPr lang="ru-RU" dirty="0"/>
              <a:t>теперь </a:t>
            </a:r>
            <a:r>
              <a:rPr lang="en-US" dirty="0" err="1" smtClean="0"/>
              <a:t>vcur</a:t>
            </a:r>
            <a:r>
              <a:rPr lang="en-US" dirty="0" smtClean="0"/>
              <a:t> = </a:t>
            </a:r>
            <a:r>
              <a:rPr lang="en-US" dirty="0" err="1" smtClean="0"/>
              <a:t>vcur</a:t>
            </a:r>
            <a:r>
              <a:rPr lang="en-US" baseline="-25000" dirty="0" err="1" smtClean="0"/>
              <a:t>i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найдем вхождения строк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T, </a:t>
            </a:r>
            <a:r>
              <a:rPr lang="ru-RU" dirty="0" smtClean="0"/>
              <a:t>заканчивающиеся 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ом символе</a:t>
            </a:r>
            <a:endParaRPr lang="ru-RU" dirty="0"/>
          </a:p>
          <a:p>
            <a:pPr lvl="1"/>
            <a:r>
              <a:rPr lang="en-US" dirty="0" smtClean="0"/>
              <a:t>For (Vertex* v = </a:t>
            </a:r>
            <a:r>
              <a:rPr lang="en-US" dirty="0" err="1" smtClean="0"/>
              <a:t>vcur</a:t>
            </a:r>
            <a:r>
              <a:rPr lang="en-US" dirty="0" smtClean="0"/>
              <a:t>; v != root; v = v-&gt;</a:t>
            </a:r>
            <a:r>
              <a:rPr lang="en-US" dirty="0" err="1" smtClean="0"/>
              <a:t>suff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If (v-&gt;</a:t>
            </a:r>
            <a:r>
              <a:rPr lang="en-US" dirty="0" err="1" smtClean="0"/>
              <a:t>isEnd</a:t>
            </a:r>
            <a:r>
              <a:rPr lang="en-US" dirty="0" smtClean="0"/>
              <a:t>)</a:t>
            </a:r>
            <a:endParaRPr lang="en-US" dirty="0"/>
          </a:p>
          <a:p>
            <a:pPr lvl="3"/>
            <a:r>
              <a:rPr lang="en-US" dirty="0" smtClean="0"/>
              <a:t>Print(v-&gt;</a:t>
            </a:r>
            <a:r>
              <a:rPr lang="en-US" dirty="0" err="1" smtClean="0"/>
              <a:t>stringNumber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- 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-&gt;</a:t>
            </a:r>
            <a:r>
              <a:rPr lang="en-US" baseline="-25000" dirty="0" err="1" smtClean="0"/>
              <a:t>stringNumber</a:t>
            </a:r>
            <a:r>
              <a:rPr lang="en-US" dirty="0" smtClean="0"/>
              <a:t>| + 1);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721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Заметим, что такой проход работает за</a:t>
            </a:r>
            <a:r>
              <a:rPr lang="en-US" dirty="0" smtClean="0"/>
              <a:t> O(|T| + </a:t>
            </a:r>
            <a:r>
              <a:rPr lang="ru-RU" dirty="0" smtClean="0"/>
              <a:t>суммарное время работы последнего цикл</a:t>
            </a:r>
            <a:r>
              <a:rPr lang="ru-RU" dirty="0"/>
              <a:t>а</a:t>
            </a:r>
            <a:r>
              <a:rPr lang="en-US" dirty="0" smtClean="0"/>
              <a:t> For</a:t>
            </a:r>
            <a:r>
              <a:rPr lang="ru-RU" dirty="0" smtClean="0"/>
              <a:t> на всех итерациях);</a:t>
            </a:r>
          </a:p>
          <a:p>
            <a:r>
              <a:rPr lang="ru-RU" dirty="0" smtClean="0"/>
              <a:t>Однако такой </a:t>
            </a:r>
            <a:r>
              <a:rPr lang="en-US" dirty="0" smtClean="0"/>
              <a:t>For </a:t>
            </a:r>
            <a:r>
              <a:rPr lang="ru-RU" dirty="0" smtClean="0"/>
              <a:t>может работать долго даже при небольшом размере ответа:</a:t>
            </a:r>
          </a:p>
          <a:p>
            <a:pPr lvl="1"/>
            <a:r>
              <a:rPr lang="en-US" dirty="0" smtClean="0"/>
              <a:t>S := {a, a</a:t>
            </a:r>
            <a:r>
              <a:rPr lang="en-US" baseline="30000" dirty="0" smtClean="0"/>
              <a:t>n</a:t>
            </a:r>
            <a:r>
              <a:rPr lang="en-US" dirty="0" smtClean="0"/>
              <a:t>}, T := a</a:t>
            </a:r>
            <a:r>
              <a:rPr lang="en-US" baseline="30000" dirty="0" smtClean="0"/>
              <a:t>m </a:t>
            </a:r>
            <a:r>
              <a:rPr lang="en-US" dirty="0" smtClean="0"/>
              <a:t>( </a:t>
            </a:r>
            <a:r>
              <a:rPr lang="ru-RU" dirty="0" smtClean="0"/>
              <a:t>здесь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= a + a + … + a, |</a:t>
            </a:r>
            <a:r>
              <a:rPr lang="en-US" dirty="0" err="1" smtClean="0"/>
              <a:t>a</a:t>
            </a:r>
            <a:r>
              <a:rPr lang="en-US" baseline="30000" dirty="0" err="1"/>
              <a:t>k</a:t>
            </a:r>
            <a:r>
              <a:rPr lang="en-US" dirty="0" smtClean="0"/>
              <a:t>| = k);</a:t>
            </a:r>
          </a:p>
          <a:p>
            <a:pPr lvl="1"/>
            <a:r>
              <a:rPr lang="ru-RU" dirty="0" smtClean="0"/>
              <a:t>Тогда время работы прохода оказывается равным </a:t>
            </a:r>
            <a:r>
              <a:rPr lang="en-US" dirty="0" smtClean="0"/>
              <a:t>O(n*m), </a:t>
            </a:r>
            <a:r>
              <a:rPr lang="ru-RU" dirty="0" smtClean="0"/>
              <a:t>хотя размер ответа не превосходит </a:t>
            </a:r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Было бы здорово, если бы последний </a:t>
            </a:r>
            <a:r>
              <a:rPr lang="en-US" dirty="0" smtClean="0"/>
              <a:t>for</a:t>
            </a:r>
            <a:r>
              <a:rPr lang="ru-RU" dirty="0" smtClean="0"/>
              <a:t> проходил не по всему «</a:t>
            </a:r>
            <a:r>
              <a:rPr lang="ru-RU" dirty="0" err="1" smtClean="0"/>
              <a:t>суффиксному</a:t>
            </a:r>
            <a:r>
              <a:rPr lang="ru-RU" dirty="0" smtClean="0"/>
              <a:t> пути», а только по «нужным» вершинам с </a:t>
            </a:r>
            <a:r>
              <a:rPr lang="en-US" dirty="0" err="1" smtClean="0"/>
              <a:t>isEnd</a:t>
            </a:r>
            <a:r>
              <a:rPr lang="en-US" dirty="0" smtClean="0"/>
              <a:t> = true;</a:t>
            </a:r>
          </a:p>
          <a:p>
            <a:r>
              <a:rPr lang="ru-RU" dirty="0" smtClean="0"/>
              <a:t>Этого можно достичь, насчитав т.н. «длинные»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ссылки!</a:t>
            </a:r>
          </a:p>
        </p:txBody>
      </p:sp>
    </p:spTree>
    <p:extLst>
      <p:ext uri="{BB962C8B-B14F-4D97-AF65-F5344CB8AC3E}">
        <p14:creationId xmlns:p14="http://schemas.microsoft.com/office/powerpoint/2010/main" val="1968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Введем такие ссылки.</a:t>
            </a:r>
          </a:p>
          <a:p>
            <a:pPr lvl="1"/>
            <a:r>
              <a:rPr lang="en-US" dirty="0" err="1" smtClean="0"/>
              <a:t>longSuff</a:t>
            </a:r>
            <a:r>
              <a:rPr lang="en-US" dirty="0" smtClean="0"/>
              <a:t>(v) := </a:t>
            </a:r>
            <a:r>
              <a:rPr lang="en-US" dirty="0" err="1" smtClean="0"/>
              <a:t>v.longSuff</a:t>
            </a:r>
            <a:r>
              <a:rPr lang="en-US" dirty="0" smtClean="0"/>
              <a:t> := </a:t>
            </a:r>
            <a:r>
              <a:rPr lang="ru-RU" dirty="0" smtClean="0"/>
              <a:t>указателю </a:t>
            </a:r>
            <a:r>
              <a:rPr lang="ru-RU" dirty="0"/>
              <a:t>на такую вершину бора </a:t>
            </a:r>
            <a:r>
              <a:rPr lang="en-US" dirty="0"/>
              <a:t>u, </a:t>
            </a:r>
            <a:r>
              <a:rPr lang="ru-RU" dirty="0"/>
              <a:t>что:</a:t>
            </a:r>
          </a:p>
          <a:p>
            <a:pPr lvl="2"/>
            <a:r>
              <a:rPr lang="en-US" dirty="0"/>
              <a:t>path(u) – </a:t>
            </a:r>
            <a:r>
              <a:rPr lang="ru-RU" dirty="0"/>
              <a:t>собственный суффикс </a:t>
            </a:r>
            <a:r>
              <a:rPr lang="en-US" dirty="0"/>
              <a:t>path(v)</a:t>
            </a:r>
            <a:r>
              <a:rPr lang="ru-RU" dirty="0" smtClean="0"/>
              <a:t>;</a:t>
            </a:r>
            <a:endParaRPr lang="ru-RU" dirty="0"/>
          </a:p>
          <a:p>
            <a:pPr lvl="2"/>
            <a:r>
              <a:rPr lang="en-US" dirty="0"/>
              <a:t>|path(u)| </a:t>
            </a:r>
            <a:r>
              <a:rPr lang="ru-RU" dirty="0"/>
              <a:t>максимально возможен</a:t>
            </a:r>
            <a:r>
              <a:rPr lang="ru-RU" dirty="0" smtClean="0"/>
              <a:t>.</a:t>
            </a:r>
          </a:p>
          <a:p>
            <a:pPr lvl="2"/>
            <a:r>
              <a:rPr lang="en-US" dirty="0" smtClean="0"/>
              <a:t>path(u) </a:t>
            </a:r>
            <a:r>
              <a:rPr lang="ru-RU" dirty="0" smtClean="0"/>
              <a:t>лежит в множестве </a:t>
            </a:r>
            <a:r>
              <a:rPr lang="en-US" dirty="0" smtClean="0"/>
              <a:t>S (</a:t>
            </a:r>
            <a:r>
              <a:rPr lang="ru-RU" dirty="0" smtClean="0"/>
              <a:t>т.е. </a:t>
            </a:r>
            <a:r>
              <a:rPr lang="en-US" dirty="0" err="1"/>
              <a:t>u</a:t>
            </a:r>
            <a:r>
              <a:rPr lang="en-US" dirty="0" err="1" smtClean="0"/>
              <a:t>.isEnd</a:t>
            </a:r>
            <a:r>
              <a:rPr lang="en-US" dirty="0" smtClean="0"/>
              <a:t> = true);</a:t>
            </a:r>
          </a:p>
          <a:p>
            <a:r>
              <a:rPr lang="ru-RU" dirty="0" smtClean="0"/>
              <a:t>Очевидно, при наличии </a:t>
            </a:r>
            <a:r>
              <a:rPr lang="ru-RU" dirty="0" err="1" smtClean="0"/>
              <a:t>суффиксных</a:t>
            </a:r>
            <a:r>
              <a:rPr lang="ru-RU" dirty="0" smtClean="0"/>
              <a:t> ссылок, «длинные»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 можно легко насчитать с помощью поиска в ширину или ленивой динамики за О(∑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Последний же </a:t>
            </a:r>
            <a:r>
              <a:rPr lang="en-US" dirty="0" smtClean="0"/>
              <a:t>For </a:t>
            </a:r>
            <a:r>
              <a:rPr lang="ru-RU" dirty="0" smtClean="0"/>
              <a:t>в проходе можно переписать следующим образом: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654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For (Vertex* v = </a:t>
            </a:r>
            <a:r>
              <a:rPr lang="en-US" dirty="0" err="1"/>
              <a:t>vcur</a:t>
            </a:r>
            <a:r>
              <a:rPr lang="en-US" dirty="0"/>
              <a:t>; v != root; v = v-</a:t>
            </a:r>
            <a:r>
              <a:rPr lang="en-US" dirty="0" smtClean="0"/>
              <a:t>&gt;</a:t>
            </a:r>
            <a:r>
              <a:rPr lang="en-US" dirty="0" err="1" smtClean="0"/>
              <a:t>longSuff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If (v-&gt;</a:t>
            </a:r>
            <a:r>
              <a:rPr lang="en-US" dirty="0" err="1"/>
              <a:t>isEnd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Print(v-&gt;</a:t>
            </a:r>
            <a:r>
              <a:rPr lang="en-US" dirty="0" err="1"/>
              <a:t>stringNumber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- |</a:t>
            </a:r>
            <a:r>
              <a:rPr lang="en-US" dirty="0" err="1"/>
              <a:t>S</a:t>
            </a:r>
            <a:r>
              <a:rPr lang="en-US" baseline="-25000" dirty="0" err="1"/>
              <a:t>v</a:t>
            </a:r>
            <a:r>
              <a:rPr lang="en-US" baseline="-25000" dirty="0"/>
              <a:t>-&gt;</a:t>
            </a:r>
            <a:r>
              <a:rPr lang="en-US" baseline="-25000" dirty="0" err="1"/>
              <a:t>stringNumber</a:t>
            </a:r>
            <a:r>
              <a:rPr lang="en-US" dirty="0"/>
              <a:t>| + 1</a:t>
            </a:r>
            <a:r>
              <a:rPr lang="en-US" dirty="0" smtClean="0"/>
              <a:t>);</a:t>
            </a:r>
          </a:p>
          <a:p>
            <a:r>
              <a:rPr lang="ru-RU" dirty="0" smtClean="0"/>
              <a:t>Такой </a:t>
            </a:r>
            <a:r>
              <a:rPr lang="en-US" dirty="0" smtClean="0"/>
              <a:t>For </a:t>
            </a:r>
            <a:r>
              <a:rPr lang="ru-RU" dirty="0" smtClean="0"/>
              <a:t>будет работать за время </a:t>
            </a:r>
            <a:r>
              <a:rPr lang="en-US" dirty="0" smtClean="0"/>
              <a:t>O(1 + </a:t>
            </a:r>
            <a:r>
              <a:rPr lang="ru-RU" dirty="0" smtClean="0"/>
              <a:t>количество вхождений строк </a:t>
            </a:r>
            <a:r>
              <a:rPr lang="en-US" dirty="0" smtClean="0"/>
              <a:t>S </a:t>
            </a:r>
            <a:r>
              <a:rPr lang="ru-RU" dirty="0" smtClean="0"/>
              <a:t>в </a:t>
            </a:r>
            <a:r>
              <a:rPr lang="en-US" dirty="0" smtClean="0"/>
              <a:t>T, </a:t>
            </a:r>
            <a:r>
              <a:rPr lang="ru-RU" dirty="0" smtClean="0"/>
              <a:t>заканчивающихся 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ом символе);</a:t>
            </a:r>
          </a:p>
          <a:p>
            <a:r>
              <a:rPr lang="ru-RU" dirty="0" smtClean="0"/>
              <a:t>Время работы прохода, таким образом, превратилось в </a:t>
            </a:r>
            <a:r>
              <a:rPr lang="en-US" dirty="0" smtClean="0"/>
              <a:t>O(|T| + </a:t>
            </a:r>
            <a:r>
              <a:rPr lang="ru-RU" dirty="0" smtClean="0"/>
              <a:t>размер ответа</a:t>
            </a:r>
            <a:r>
              <a:rPr lang="en-US" dirty="0" smtClean="0"/>
              <a:t>)</a:t>
            </a:r>
            <a:r>
              <a:rPr lang="ru-RU" dirty="0" smtClean="0"/>
              <a:t>; время же вычисления «длинных» </a:t>
            </a:r>
            <a:r>
              <a:rPr lang="ru-RU" dirty="0" err="1" smtClean="0"/>
              <a:t>суффиксных</a:t>
            </a:r>
            <a:r>
              <a:rPr lang="ru-RU" dirty="0" smtClean="0"/>
              <a:t> ссылок оказывается несущественным, ибо </a:t>
            </a:r>
            <a:r>
              <a:rPr lang="en-US" dirty="0" smtClean="0"/>
              <a:t>O(</a:t>
            </a:r>
            <a:r>
              <a:rPr lang="ru-RU" dirty="0" smtClean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 </a:t>
            </a:r>
            <a:r>
              <a:rPr lang="ru-RU" dirty="0" smtClean="0"/>
              <a:t>времени требуется уже на считывание строк, не говоря уже о построении бора и вычислении </a:t>
            </a:r>
            <a:r>
              <a:rPr lang="ru-RU" dirty="0" err="1" smtClean="0"/>
              <a:t>суффиксных</a:t>
            </a:r>
            <a:r>
              <a:rPr lang="ru-RU" dirty="0" smtClean="0"/>
              <a:t> ссылок.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057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Таким образом, если мы научимся вычислять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 на боре множества строк </a:t>
            </a:r>
            <a:r>
              <a:rPr lang="en-US" dirty="0" smtClean="0"/>
              <a:t>S </a:t>
            </a:r>
            <a:r>
              <a:rPr lang="ru-RU" dirty="0" smtClean="0"/>
              <a:t>за время </a:t>
            </a:r>
            <a:r>
              <a:rPr lang="en-US" dirty="0" smtClean="0"/>
              <a:t>O(</a:t>
            </a:r>
            <a:r>
              <a:rPr lang="ru-RU" dirty="0" smtClean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|), </a:t>
            </a:r>
            <a:r>
              <a:rPr lang="ru-RU" dirty="0" smtClean="0"/>
              <a:t>то задача будет решена за оптимальное время </a:t>
            </a:r>
            <a:r>
              <a:rPr lang="en-US" dirty="0" smtClean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/>
              <a:t>|</a:t>
            </a:r>
            <a:r>
              <a:rPr lang="en-US" dirty="0" smtClean="0"/>
              <a:t> + |T| + </a:t>
            </a:r>
            <a:r>
              <a:rPr lang="ru-RU" dirty="0" smtClean="0"/>
              <a:t>размер ответа).</a:t>
            </a:r>
          </a:p>
          <a:p>
            <a:r>
              <a:rPr lang="ru-RU" dirty="0" smtClean="0"/>
              <a:t>Но как же искать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ссылки?</a:t>
            </a:r>
          </a:p>
          <a:p>
            <a:r>
              <a:rPr lang="ru-RU" dirty="0" smtClean="0"/>
              <a:t>Снова аналогично поиску префикс-функции!</a:t>
            </a:r>
          </a:p>
          <a:p>
            <a:r>
              <a:rPr lang="ru-RU" dirty="0" smtClean="0"/>
              <a:t>А именно: заметим</a:t>
            </a:r>
            <a:r>
              <a:rPr lang="ru-RU" dirty="0"/>
              <a:t>, что любой непустой суффикс строки </a:t>
            </a:r>
            <a:r>
              <a:rPr lang="en-US" dirty="0" smtClean="0"/>
              <a:t>path(v) </a:t>
            </a:r>
            <a:r>
              <a:rPr lang="ru-RU" dirty="0"/>
              <a:t>есть</a:t>
            </a:r>
            <a:r>
              <a:rPr lang="en-US" dirty="0"/>
              <a:t> </a:t>
            </a:r>
            <a:r>
              <a:rPr lang="ru-RU" dirty="0"/>
              <a:t>суффикс строки </a:t>
            </a:r>
            <a:r>
              <a:rPr lang="en-US" dirty="0" smtClean="0"/>
              <a:t>path(*</a:t>
            </a:r>
            <a:r>
              <a:rPr lang="en-US" dirty="0" err="1" smtClean="0"/>
              <a:t>v.parent</a:t>
            </a:r>
            <a:r>
              <a:rPr lang="en-US" dirty="0" smtClean="0"/>
              <a:t>) </a:t>
            </a:r>
            <a:r>
              <a:rPr lang="en-US" dirty="0"/>
              <a:t>c </a:t>
            </a:r>
            <a:r>
              <a:rPr lang="ru-RU" dirty="0"/>
              <a:t>приписанным к нему справа символом </a:t>
            </a:r>
            <a:r>
              <a:rPr lang="en-US" dirty="0" err="1" smtClean="0"/>
              <a:t>v.parentLetter</a:t>
            </a:r>
            <a:r>
              <a:rPr lang="en-US" dirty="0" smtClean="0"/>
              <a:t>.</a:t>
            </a:r>
          </a:p>
          <a:p>
            <a:r>
              <a:rPr lang="ru-RU" dirty="0"/>
              <a:t>Исходя из такого наблюдения, поиск </a:t>
            </a:r>
            <a:r>
              <a:rPr lang="ru-RU" dirty="0" err="1"/>
              <a:t>суффссылок</a:t>
            </a:r>
            <a:r>
              <a:rPr lang="ru-RU" dirty="0"/>
              <a:t> будет устроен следующим образом: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7791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ru-RU" dirty="0" smtClean="0"/>
              <a:t>Запустим из корня бора поиск в ширину; будем вычислять </a:t>
            </a:r>
            <a:r>
              <a:rPr lang="en-US" dirty="0" err="1" smtClean="0"/>
              <a:t>suff</a:t>
            </a:r>
            <a:r>
              <a:rPr lang="en-US" dirty="0" smtClean="0"/>
              <a:t>(v) </a:t>
            </a:r>
            <a:r>
              <a:rPr lang="ru-RU" dirty="0" smtClean="0"/>
              <a:t>в порядке </a:t>
            </a:r>
            <a:r>
              <a:rPr lang="ru-RU" dirty="0" err="1" smtClean="0"/>
              <a:t>неубывания</a:t>
            </a:r>
            <a:r>
              <a:rPr lang="ru-RU" dirty="0" smtClean="0"/>
              <a:t> </a:t>
            </a:r>
            <a:r>
              <a:rPr lang="en-US" dirty="0" smtClean="0"/>
              <a:t>|path(v)|;</a:t>
            </a:r>
            <a:endParaRPr lang="ru-RU" dirty="0" smtClean="0"/>
          </a:p>
          <a:p>
            <a:pPr lvl="1"/>
            <a:r>
              <a:rPr lang="ru-RU" dirty="0" smtClean="0"/>
              <a:t>Непосредственно вычисление </a:t>
            </a:r>
            <a:r>
              <a:rPr lang="en-US" dirty="0" err="1" smtClean="0"/>
              <a:t>suff</a:t>
            </a:r>
            <a:r>
              <a:rPr lang="en-US" dirty="0" smtClean="0"/>
              <a:t>(v) </a:t>
            </a:r>
            <a:r>
              <a:rPr lang="ru-RU" dirty="0" smtClean="0"/>
              <a:t>будет устроено следующим образом: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(v == root || *</a:t>
            </a:r>
            <a:r>
              <a:rPr lang="en-US" dirty="0" err="1" smtClean="0"/>
              <a:t>v.parent</a:t>
            </a:r>
            <a:r>
              <a:rPr lang="en-US" dirty="0" smtClean="0"/>
              <a:t> == root):</a:t>
            </a:r>
          </a:p>
          <a:p>
            <a:pPr lvl="3"/>
            <a:r>
              <a:rPr lang="en-US" dirty="0" err="1" smtClean="0"/>
              <a:t>v.suff</a:t>
            </a:r>
            <a:r>
              <a:rPr lang="en-US" dirty="0" smtClean="0"/>
              <a:t> := </a:t>
            </a:r>
            <a:r>
              <a:rPr lang="en-US" dirty="0" err="1" smtClean="0"/>
              <a:t>v.longSuff</a:t>
            </a:r>
            <a:r>
              <a:rPr lang="en-US" dirty="0" smtClean="0"/>
              <a:t> := &amp;root; </a:t>
            </a:r>
            <a:endParaRPr lang="ru-RU" dirty="0" smtClean="0"/>
          </a:p>
          <a:p>
            <a:pPr lvl="2"/>
            <a:r>
              <a:rPr lang="en-US" dirty="0" smtClean="0"/>
              <a:t>Else:</a:t>
            </a:r>
          </a:p>
          <a:p>
            <a:pPr lvl="3"/>
            <a:r>
              <a:rPr lang="en-US" dirty="0" smtClean="0"/>
              <a:t>Vertex* u = (</a:t>
            </a:r>
            <a:r>
              <a:rPr lang="en-US" dirty="0" err="1" smtClean="0"/>
              <a:t>v.parent</a:t>
            </a:r>
            <a:r>
              <a:rPr lang="en-US" dirty="0" smtClean="0"/>
              <a:t>)-&gt;</a:t>
            </a:r>
            <a:r>
              <a:rPr lang="en-US" dirty="0" err="1" smtClean="0"/>
              <a:t>suff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While (*u != root &amp;&amp; !</a:t>
            </a:r>
            <a:r>
              <a:rPr lang="en-US" dirty="0" err="1" smtClean="0"/>
              <a:t>canGo</a:t>
            </a:r>
            <a:r>
              <a:rPr lang="en-US" dirty="0" smtClean="0"/>
              <a:t>(u, </a:t>
            </a:r>
            <a:r>
              <a:rPr lang="en-US" dirty="0" err="1" smtClean="0"/>
              <a:t>v.parentLetter</a:t>
            </a:r>
            <a:r>
              <a:rPr lang="en-US" dirty="0" smtClean="0"/>
              <a:t>))</a:t>
            </a:r>
          </a:p>
          <a:p>
            <a:pPr lvl="4"/>
            <a:r>
              <a:rPr lang="en-US" dirty="0" smtClean="0"/>
              <a:t>u = u-&gt;</a:t>
            </a:r>
            <a:r>
              <a:rPr lang="en-US" dirty="0" err="1" smtClean="0"/>
              <a:t>suff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canGo</a:t>
            </a:r>
            <a:r>
              <a:rPr lang="en-US" dirty="0" smtClean="0"/>
              <a:t>(u, </a:t>
            </a:r>
            <a:r>
              <a:rPr lang="en-US" dirty="0" err="1" smtClean="0"/>
              <a:t>v.parentLetter</a:t>
            </a:r>
            <a:r>
              <a:rPr lang="en-US" dirty="0" smtClean="0"/>
              <a:t>))</a:t>
            </a:r>
          </a:p>
          <a:p>
            <a:pPr lvl="4"/>
            <a:r>
              <a:rPr lang="en-US" dirty="0"/>
              <a:t>u</a:t>
            </a:r>
            <a:r>
              <a:rPr lang="en-US" dirty="0" smtClean="0"/>
              <a:t> = u-&gt;children(</a:t>
            </a:r>
            <a:r>
              <a:rPr lang="en-US" dirty="0" err="1" smtClean="0"/>
              <a:t>v.parentLetter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/>
              <a:t>v</a:t>
            </a:r>
            <a:r>
              <a:rPr lang="en-US" dirty="0" err="1" smtClean="0"/>
              <a:t>.suff</a:t>
            </a:r>
            <a:r>
              <a:rPr lang="en-US" dirty="0" smtClean="0"/>
              <a:t> = u;</a:t>
            </a:r>
          </a:p>
          <a:p>
            <a:pPr lvl="3"/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v.suff</a:t>
            </a:r>
            <a:r>
              <a:rPr lang="en-US" dirty="0" smtClean="0"/>
              <a:t>-&gt;</a:t>
            </a:r>
            <a:r>
              <a:rPr lang="en-US" dirty="0" err="1" smtClean="0"/>
              <a:t>isEnd</a:t>
            </a:r>
            <a:r>
              <a:rPr lang="en-US" dirty="0" smtClean="0"/>
              <a:t>)</a:t>
            </a:r>
          </a:p>
          <a:p>
            <a:pPr lvl="4"/>
            <a:r>
              <a:rPr lang="en-US" dirty="0" err="1"/>
              <a:t>v</a:t>
            </a:r>
            <a:r>
              <a:rPr lang="en-US" dirty="0" err="1" smtClean="0"/>
              <a:t>.longSuff</a:t>
            </a:r>
            <a:r>
              <a:rPr lang="en-US" dirty="0" smtClean="0"/>
              <a:t>:= </a:t>
            </a:r>
            <a:r>
              <a:rPr lang="en-US" dirty="0" err="1" smtClean="0"/>
              <a:t>v.suff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Else:</a:t>
            </a:r>
          </a:p>
          <a:p>
            <a:pPr lvl="4"/>
            <a:r>
              <a:rPr lang="en-US" dirty="0" err="1" smtClean="0"/>
              <a:t>V.longSuff</a:t>
            </a:r>
            <a:r>
              <a:rPr lang="en-US" dirty="0" smtClean="0"/>
              <a:t> := </a:t>
            </a:r>
            <a:r>
              <a:rPr lang="en-US" dirty="0" err="1" smtClean="0"/>
              <a:t>v.suff</a:t>
            </a:r>
            <a:r>
              <a:rPr lang="en-US" dirty="0" smtClean="0"/>
              <a:t>-&gt;</a:t>
            </a:r>
            <a:r>
              <a:rPr lang="en-US" dirty="0" err="1" smtClean="0"/>
              <a:t>longSuff</a:t>
            </a:r>
            <a:r>
              <a:rPr lang="en-US" dirty="0" smtClean="0"/>
              <a:t>;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091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 smtClean="0"/>
              <a:t>Лемма 7.9</a:t>
            </a:r>
            <a:r>
              <a:rPr lang="ru-RU" dirty="0" smtClean="0"/>
              <a:t>: пусть строка </a:t>
            </a:r>
            <a:r>
              <a:rPr lang="en-US" dirty="0" smtClean="0"/>
              <a:t>P </a:t>
            </a:r>
            <a:r>
              <a:rPr lang="ru-RU" dirty="0" smtClean="0"/>
              <a:t>лежит в множестве </a:t>
            </a:r>
            <a:r>
              <a:rPr lang="en-US" dirty="0" smtClean="0"/>
              <a:t>S, </a:t>
            </a:r>
            <a:r>
              <a:rPr lang="ru-RU" dirty="0" smtClean="0"/>
              <a:t>а в боре строке </a:t>
            </a:r>
            <a:r>
              <a:rPr lang="en-US" dirty="0" smtClean="0"/>
              <a:t>P </a:t>
            </a:r>
            <a:r>
              <a:rPr lang="ru-RU" dirty="0" smtClean="0"/>
              <a:t>соответствует путь </a:t>
            </a:r>
            <a:r>
              <a:rPr lang="en-US" dirty="0" smtClean="0"/>
              <a:t>root, v[1], v[2], …, v[|P|]. </a:t>
            </a:r>
            <a:r>
              <a:rPr lang="ru-RU" dirty="0" smtClean="0"/>
              <a:t>Тогда суммарное время вычисления </a:t>
            </a:r>
            <a:r>
              <a:rPr lang="en-US" dirty="0" err="1" smtClean="0"/>
              <a:t>suff</a:t>
            </a:r>
            <a:r>
              <a:rPr lang="en-US" dirty="0" smtClean="0"/>
              <a:t>(v[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  <a:r>
              <a:rPr lang="ru-RU" dirty="0" smtClean="0"/>
              <a:t>для </a:t>
            </a:r>
            <a:r>
              <a:rPr lang="en-US" dirty="0" smtClean="0"/>
              <a:t>I = 1, 2, …, |P| </a:t>
            </a:r>
            <a:r>
              <a:rPr lang="ru-RU" dirty="0" smtClean="0"/>
              <a:t>не превосходит </a:t>
            </a:r>
            <a:r>
              <a:rPr lang="en-US" dirty="0" smtClean="0"/>
              <a:t>O(|P|).</a:t>
            </a:r>
          </a:p>
          <a:p>
            <a:r>
              <a:rPr lang="ru-RU" u="sng" dirty="0" smtClean="0"/>
              <a:t>Доказательство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И снова используем метод потенциалов.</a:t>
            </a:r>
          </a:p>
          <a:p>
            <a:pPr lvl="1"/>
            <a:r>
              <a:rPr lang="ru-RU" dirty="0" smtClean="0"/>
              <a:t>В роли потенциала: Ф</a:t>
            </a:r>
            <a:r>
              <a:rPr lang="en-US" baseline="-25000" dirty="0" err="1"/>
              <a:t>i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r>
              <a:rPr lang="ru-RU" dirty="0" smtClean="0"/>
              <a:t>= </a:t>
            </a:r>
            <a:r>
              <a:rPr lang="en-US" dirty="0" smtClean="0"/>
              <a:t>|path(v[</a:t>
            </a:r>
            <a:r>
              <a:rPr lang="en-US" dirty="0" err="1" smtClean="0"/>
              <a:t>i</a:t>
            </a:r>
            <a:r>
              <a:rPr lang="en-US" dirty="0" smtClean="0"/>
              <a:t>])|.</a:t>
            </a:r>
          </a:p>
          <a:p>
            <a:pPr lvl="1"/>
            <a:r>
              <a:rPr lang="ru-RU" dirty="0" smtClean="0"/>
              <a:t>Заметим, что каждая итерация внутреннего цикла </a:t>
            </a:r>
            <a:r>
              <a:rPr lang="en-US" dirty="0" smtClean="0"/>
              <a:t>while </a:t>
            </a:r>
            <a:r>
              <a:rPr lang="ru-RU" dirty="0" smtClean="0"/>
              <a:t>уменьшает потенциал как минимум на 1; но в каждой вершине потенциал не может увеличиться более, чем на 1;</a:t>
            </a:r>
          </a:p>
          <a:p>
            <a:pPr lvl="1"/>
            <a:r>
              <a:rPr lang="ru-RU" dirty="0" smtClean="0"/>
              <a:t>Т.к. Ф</a:t>
            </a:r>
            <a:r>
              <a:rPr lang="ru-RU" baseline="-25000" dirty="0" smtClean="0"/>
              <a:t>0</a:t>
            </a:r>
            <a:r>
              <a:rPr lang="en-US" baseline="-25000" dirty="0" smtClean="0"/>
              <a:t> </a:t>
            </a:r>
            <a:r>
              <a:rPr lang="ru-RU" dirty="0" smtClean="0"/>
              <a:t>= 0, а Ф неотрицателен, то Ф не может уменьшиться большее число раз, нежели увеличиться;</a:t>
            </a:r>
          </a:p>
          <a:p>
            <a:pPr lvl="1"/>
            <a:r>
              <a:rPr lang="ru-RU" dirty="0" smtClean="0"/>
              <a:t>Следовательно, суммарное время работы не превосходит </a:t>
            </a:r>
            <a:r>
              <a:rPr lang="en-US" dirty="0" smtClean="0"/>
              <a:t>O(|P|), QED.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992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нескольких подстрок в тексте: алгоритм </a:t>
            </a:r>
            <a:r>
              <a:rPr lang="ru-RU" dirty="0" err="1"/>
              <a:t>Ахо-Корасик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r>
              <a:rPr lang="ru-RU" u="sng" dirty="0"/>
              <a:t>Лемма </a:t>
            </a:r>
            <a:r>
              <a:rPr lang="ru-RU" u="sng" dirty="0" smtClean="0"/>
              <a:t>7.</a:t>
            </a:r>
            <a:r>
              <a:rPr lang="en-US" u="sng" dirty="0" smtClean="0"/>
              <a:t>10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err="1" smtClean="0"/>
              <a:t>суффиксные</a:t>
            </a:r>
            <a:r>
              <a:rPr lang="ru-RU" dirty="0" smtClean="0"/>
              <a:t> ссылки на всем боре вычисляются за время </a:t>
            </a:r>
            <a:r>
              <a:rPr lang="en-US" dirty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|)</a:t>
            </a:r>
            <a:r>
              <a:rPr lang="ru-RU" dirty="0" smtClean="0"/>
              <a:t>.</a:t>
            </a:r>
          </a:p>
          <a:p>
            <a:r>
              <a:rPr lang="ru-RU" u="sng" dirty="0" smtClean="0"/>
              <a:t>Доказательство</a:t>
            </a:r>
            <a:r>
              <a:rPr lang="ru-RU" dirty="0" smtClean="0"/>
              <a:t>: прямое следствие леммы 7.9 и того факта, что каждая вершина бора лежит на пути, соответствующем некоторой строке множества </a:t>
            </a:r>
            <a:r>
              <a:rPr lang="en-US" dirty="0" smtClean="0"/>
              <a:t>S.</a:t>
            </a:r>
          </a:p>
          <a:p>
            <a:r>
              <a:rPr lang="ru-RU" dirty="0" smtClean="0"/>
              <a:t>Таким образом, общее время работы алгоритм </a:t>
            </a:r>
            <a:r>
              <a:rPr lang="ru-RU" dirty="0" err="1" smtClean="0"/>
              <a:t>Ахо-Корасик</a:t>
            </a:r>
            <a:r>
              <a:rPr lang="ru-RU" dirty="0" smtClean="0"/>
              <a:t> есть </a:t>
            </a:r>
            <a:r>
              <a:rPr lang="en-US" dirty="0"/>
              <a:t>O(</a:t>
            </a:r>
            <a:r>
              <a:rPr lang="ru-RU" dirty="0"/>
              <a:t>∑</a:t>
            </a:r>
            <a:r>
              <a:rPr lang="en-US" dirty="0"/>
              <a:t>|S</a:t>
            </a:r>
            <a:r>
              <a:rPr lang="en-US" baseline="-25000" dirty="0"/>
              <a:t>i</a:t>
            </a:r>
            <a:r>
              <a:rPr lang="en-US" dirty="0" smtClean="0"/>
              <a:t>|</a:t>
            </a:r>
            <a:r>
              <a:rPr lang="ru-RU" dirty="0" smtClean="0"/>
              <a:t> + </a:t>
            </a:r>
            <a:r>
              <a:rPr lang="en-US" dirty="0" smtClean="0"/>
              <a:t>|T| + </a:t>
            </a:r>
            <a:r>
              <a:rPr lang="ru-RU" dirty="0" smtClean="0"/>
              <a:t>размер ответа</a:t>
            </a:r>
            <a:r>
              <a:rPr lang="en-US" smtClean="0"/>
              <a:t>)</a:t>
            </a:r>
            <a:r>
              <a:rPr lang="en-US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0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ru-RU" dirty="0"/>
              <a:t>Поиск подстроки в строке: </a:t>
            </a:r>
            <a:r>
              <a:rPr lang="en-US" dirty="0"/>
              <a:t>z-</a:t>
            </a:r>
            <a:r>
              <a:rPr lang="ru-RU" dirty="0"/>
              <a:t>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ru-RU" dirty="0" smtClean="0"/>
              <a:t>Из Лемм 7.1 и 7.2 следует корректность следующего алгоритма:</a:t>
            </a:r>
          </a:p>
          <a:p>
            <a:pPr lvl="1"/>
            <a:r>
              <a:rPr lang="ru-RU" dirty="0" smtClean="0"/>
              <a:t>Пусть дана строка </a:t>
            </a:r>
            <a:r>
              <a:rPr lang="en-US" dirty="0" smtClean="0"/>
              <a:t>S;</a:t>
            </a:r>
          </a:p>
          <a:p>
            <a:pPr lvl="1"/>
            <a:r>
              <a:rPr lang="ru-RU" dirty="0" smtClean="0"/>
              <a:t>Будем вычислять</a:t>
            </a:r>
            <a:r>
              <a:rPr lang="en-US" dirty="0" smtClean="0"/>
              <a:t> z[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для </a:t>
            </a:r>
            <a:r>
              <a:rPr lang="en-US" dirty="0" err="1" smtClean="0"/>
              <a:t>i</a:t>
            </a:r>
            <a:r>
              <a:rPr lang="ru-RU" dirty="0" smtClean="0"/>
              <a:t> с 2 по </a:t>
            </a:r>
            <a:r>
              <a:rPr lang="en-US" dirty="0" smtClean="0"/>
              <a:t>|S|;</a:t>
            </a:r>
          </a:p>
          <a:p>
            <a:pPr lvl="1"/>
            <a:r>
              <a:rPr lang="ru-RU" dirty="0" smtClean="0"/>
              <a:t>Также будем поддерживать числа </a:t>
            </a:r>
            <a:r>
              <a:rPr lang="en-US" dirty="0" smtClean="0"/>
              <a:t>l </a:t>
            </a:r>
            <a:r>
              <a:rPr lang="ru-RU" dirty="0" smtClean="0"/>
              <a:t>и</a:t>
            </a:r>
            <a:r>
              <a:rPr lang="en-US" dirty="0" smtClean="0"/>
              <a:t> r, </a:t>
            </a:r>
            <a:r>
              <a:rPr lang="ru-RU" dirty="0" err="1" smtClean="0"/>
              <a:t>т.ч</a:t>
            </a:r>
            <a:r>
              <a:rPr lang="ru-RU" dirty="0" smtClean="0"/>
              <a:t>.</a:t>
            </a:r>
          </a:p>
          <a:p>
            <a:pPr lvl="2"/>
            <a:r>
              <a:rPr lang="en-US" dirty="0" smtClean="0"/>
              <a:t>2 &lt;= l &lt;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 = r(l) </a:t>
            </a:r>
            <a:r>
              <a:rPr lang="ru-RU" dirty="0" smtClean="0"/>
              <a:t>= </a:t>
            </a:r>
            <a:r>
              <a:rPr lang="en-US" dirty="0" smtClean="0"/>
              <a:t>l + z[</a:t>
            </a:r>
            <a:r>
              <a:rPr lang="en-US" dirty="0"/>
              <a:t>l</a:t>
            </a:r>
            <a:r>
              <a:rPr lang="en-US" dirty="0" smtClean="0"/>
              <a:t>] – 1;</a:t>
            </a:r>
          </a:p>
          <a:p>
            <a:pPr lvl="2"/>
            <a:r>
              <a:rPr lang="en-US" dirty="0" smtClean="0"/>
              <a:t>l </a:t>
            </a:r>
            <a:r>
              <a:rPr lang="ru-RU" dirty="0" smtClean="0"/>
              <a:t>выбирается так, чтобы максимизировать </a:t>
            </a:r>
            <a:r>
              <a:rPr lang="en-US" dirty="0" smtClean="0"/>
              <a:t>r.</a:t>
            </a:r>
            <a:endParaRPr lang="ru-RU" dirty="0" smtClean="0"/>
          </a:p>
          <a:p>
            <a:pPr lvl="1"/>
            <a:r>
              <a:rPr lang="ru-RU" dirty="0" smtClean="0"/>
              <a:t>Изначально </a:t>
            </a:r>
            <a:r>
              <a:rPr lang="en-US" dirty="0" smtClean="0"/>
              <a:t>l = r = 0.</a:t>
            </a:r>
          </a:p>
          <a:p>
            <a:pPr lvl="1"/>
            <a:r>
              <a:rPr lang="ru-RU" dirty="0" smtClean="0"/>
              <a:t>На очередном шаге мы вычисляем </a:t>
            </a:r>
            <a:r>
              <a:rPr lang="en-US" dirty="0" smtClean="0"/>
              <a:t>z[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ru-RU" dirty="0" smtClean="0"/>
              <a:t>«честно», начиная с нижней оценки, которую дают нам </a:t>
            </a:r>
            <a:r>
              <a:rPr lang="en-US" dirty="0" smtClean="0"/>
              <a:t>l, r </a:t>
            </a:r>
            <a:r>
              <a:rPr lang="ru-RU" dirty="0" smtClean="0"/>
              <a:t>и леммы 7.1</a:t>
            </a:r>
            <a:r>
              <a:rPr lang="en-US" dirty="0" smtClean="0"/>
              <a:t> </a:t>
            </a:r>
            <a:r>
              <a:rPr lang="ru-RU" dirty="0" smtClean="0"/>
              <a:t>и 7.2; вычислив </a:t>
            </a:r>
            <a:r>
              <a:rPr lang="en-US" dirty="0" smtClean="0"/>
              <a:t>z[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ru-RU" dirty="0" smtClean="0"/>
              <a:t>обновим </a:t>
            </a:r>
            <a:r>
              <a:rPr lang="en-US" dirty="0" smtClean="0"/>
              <a:t>l</a:t>
            </a:r>
            <a:r>
              <a:rPr lang="ru-RU" dirty="0" smtClean="0"/>
              <a:t> и </a:t>
            </a:r>
            <a:r>
              <a:rPr lang="en-US" dirty="0" smtClean="0"/>
              <a:t>r.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6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подстроки в строке: </a:t>
            </a:r>
            <a:r>
              <a:rPr lang="en-US" dirty="0" smtClean="0"/>
              <a:t>z-</a:t>
            </a:r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/>
          </a:bodyPr>
          <a:lstStyle/>
          <a:p>
            <a:r>
              <a:rPr lang="ru-RU" dirty="0" smtClean="0"/>
              <a:t>Псевдокод алгоритма:</a:t>
            </a:r>
          </a:p>
          <a:p>
            <a:pPr lvl="1"/>
            <a:r>
              <a:rPr lang="en-US" dirty="0" smtClean="0"/>
              <a:t>l = r = 0;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2..|S|:</a:t>
            </a:r>
          </a:p>
          <a:p>
            <a:pPr lvl="2"/>
            <a:r>
              <a:rPr lang="en-US" dirty="0" smtClean="0"/>
              <a:t>if (r &lt;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Z[</a:t>
            </a:r>
            <a:r>
              <a:rPr lang="en-US" dirty="0" err="1" smtClean="0"/>
              <a:t>i</a:t>
            </a:r>
            <a:r>
              <a:rPr lang="en-US" dirty="0" smtClean="0"/>
              <a:t>] = 0;</a:t>
            </a:r>
          </a:p>
          <a:p>
            <a:pPr lvl="2"/>
            <a:r>
              <a:rPr lang="en-US" dirty="0" smtClean="0"/>
              <a:t>Else</a:t>
            </a:r>
          </a:p>
          <a:p>
            <a:pPr lvl="3"/>
            <a:r>
              <a:rPr lang="en-US" dirty="0" smtClean="0"/>
              <a:t>Z[</a:t>
            </a:r>
            <a:r>
              <a:rPr lang="en-US" dirty="0" err="1" smtClean="0"/>
              <a:t>i</a:t>
            </a:r>
            <a:r>
              <a:rPr lang="en-US" dirty="0" smtClean="0"/>
              <a:t>] = min(r-i+1, z[i-l+1]);</a:t>
            </a:r>
          </a:p>
          <a:p>
            <a:pPr lvl="2"/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+ z[</a:t>
            </a:r>
            <a:r>
              <a:rPr lang="en-US" dirty="0" err="1" smtClean="0"/>
              <a:t>i</a:t>
            </a:r>
            <a:r>
              <a:rPr lang="en-US" dirty="0" smtClean="0"/>
              <a:t>] &lt; |S| &amp;&amp; S[z[</a:t>
            </a:r>
            <a:r>
              <a:rPr lang="en-US" dirty="0" err="1" smtClean="0"/>
              <a:t>i</a:t>
            </a:r>
            <a:r>
              <a:rPr lang="en-US" dirty="0" smtClean="0"/>
              <a:t>]+1] == S[z[</a:t>
            </a:r>
            <a:r>
              <a:rPr lang="en-US" dirty="0" err="1" smtClean="0"/>
              <a:t>i</a:t>
            </a:r>
            <a:r>
              <a:rPr lang="en-US" dirty="0" smtClean="0"/>
              <a:t>]+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lvl="3"/>
            <a:r>
              <a:rPr lang="en-US" dirty="0" smtClean="0"/>
              <a:t>++z[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+ z[</a:t>
            </a:r>
            <a:r>
              <a:rPr lang="en-US" dirty="0" err="1" smtClean="0"/>
              <a:t>i</a:t>
            </a:r>
            <a:r>
              <a:rPr lang="en-US" dirty="0" smtClean="0"/>
              <a:t>] – 1 &gt; r)</a:t>
            </a:r>
          </a:p>
          <a:p>
            <a:pPr lvl="3"/>
            <a:r>
              <a:rPr lang="en-US" dirty="0" smtClean="0"/>
              <a:t>l = </a:t>
            </a:r>
            <a:r>
              <a:rPr lang="en-US" dirty="0" err="1" smtClean="0"/>
              <a:t>i</a:t>
            </a:r>
            <a:r>
              <a:rPr lang="en-US" dirty="0" smtClean="0"/>
              <a:t>, r = </a:t>
            </a:r>
            <a:r>
              <a:rPr lang="en-US" dirty="0" err="1" smtClean="0"/>
              <a:t>i</a:t>
            </a:r>
            <a:r>
              <a:rPr lang="en-US" dirty="0" smtClean="0"/>
              <a:t> + z[</a:t>
            </a:r>
            <a:r>
              <a:rPr lang="en-US" dirty="0" err="1" smtClean="0"/>
              <a:t>i</a:t>
            </a:r>
            <a:r>
              <a:rPr lang="en-US" dirty="0" smtClean="0"/>
              <a:t>] – 1</a:t>
            </a:r>
          </a:p>
        </p:txBody>
      </p:sp>
    </p:spTree>
    <p:extLst>
      <p:ext uri="{BB962C8B-B14F-4D97-AF65-F5344CB8AC3E}">
        <p14:creationId xmlns:p14="http://schemas.microsoft.com/office/powerpoint/2010/main" val="425055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>
            <a:normAutofit/>
          </a:bodyPr>
          <a:lstStyle/>
          <a:p>
            <a:r>
              <a:rPr lang="ru-RU" dirty="0"/>
              <a:t>Поиск подстроки в строке: </a:t>
            </a:r>
            <a:r>
              <a:rPr lang="en-US" dirty="0"/>
              <a:t>z-</a:t>
            </a:r>
            <a:r>
              <a:rPr lang="ru-RU" dirty="0"/>
              <a:t>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Заметим, что каждая итерация </a:t>
            </a:r>
            <a:r>
              <a:rPr lang="en-US" dirty="0"/>
              <a:t>while </a:t>
            </a:r>
            <a:r>
              <a:rPr lang="ru-RU" dirty="0"/>
              <a:t>увеличивает</a:t>
            </a:r>
            <a:r>
              <a:rPr lang="en-US" dirty="0"/>
              <a:t> r </a:t>
            </a:r>
            <a:r>
              <a:rPr lang="ru-RU" dirty="0"/>
              <a:t>на один; следовательно, общее время работы не превосходит </a:t>
            </a:r>
            <a:r>
              <a:rPr lang="en-US" dirty="0"/>
              <a:t>O(|S|)! </a:t>
            </a:r>
            <a:r>
              <a:rPr lang="ru-RU" dirty="0"/>
              <a:t>Но как же найти подстроки в строке? </a:t>
            </a:r>
            <a:endParaRPr lang="en-US" dirty="0" smtClean="0"/>
          </a:p>
          <a:p>
            <a:r>
              <a:rPr lang="ru-RU" dirty="0" smtClean="0"/>
              <a:t>Найдем </a:t>
            </a:r>
            <a:r>
              <a:rPr lang="en-US" dirty="0" smtClean="0"/>
              <a:t>z-</a:t>
            </a:r>
            <a:r>
              <a:rPr lang="ru-RU" dirty="0" smtClean="0"/>
              <a:t>функцию для строки </a:t>
            </a:r>
            <a:r>
              <a:rPr lang="en-US" dirty="0" smtClean="0"/>
              <a:t>P$S; </a:t>
            </a:r>
            <a:r>
              <a:rPr lang="ru-RU" dirty="0" smtClean="0"/>
              <a:t>тогда </a:t>
            </a:r>
            <a:r>
              <a:rPr lang="en-US" dirty="0" smtClean="0"/>
              <a:t>P = S[</a:t>
            </a:r>
            <a:r>
              <a:rPr lang="en-US" dirty="0" err="1" smtClean="0"/>
              <a:t>pos</a:t>
            </a:r>
            <a:r>
              <a:rPr lang="en-US" dirty="0" smtClean="0"/>
              <a:t>..</a:t>
            </a:r>
            <a:r>
              <a:rPr lang="en-US" dirty="0" err="1" smtClean="0"/>
              <a:t>pos</a:t>
            </a:r>
            <a:r>
              <a:rPr lang="en-US" dirty="0" smtClean="0"/>
              <a:t>+|P|-1] </a:t>
            </a:r>
            <a:r>
              <a:rPr lang="ru-RU" dirty="0" err="1" smtClean="0"/>
              <a:t>т.и</a:t>
            </a:r>
            <a:r>
              <a:rPr lang="ru-RU" dirty="0" smtClean="0"/>
              <a:t> </a:t>
            </a:r>
            <a:r>
              <a:rPr lang="ru-RU" dirty="0" err="1" smtClean="0"/>
              <a:t>т.т</a:t>
            </a:r>
            <a:r>
              <a:rPr lang="ru-RU" dirty="0" smtClean="0"/>
              <a:t>. </a:t>
            </a:r>
            <a:r>
              <a:rPr lang="en-US" dirty="0" smtClean="0"/>
              <a:t>z[|P|+1+pos] = |P|.</a:t>
            </a:r>
          </a:p>
          <a:p>
            <a:r>
              <a:rPr lang="ru-RU" dirty="0" smtClean="0"/>
              <a:t>Таким образом, </a:t>
            </a:r>
            <a:r>
              <a:rPr lang="en-US" dirty="0" smtClean="0"/>
              <a:t>z-</a:t>
            </a:r>
            <a:r>
              <a:rPr lang="ru-RU" dirty="0" smtClean="0"/>
              <a:t>функция оказывается еще одним способом найти подстроки в строке!</a:t>
            </a:r>
          </a:p>
          <a:p>
            <a:r>
              <a:rPr lang="ru-RU" dirty="0" smtClean="0"/>
              <a:t>Как и в случае префикс-функции, для поиска подстроки в строке достаточно хранить </a:t>
            </a:r>
            <a:r>
              <a:rPr lang="en-US" dirty="0" smtClean="0"/>
              <a:t>z-</a:t>
            </a:r>
            <a:r>
              <a:rPr lang="ru-RU" dirty="0" smtClean="0"/>
              <a:t>функцию лишь для строки </a:t>
            </a:r>
            <a:r>
              <a:rPr lang="en-US" dirty="0" smtClean="0"/>
              <a:t>|P| </a:t>
            </a:r>
            <a:r>
              <a:rPr lang="ru-RU" dirty="0" smtClean="0"/>
              <a:t>(правда, избавиться от амортизации при сканировании </a:t>
            </a:r>
            <a:r>
              <a:rPr lang="en-US" dirty="0" smtClean="0"/>
              <a:t>S </a:t>
            </a:r>
            <a:r>
              <a:rPr lang="ru-RU" dirty="0" smtClean="0"/>
              <a:t>уже не получается…).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49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727212" cy="450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08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4528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04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1" y="404664"/>
            <a:ext cx="7870813" cy="484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355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3679</Words>
  <Application>Microsoft Office PowerPoint</Application>
  <PresentationFormat>Экран (4:3)</PresentationFormat>
  <Paragraphs>256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Алгоритмы и структуры данных – 2-ой курс</vt:lpstr>
      <vt:lpstr>Поиск подстроки в строке: z-функция</vt:lpstr>
      <vt:lpstr>Поиск подстроки в строке: z-функция</vt:lpstr>
      <vt:lpstr>Поиск подстроки в строке: z-функция</vt:lpstr>
      <vt:lpstr>Поиск подстроки в строке: z-функция</vt:lpstr>
      <vt:lpstr>Поиск подстроки в строке: z-функция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Хэши: различные модули</vt:lpstr>
      <vt:lpstr>Хэши: алгоритм Рабина - Карпа</vt:lpstr>
      <vt:lpstr>Поиск подпалиндромов</vt:lpstr>
      <vt:lpstr>Поиск подпалиндромов</vt:lpstr>
      <vt:lpstr>Поиск подпалиндромов: алгоритм Манакера</vt:lpstr>
      <vt:lpstr>Поиск подпалиндромов: алгоритм Манакера</vt:lpstr>
      <vt:lpstr>Поиск подпалиндромов: алгоритм Манакера</vt:lpstr>
      <vt:lpstr>Поиск подпалиндромов: алгоритм Манакера</vt:lpstr>
      <vt:lpstr>Поиск нескольких подстрок в тексте. Бор. Алгоритм Ахо – Корасик.</vt:lpstr>
      <vt:lpstr>Поиск нескольких подстрок в тексте: постановка задачи</vt:lpstr>
      <vt:lpstr>Поиск нескольких подстрок в тексте: хэши</vt:lpstr>
      <vt:lpstr>Поиск нескольких подстрок в тексте: хэши</vt:lpstr>
      <vt:lpstr>Поиск нескольких подстрок в тексте: бор</vt:lpstr>
      <vt:lpstr>Поиск нескольких подстрок в тексте: бор</vt:lpstr>
      <vt:lpstr>Поиск нескольких подстрок в тексте: бор</vt:lpstr>
      <vt:lpstr>Бор: обозначения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  <vt:lpstr>Поиск нескольких подстрок в тексте: алгоритм Ахо-Корасик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– 2-ой курс</dc:title>
  <dc:creator>dprpavlin</dc:creator>
  <cp:lastModifiedBy>dprpavlin</cp:lastModifiedBy>
  <cp:revision>342</cp:revision>
  <dcterms:created xsi:type="dcterms:W3CDTF">2016-10-05T14:49:19Z</dcterms:created>
  <dcterms:modified xsi:type="dcterms:W3CDTF">2016-10-21T08:31:05Z</dcterms:modified>
</cp:coreProperties>
</file>