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74507"/>
  </p:normalViewPr>
  <p:slideViewPr>
    <p:cSldViewPr snapToGrid="0">
      <p:cViewPr varScale="1">
        <p:scale>
          <a:sx n="90" d="100"/>
          <a:sy n="90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-2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64FC-76E3-0B40-A404-C3035A939725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89F7-C310-864B-B563-3DEE9F02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report I prepared to try to answer the question of how effective the </a:t>
            </a:r>
            <a:r>
              <a:rPr lang="en-US" dirty="0" err="1"/>
              <a:t>GenSend</a:t>
            </a:r>
            <a:r>
              <a:rPr lang="en-US" dirty="0"/>
              <a:t> program has been in identifying and recruiting church planters.</a:t>
            </a:r>
          </a:p>
          <a:p>
            <a:r>
              <a:rPr lang="en-US" dirty="0"/>
              <a:t>I have drawn this data from RAP, Dynamics, and Send Relief. I had the help from Chris Johnson from Improve Atlanta, thanks to Roger Robb.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C89F7-C310-864B-B563-3DEE9F02A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know about </a:t>
            </a:r>
            <a:r>
              <a:rPr lang="en-US" dirty="0" err="1"/>
              <a:t>GenSenders</a:t>
            </a:r>
            <a:r>
              <a:rPr lang="en-US" dirty="0"/>
              <a:t>:</a:t>
            </a:r>
          </a:p>
          <a:p>
            <a:r>
              <a:rPr lang="en-US" dirty="0"/>
              <a:t>Since 2013 close to 1900 students have applied and served through </a:t>
            </a:r>
            <a:r>
              <a:rPr lang="en-US" dirty="0" err="1"/>
              <a:t>GenSend</a:t>
            </a:r>
            <a:r>
              <a:rPr lang="en-US" dirty="0"/>
              <a:t>. 58% of participants have been females and 42% males. </a:t>
            </a:r>
          </a:p>
          <a:p>
            <a:r>
              <a:rPr lang="en-US" dirty="0"/>
              <a:t>The most popular schools among </a:t>
            </a:r>
            <a:r>
              <a:rPr lang="en-US" dirty="0" err="1"/>
              <a:t>GenSenders</a:t>
            </a:r>
            <a:r>
              <a:rPr lang="en-US" dirty="0"/>
              <a:t> are Liberty, Louisiana Tech, the University of South Carolina, and Auburn University. </a:t>
            </a:r>
          </a:p>
          <a:p>
            <a:r>
              <a:rPr lang="en-US" dirty="0"/>
              <a:t>Half of </a:t>
            </a:r>
            <a:r>
              <a:rPr lang="en-US" dirty="0" err="1"/>
              <a:t>GenSenders</a:t>
            </a:r>
            <a:r>
              <a:rPr lang="en-US" dirty="0"/>
              <a:t> come from four states: Alabama, South Carolina, Tennessee, and Texas.</a:t>
            </a:r>
          </a:p>
          <a:p>
            <a:r>
              <a:rPr lang="en-US" dirty="0"/>
              <a:t>Most </a:t>
            </a:r>
            <a:r>
              <a:rPr lang="en-US" dirty="0" err="1"/>
              <a:t>GenSenders</a:t>
            </a:r>
            <a:r>
              <a:rPr lang="en-US" dirty="0"/>
              <a:t> have served in missions or church ministry prior to their </a:t>
            </a:r>
            <a:r>
              <a:rPr lang="en-US" dirty="0" err="1"/>
              <a:t>GenSend</a:t>
            </a:r>
            <a:r>
              <a:rPr lang="en-US" dirty="0"/>
              <a:t> experience. Less than half have been involved in campus ministry.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C89F7-C310-864B-B563-3DEE9F02A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1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To find </a:t>
            </a:r>
            <a:r>
              <a:rPr lang="en-US" sz="1200" dirty="0" err="1">
                <a:solidFill>
                  <a:srgbClr val="FFC000"/>
                </a:solidFill>
              </a:rPr>
              <a:t>GenSenders</a:t>
            </a:r>
            <a:r>
              <a:rPr lang="en-US" sz="1200" dirty="0"/>
              <a:t> who are or have been involved in Church Planting</a:t>
            </a:r>
            <a:r>
              <a:rPr lang="en-US" dirty="0"/>
              <a:t> I looked through our database for people who had ”</a:t>
            </a:r>
            <a:r>
              <a:rPr lang="en-US" dirty="0" err="1"/>
              <a:t>GenSend</a:t>
            </a:r>
            <a:r>
              <a:rPr lang="en-US" dirty="0"/>
              <a:t>” and “Church Plant” memberships in their records,</a:t>
            </a:r>
          </a:p>
          <a:p>
            <a:r>
              <a:rPr lang="en-US" dirty="0"/>
              <a:t>2. And found 22 students out of the 1,872. </a:t>
            </a:r>
          </a:p>
          <a:p>
            <a:r>
              <a:rPr lang="en-US" dirty="0"/>
              <a:t>3. This is how the 22 are broken down. Most of them are Church Planting Team Members and only a handful have gone into church planting.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C89F7-C310-864B-B563-3DEE9F02A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Six people out of 1,872 </a:t>
            </a:r>
            <a:r>
              <a:rPr lang="en-US" dirty="0" err="1"/>
              <a:t>GenSenders</a:t>
            </a:r>
            <a:r>
              <a:rPr lang="en-US" dirty="0"/>
              <a:t>! 3.1%</a:t>
            </a:r>
          </a:p>
          <a:p>
            <a:r>
              <a:rPr lang="en-US" dirty="0"/>
              <a:t>At this point I had searched everywhere and could not find better news… until:</a:t>
            </a:r>
          </a:p>
          <a:p>
            <a:r>
              <a:rPr lang="en-US" dirty="0"/>
              <a:t>I met a Church Planter Apprentice from Ft. Worth, TX named Andrew Cheatham at the Send Network Orientation last March and he told me he had been a </a:t>
            </a:r>
            <a:r>
              <a:rPr lang="en-US" dirty="0" err="1"/>
              <a:t>GenSender</a:t>
            </a:r>
            <a:r>
              <a:rPr lang="en-US" dirty="0"/>
              <a:t> along with a few others who are pursuing Church Planting with NAMB. </a:t>
            </a:r>
          </a:p>
          <a:p>
            <a:r>
              <a:rPr lang="en-US" dirty="0"/>
              <a:t>I looked them up in our records and noticed that they were not listed under the “</a:t>
            </a:r>
            <a:r>
              <a:rPr lang="en-US" dirty="0" err="1"/>
              <a:t>GenSend</a:t>
            </a:r>
            <a:r>
              <a:rPr lang="en-US" dirty="0"/>
              <a:t>” membership category. According to Steve Turner the terms “</a:t>
            </a:r>
            <a:r>
              <a:rPr lang="en-US" dirty="0" err="1"/>
              <a:t>GenSender</a:t>
            </a:r>
            <a:r>
              <a:rPr lang="en-US" dirty="0"/>
              <a:t>” and “Student Missionary” used interchangeably back 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C89F7-C310-864B-B563-3DEE9F02A7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I expanded my search to include not only those with the “</a:t>
            </a:r>
            <a:r>
              <a:rPr lang="en-US" dirty="0" err="1"/>
              <a:t>GenSender</a:t>
            </a:r>
            <a:r>
              <a:rPr lang="en-US" dirty="0"/>
              <a:t>” membership, but also </a:t>
            </a:r>
            <a:r>
              <a:rPr lang="en-US" sz="1200" dirty="0">
                <a:solidFill>
                  <a:srgbClr val="FFC000"/>
                </a:solidFill>
              </a:rPr>
              <a:t>student missionaries</a:t>
            </a:r>
            <a:r>
              <a:rPr lang="en-US" sz="1200" dirty="0"/>
              <a:t>, and </a:t>
            </a:r>
            <a:r>
              <a:rPr lang="en-US" sz="1200" dirty="0">
                <a:solidFill>
                  <a:srgbClr val="FFC000"/>
                </a:solidFill>
              </a:rPr>
              <a:t>journeymen. The results were more encouraging.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FFC000"/>
                </a:solidFill>
              </a:rPr>
              <a:t>I found 1,533 short- and long-term Student Missionaries and Journeymen who have served. Unfortunately, the information we have on these missionaries is 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C89F7-C310-864B-B563-3DEE9F02A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5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1. Out of a total of </a:t>
            </a:r>
            <a:r>
              <a:rPr lang="en-US" sz="1200" dirty="0">
                <a:solidFill>
                  <a:srgbClr val="FFC000"/>
                </a:solidFill>
              </a:rPr>
              <a:t>3,405 </a:t>
            </a:r>
            <a:r>
              <a:rPr lang="en-US" sz="1200" dirty="0" err="1">
                <a:solidFill>
                  <a:srgbClr val="FFC000"/>
                </a:solidFill>
              </a:rPr>
              <a:t>GenSenders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C000"/>
                </a:solidFill>
              </a:rPr>
              <a:t>student missionaries</a:t>
            </a:r>
            <a:r>
              <a:rPr lang="en-US" sz="1200" dirty="0"/>
              <a:t>, and </a:t>
            </a:r>
            <a:r>
              <a:rPr lang="en-US" sz="1200" dirty="0">
                <a:solidFill>
                  <a:srgbClr val="FFC000"/>
                </a:solidFill>
              </a:rPr>
              <a:t>journeymen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err="1">
                <a:solidFill>
                  <a:srgbClr val="FFC000"/>
                </a:solidFill>
              </a:rPr>
              <a:t>Fourty</a:t>
            </a:r>
            <a:r>
              <a:rPr lang="en-US" sz="1200" dirty="0">
                <a:solidFill>
                  <a:srgbClr val="FFC000"/>
                </a:solidFill>
              </a:rPr>
              <a:t>-five were involved in church planting the last 10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C89F7-C310-864B-B563-3DEE9F02A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is, 20 planters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C89F7-C310-864B-B563-3DEE9F02A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take-aways:</a:t>
            </a:r>
          </a:p>
          <a:p>
            <a:r>
              <a:rPr lang="en-US" dirty="0"/>
              <a:t>-  With the lack of differentiation between </a:t>
            </a:r>
            <a:r>
              <a:rPr lang="en-US" dirty="0" err="1"/>
              <a:t>GenSenders</a:t>
            </a:r>
            <a:r>
              <a:rPr lang="en-US" dirty="0"/>
              <a:t> and Student Missionaries, it is difficult to know who to include in the 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 this data to Chad and Steve Turner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Ask Chris if more info is available on “CRM </a:t>
            </a:r>
            <a:r>
              <a:rPr lang="en-US" dirty="0" err="1"/>
              <a:t>Query_Other</a:t>
            </a:r>
            <a:r>
              <a:rPr lang="en-US" dirty="0"/>
              <a:t> Student Categories” </a:t>
            </a:r>
          </a:p>
          <a:p>
            <a:pPr marL="171450" indent="-171450">
              <a:buFontTx/>
              <a:buChar char="-"/>
            </a:pPr>
            <a:r>
              <a:rPr lang="en-US" dirty="0"/>
              <a:t>Ask Roger if Stacey’s Team will do a phone survey of former </a:t>
            </a:r>
            <a:r>
              <a:rPr lang="en-US" dirty="0" err="1"/>
              <a:t>GenSenders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CRM query for other student categories saved in Advanced View – Memberships under “Former </a:t>
            </a:r>
            <a:r>
              <a:rPr lang="en-US" dirty="0" err="1"/>
              <a:t>GenSenders</a:t>
            </a:r>
            <a:r>
              <a:rPr lang="en-US" dirty="0"/>
              <a:t> &amp; Student Missionaries”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b="1" dirty="0"/>
              <a:t>After meeting in Steve Turner on 7/11/23: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Steve suggested adding a question about follow up after </a:t>
            </a:r>
            <a:r>
              <a:rPr lang="en-US" b="0" dirty="0" err="1"/>
              <a:t>GenSend</a:t>
            </a:r>
            <a:r>
              <a:rPr lang="en-US" b="0" dirty="0"/>
              <a:t> experience: We’d love to stay </a:t>
            </a:r>
            <a:r>
              <a:rPr lang="en-US" b="0"/>
              <a:t>connected with you.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Judy and Steve could write the survey.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Perform a longitudinal study (3 years, 5 years). Where do they end up?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Getting the second generation to move back to the city to plant. First generation was accidental. Second generation will be more specific.</a:t>
            </a:r>
          </a:p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C89F7-C310-864B-B563-3DEE9F02A7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C531ED-87F4-422C-0685-48EF7723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577" y="3254592"/>
            <a:ext cx="8676222" cy="978196"/>
          </a:xfrm>
        </p:spPr>
        <p:txBody>
          <a:bodyPr>
            <a:normAutofit/>
          </a:bodyPr>
          <a:lstStyle/>
          <a:p>
            <a:r>
              <a:rPr lang="en-US" sz="2800" dirty="0" err="1"/>
              <a:t>Gensenders</a:t>
            </a:r>
            <a:r>
              <a:rPr lang="en-US" sz="2800" dirty="0"/>
              <a:t> that go into Church Planting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106C5-80CD-E31C-D062-E6B08F6D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87" y="640080"/>
            <a:ext cx="5614202" cy="198513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4525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CA146F-FF31-D4D3-028C-EC37C9CB5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3" y="467968"/>
            <a:ext cx="11171893" cy="59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42C74CF-A359-4C55-D336-E732EBD008E5}"/>
              </a:ext>
            </a:extLst>
          </p:cNvPr>
          <p:cNvSpPr txBox="1">
            <a:spLocks/>
          </p:cNvSpPr>
          <p:nvPr/>
        </p:nvSpPr>
        <p:spPr>
          <a:xfrm>
            <a:off x="5474600" y="2468881"/>
            <a:ext cx="924482" cy="54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22</a:t>
            </a:r>
            <a:r>
              <a:rPr lang="en-US" sz="2800" dirty="0"/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F02FE23-44CF-42CB-D688-F66E5CD3EFDF}"/>
              </a:ext>
            </a:extLst>
          </p:cNvPr>
          <p:cNvSpPr txBox="1">
            <a:spLocks/>
          </p:cNvSpPr>
          <p:nvPr/>
        </p:nvSpPr>
        <p:spPr>
          <a:xfrm>
            <a:off x="3717977" y="605116"/>
            <a:ext cx="4794958" cy="1863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Former </a:t>
            </a:r>
            <a:r>
              <a:rPr lang="en-US" sz="3000" dirty="0" err="1">
                <a:solidFill>
                  <a:srgbClr val="FFC000"/>
                </a:solidFill>
              </a:rPr>
              <a:t>GenSenders</a:t>
            </a:r>
            <a:r>
              <a:rPr lang="en-US" sz="3000" dirty="0"/>
              <a:t> who are or have been involved in Church Planting: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8426F68-22A6-C744-4BB7-8B81FF890894}"/>
              </a:ext>
            </a:extLst>
          </p:cNvPr>
          <p:cNvSpPr txBox="1">
            <a:spLocks/>
          </p:cNvSpPr>
          <p:nvPr/>
        </p:nvSpPr>
        <p:spPr>
          <a:xfrm>
            <a:off x="4319144" y="3429000"/>
            <a:ext cx="4464248" cy="2658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9 girls, 13 guys</a:t>
            </a:r>
          </a:p>
          <a:p>
            <a:pPr algn="l"/>
            <a:r>
              <a:rPr lang="en-US" sz="2800" dirty="0"/>
              <a:t>Mostly CPTM’s</a:t>
            </a:r>
          </a:p>
          <a:p>
            <a:pPr algn="l"/>
            <a:r>
              <a:rPr lang="en-US" sz="2800" b="1" dirty="0"/>
              <a:t>3 Lead Church Planters</a:t>
            </a:r>
          </a:p>
          <a:p>
            <a:pPr algn="l"/>
            <a:r>
              <a:rPr lang="en-US" sz="2800" b="1" dirty="0"/>
              <a:t>1 Church Planter Apprentice</a:t>
            </a:r>
          </a:p>
          <a:p>
            <a:pPr algn="l"/>
            <a:r>
              <a:rPr lang="en-US" sz="2800" b="1" dirty="0"/>
              <a:t>2 Church Plating Interns</a:t>
            </a:r>
          </a:p>
        </p:txBody>
      </p:sp>
    </p:spTree>
    <p:extLst>
      <p:ext uri="{BB962C8B-B14F-4D97-AF65-F5344CB8AC3E}">
        <p14:creationId xmlns:p14="http://schemas.microsoft.com/office/powerpoint/2010/main" val="24948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A5565F4-5F99-9157-4351-335CAC21C6AF}"/>
              </a:ext>
            </a:extLst>
          </p:cNvPr>
          <p:cNvSpPr txBox="1">
            <a:spLocks/>
          </p:cNvSpPr>
          <p:nvPr/>
        </p:nvSpPr>
        <p:spPr>
          <a:xfrm>
            <a:off x="3185914" y="1721906"/>
            <a:ext cx="5820172" cy="54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6 </a:t>
            </a:r>
            <a:r>
              <a:rPr lang="en-US" sz="3000" dirty="0"/>
              <a:t>out of 1,872</a:t>
            </a:r>
            <a:r>
              <a:rPr lang="en-US" sz="2800" dirty="0"/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68763A8-B6E7-3AF1-1A28-61AE493498E7}"/>
              </a:ext>
            </a:extLst>
          </p:cNvPr>
          <p:cNvSpPr txBox="1">
            <a:spLocks/>
          </p:cNvSpPr>
          <p:nvPr/>
        </p:nvSpPr>
        <p:spPr>
          <a:xfrm>
            <a:off x="3185914" y="3983231"/>
            <a:ext cx="5820172" cy="1221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2023 Send Network Orientation</a:t>
            </a:r>
          </a:p>
          <a:p>
            <a:r>
              <a:rPr lang="en-US" sz="2800" dirty="0"/>
              <a:t>CPA Andrew Cheatham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65DE55B-C201-76CB-3110-D9AF35B4CE8B}"/>
              </a:ext>
            </a:extLst>
          </p:cNvPr>
          <p:cNvSpPr txBox="1">
            <a:spLocks/>
          </p:cNvSpPr>
          <p:nvPr/>
        </p:nvSpPr>
        <p:spPr>
          <a:xfrm>
            <a:off x="3185914" y="2603708"/>
            <a:ext cx="5820172" cy="54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3.1%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93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F02FE23-44CF-42CB-D688-F66E5CD3EFDF}"/>
              </a:ext>
            </a:extLst>
          </p:cNvPr>
          <p:cNvSpPr txBox="1">
            <a:spLocks/>
          </p:cNvSpPr>
          <p:nvPr/>
        </p:nvSpPr>
        <p:spPr>
          <a:xfrm>
            <a:off x="2797159" y="1222252"/>
            <a:ext cx="6597680" cy="2485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rgbClr val="FFC000"/>
                </a:solidFill>
              </a:rPr>
              <a:t>GenSenders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student missionaries</a:t>
            </a:r>
            <a:r>
              <a:rPr lang="en-US" sz="3200" dirty="0"/>
              <a:t>, and </a:t>
            </a:r>
            <a:r>
              <a:rPr lang="en-US" sz="3200" dirty="0">
                <a:solidFill>
                  <a:srgbClr val="FFC000"/>
                </a:solidFill>
              </a:rPr>
              <a:t>journeymen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510E92-5226-1B75-5042-3424F27963D6}"/>
              </a:ext>
            </a:extLst>
          </p:cNvPr>
          <p:cNvSpPr txBox="1">
            <a:spLocks/>
          </p:cNvSpPr>
          <p:nvPr/>
        </p:nvSpPr>
        <p:spPr>
          <a:xfrm>
            <a:off x="3881436" y="2792169"/>
            <a:ext cx="4429125" cy="9160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1,533 </a:t>
            </a:r>
            <a:r>
              <a:rPr lang="en-US" sz="3000" dirty="0"/>
              <a:t>STUDENT MISSIONARIES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28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F02FE23-44CF-42CB-D688-F66E5CD3EFDF}"/>
              </a:ext>
            </a:extLst>
          </p:cNvPr>
          <p:cNvSpPr txBox="1">
            <a:spLocks/>
          </p:cNvSpPr>
          <p:nvPr/>
        </p:nvSpPr>
        <p:spPr>
          <a:xfrm>
            <a:off x="2797159" y="1222252"/>
            <a:ext cx="6597680" cy="2485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Out of a total of </a:t>
            </a:r>
            <a:r>
              <a:rPr lang="en-US" sz="3200" dirty="0">
                <a:solidFill>
                  <a:srgbClr val="FFC000"/>
                </a:solidFill>
              </a:rPr>
              <a:t>3,405 </a:t>
            </a:r>
            <a:r>
              <a:rPr lang="en-US" sz="3200" dirty="0" err="1">
                <a:solidFill>
                  <a:srgbClr val="FFC000"/>
                </a:solidFill>
              </a:rPr>
              <a:t>GenSenders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student missionaries</a:t>
            </a:r>
            <a:r>
              <a:rPr lang="en-US" sz="3200" dirty="0"/>
              <a:t>, and </a:t>
            </a:r>
            <a:r>
              <a:rPr lang="en-US" sz="3200" dirty="0">
                <a:solidFill>
                  <a:srgbClr val="FFC000"/>
                </a:solidFill>
              </a:rPr>
              <a:t>journeymen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510E92-5226-1B75-5042-3424F27963D6}"/>
              </a:ext>
            </a:extLst>
          </p:cNvPr>
          <p:cNvSpPr txBox="1">
            <a:spLocks/>
          </p:cNvSpPr>
          <p:nvPr/>
        </p:nvSpPr>
        <p:spPr>
          <a:xfrm>
            <a:off x="5633758" y="2935045"/>
            <a:ext cx="924482" cy="54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45</a:t>
            </a:r>
            <a:r>
              <a:rPr lang="en-US" sz="2800" dirty="0"/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5E4E446-BB6C-ACBF-FE26-776936831702}"/>
              </a:ext>
            </a:extLst>
          </p:cNvPr>
          <p:cNvSpPr txBox="1">
            <a:spLocks/>
          </p:cNvSpPr>
          <p:nvPr/>
        </p:nvSpPr>
        <p:spPr>
          <a:xfrm>
            <a:off x="4094082" y="3885627"/>
            <a:ext cx="4928315" cy="199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11 girls, 34 guys</a:t>
            </a:r>
          </a:p>
          <a:p>
            <a:pPr algn="l"/>
            <a:r>
              <a:rPr lang="en-US" sz="2800" dirty="0"/>
              <a:t>Mostly CPTM’s</a:t>
            </a:r>
          </a:p>
          <a:p>
            <a:pPr algn="l"/>
            <a:r>
              <a:rPr lang="en-US" sz="2800" b="1" dirty="0"/>
              <a:t>20 LCP’s, 3 CPA’s, &amp; 3 CPI’s</a:t>
            </a:r>
          </a:p>
        </p:txBody>
      </p:sp>
    </p:spTree>
    <p:extLst>
      <p:ext uri="{BB962C8B-B14F-4D97-AF65-F5344CB8AC3E}">
        <p14:creationId xmlns:p14="http://schemas.microsoft.com/office/powerpoint/2010/main" val="18632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F15BF9-B9E9-8250-A23D-6B06B4E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270000"/>
            <a:ext cx="7772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A5565F4-5F99-9157-4351-335CAC21C6AF}"/>
              </a:ext>
            </a:extLst>
          </p:cNvPr>
          <p:cNvSpPr txBox="1">
            <a:spLocks/>
          </p:cNvSpPr>
          <p:nvPr/>
        </p:nvSpPr>
        <p:spPr>
          <a:xfrm>
            <a:off x="3185914" y="1721906"/>
            <a:ext cx="5820172" cy="792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 20 out of 3,405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A440C59-331C-D258-47F3-220EE0ADFCDC}"/>
              </a:ext>
            </a:extLst>
          </p:cNvPr>
          <p:cNvSpPr txBox="1">
            <a:spLocks/>
          </p:cNvSpPr>
          <p:nvPr/>
        </p:nvSpPr>
        <p:spPr>
          <a:xfrm>
            <a:off x="3185914" y="3274481"/>
            <a:ext cx="5820172" cy="792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1.7%</a:t>
            </a:r>
          </a:p>
        </p:txBody>
      </p:sp>
    </p:spTree>
    <p:extLst>
      <p:ext uri="{BB962C8B-B14F-4D97-AF65-F5344CB8AC3E}">
        <p14:creationId xmlns:p14="http://schemas.microsoft.com/office/powerpoint/2010/main" val="383787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1266</TotalTime>
  <Words>696</Words>
  <Application>Microsoft Macintosh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Bello, David</dc:creator>
  <cp:lastModifiedBy>Bello, David</cp:lastModifiedBy>
  <cp:revision>9</cp:revision>
  <cp:lastPrinted>2023-06-29T17:57:11Z</cp:lastPrinted>
  <dcterms:created xsi:type="dcterms:W3CDTF">2023-06-26T13:05:12Z</dcterms:created>
  <dcterms:modified xsi:type="dcterms:W3CDTF">2023-07-11T13:33:23Z</dcterms:modified>
</cp:coreProperties>
</file>