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79623" y="2094851"/>
            <a:ext cx="10796603" cy="355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96"/>
              </a:lnSpc>
            </a:pPr>
            <a:r>
              <a:rPr lang="en-US" b="true" sz="11330" spc="-22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Paradigma procedural em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643026" y="6005543"/>
            <a:ext cx="4230463" cy="1528338"/>
          </a:xfrm>
          <a:custGeom>
            <a:avLst/>
            <a:gdLst/>
            <a:ahLst/>
            <a:cxnLst/>
            <a:rect r="r" b="b" t="t" l="l"/>
            <a:pathLst>
              <a:path h="1528338" w="4230463">
                <a:moveTo>
                  <a:pt x="0" y="0"/>
                </a:moveTo>
                <a:lnTo>
                  <a:pt x="4230464" y="0"/>
                </a:lnTo>
                <a:lnTo>
                  <a:pt x="4230464" y="1528337"/>
                </a:lnTo>
                <a:lnTo>
                  <a:pt x="0" y="1528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79" t="-55799" r="-10079" b="-533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48644" y="8561791"/>
            <a:ext cx="9624189" cy="893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85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Integrantes: André Gomes, Diogo Belshoff e Daniel Frigini</a:t>
            </a:r>
          </a:p>
        </p:txBody>
      </p:sp>
      <p:sp>
        <p:nvSpPr>
          <p:cNvPr name="AutoShape 5" id="5"/>
          <p:cNvSpPr/>
          <p:nvPr/>
        </p:nvSpPr>
        <p:spPr>
          <a:xfrm rot="-5400000">
            <a:off x="-465415" y="1133889"/>
            <a:ext cx="1420947" cy="1567282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6" id="6"/>
          <p:cNvSpPr/>
          <p:nvPr/>
        </p:nvSpPr>
        <p:spPr>
          <a:xfrm rot="-5400000">
            <a:off x="1101867" y="-334683"/>
            <a:ext cx="1420947" cy="1567282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7" id="7"/>
          <p:cNvSpPr/>
          <p:nvPr/>
        </p:nvSpPr>
        <p:spPr>
          <a:xfrm rot="-5400000">
            <a:off x="1101867" y="2554837"/>
            <a:ext cx="1420947" cy="1567282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8" id="8"/>
          <p:cNvSpPr/>
          <p:nvPr/>
        </p:nvSpPr>
        <p:spPr>
          <a:xfrm rot="-5400000">
            <a:off x="-465415" y="3975784"/>
            <a:ext cx="1420947" cy="1567282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9" id="9"/>
          <p:cNvSpPr/>
          <p:nvPr/>
        </p:nvSpPr>
        <p:spPr>
          <a:xfrm rot="-5400000">
            <a:off x="2669149" y="1086264"/>
            <a:ext cx="1420947" cy="1567282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0" id="10"/>
          <p:cNvSpPr/>
          <p:nvPr/>
        </p:nvSpPr>
        <p:spPr>
          <a:xfrm rot="-5400000">
            <a:off x="4236431" y="-334683"/>
            <a:ext cx="1420947" cy="1567282"/>
          </a:xfrm>
          <a:prstGeom prst="rect">
            <a:avLst/>
          </a:prstGeom>
          <a:solidFill>
            <a:srgbClr val="FEFEFE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80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0046" y="1969795"/>
            <a:ext cx="19808942" cy="8317205"/>
            <a:chOff x="0" y="0"/>
            <a:chExt cx="5217170" cy="21905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7170" cy="2190540"/>
            </a:xfrm>
            <a:custGeom>
              <a:avLst/>
              <a:gdLst/>
              <a:ahLst/>
              <a:cxnLst/>
              <a:rect r="r" b="b" t="t" l="l"/>
              <a:pathLst>
                <a:path h="2190540" w="5217170">
                  <a:moveTo>
                    <a:pt x="19932" y="0"/>
                  </a:moveTo>
                  <a:lnTo>
                    <a:pt x="5197238" y="0"/>
                  </a:lnTo>
                  <a:cubicBezTo>
                    <a:pt x="5208246" y="0"/>
                    <a:pt x="5217170" y="8924"/>
                    <a:pt x="5217170" y="19932"/>
                  </a:cubicBezTo>
                  <a:lnTo>
                    <a:pt x="5217170" y="2170607"/>
                  </a:lnTo>
                  <a:cubicBezTo>
                    <a:pt x="5217170" y="2181616"/>
                    <a:pt x="5208246" y="2190540"/>
                    <a:pt x="5197238" y="2190540"/>
                  </a:cubicBezTo>
                  <a:lnTo>
                    <a:pt x="19932" y="2190540"/>
                  </a:lnTo>
                  <a:cubicBezTo>
                    <a:pt x="8924" y="2190540"/>
                    <a:pt x="0" y="2181616"/>
                    <a:pt x="0" y="2170607"/>
                  </a:cubicBezTo>
                  <a:lnTo>
                    <a:pt x="0" y="19932"/>
                  </a:lnTo>
                  <a:cubicBezTo>
                    <a:pt x="0" y="8924"/>
                    <a:pt x="8924" y="0"/>
                    <a:pt x="199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17170" cy="2238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1491418">
            <a:off x="2671054" y="3131658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9"/>
                </a:moveTo>
                <a:lnTo>
                  <a:pt x="2048835" y="732459"/>
                </a:lnTo>
                <a:lnTo>
                  <a:pt x="2048835" y="0"/>
                </a:lnTo>
                <a:lnTo>
                  <a:pt x="0" y="0"/>
                </a:lnTo>
                <a:lnTo>
                  <a:pt x="0" y="7324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491418">
            <a:off x="2671054" y="4657499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8"/>
                </a:moveTo>
                <a:lnTo>
                  <a:pt x="2048835" y="732458"/>
                </a:lnTo>
                <a:lnTo>
                  <a:pt x="2048835" y="0"/>
                </a:lnTo>
                <a:lnTo>
                  <a:pt x="0" y="0"/>
                </a:lnTo>
                <a:lnTo>
                  <a:pt x="0" y="7324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1491418">
            <a:off x="2671054" y="5985392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8"/>
                </a:moveTo>
                <a:lnTo>
                  <a:pt x="2048835" y="732458"/>
                </a:lnTo>
                <a:lnTo>
                  <a:pt x="2048835" y="0"/>
                </a:lnTo>
                <a:lnTo>
                  <a:pt x="0" y="0"/>
                </a:lnTo>
                <a:lnTo>
                  <a:pt x="0" y="7324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1491418">
            <a:off x="7302273" y="7432928"/>
            <a:ext cx="1369884" cy="489734"/>
          </a:xfrm>
          <a:custGeom>
            <a:avLst/>
            <a:gdLst/>
            <a:ahLst/>
            <a:cxnLst/>
            <a:rect r="r" b="b" t="t" l="l"/>
            <a:pathLst>
              <a:path h="489734" w="1369884">
                <a:moveTo>
                  <a:pt x="0" y="489733"/>
                </a:moveTo>
                <a:lnTo>
                  <a:pt x="1369884" y="489733"/>
                </a:lnTo>
                <a:lnTo>
                  <a:pt x="1369884" y="0"/>
                </a:lnTo>
                <a:lnTo>
                  <a:pt x="0" y="0"/>
                </a:lnTo>
                <a:lnTo>
                  <a:pt x="0" y="4897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1634" y="7281803"/>
            <a:ext cx="6964356" cy="1227859"/>
            <a:chOff x="0" y="0"/>
            <a:chExt cx="1834234" cy="323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4234" cy="323387"/>
            </a:xfrm>
            <a:custGeom>
              <a:avLst/>
              <a:gdLst/>
              <a:ahLst/>
              <a:cxnLst/>
              <a:rect r="r" b="b" t="t" l="l"/>
              <a:pathLst>
                <a:path h="323387" w="1834234">
                  <a:moveTo>
                    <a:pt x="56694" y="0"/>
                  </a:moveTo>
                  <a:lnTo>
                    <a:pt x="1777540" y="0"/>
                  </a:lnTo>
                  <a:cubicBezTo>
                    <a:pt x="1792576" y="0"/>
                    <a:pt x="1806996" y="5973"/>
                    <a:pt x="1817628" y="16605"/>
                  </a:cubicBezTo>
                  <a:cubicBezTo>
                    <a:pt x="1828260" y="27238"/>
                    <a:pt x="1834234" y="41658"/>
                    <a:pt x="1834234" y="56694"/>
                  </a:cubicBezTo>
                  <a:lnTo>
                    <a:pt x="1834234" y="266693"/>
                  </a:lnTo>
                  <a:cubicBezTo>
                    <a:pt x="1834234" y="298004"/>
                    <a:pt x="1808851" y="323387"/>
                    <a:pt x="1777540" y="323387"/>
                  </a:cubicBezTo>
                  <a:lnTo>
                    <a:pt x="56694" y="323387"/>
                  </a:lnTo>
                  <a:cubicBezTo>
                    <a:pt x="41658" y="323387"/>
                    <a:pt x="27238" y="317414"/>
                    <a:pt x="16605" y="306781"/>
                  </a:cubicBezTo>
                  <a:cubicBezTo>
                    <a:pt x="5973" y="296149"/>
                    <a:pt x="0" y="281729"/>
                    <a:pt x="0" y="266693"/>
                  </a:cubicBezTo>
                  <a:lnTo>
                    <a:pt x="0" y="56694"/>
                  </a:lnTo>
                  <a:cubicBezTo>
                    <a:pt x="0" y="41658"/>
                    <a:pt x="5973" y="27238"/>
                    <a:pt x="16605" y="16605"/>
                  </a:cubicBezTo>
                  <a:cubicBezTo>
                    <a:pt x="27238" y="5973"/>
                    <a:pt x="41658" y="0"/>
                    <a:pt x="56694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4234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846388" y="333375"/>
            <a:ext cx="1059522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Aplicações de Kotlin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80767" y="3106548"/>
            <a:ext cx="8243506" cy="7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1"/>
              </a:lnSpc>
              <a:spcBef>
                <a:spcPct val="0"/>
              </a:spcBef>
            </a:pPr>
            <a:r>
              <a:rPr lang="en-US" b="true" sz="4659">
                <a:solidFill>
                  <a:srgbClr val="F78025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Android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80767" y="4844122"/>
            <a:ext cx="8243506" cy="7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1"/>
              </a:lnSpc>
              <a:spcBef>
                <a:spcPct val="0"/>
              </a:spcBef>
            </a:pPr>
            <a:r>
              <a:rPr lang="en-US" b="true" sz="4659">
                <a:solidFill>
                  <a:srgbClr val="F78025"/>
                </a:solidFill>
                <a:latin typeface="Poppins Bold"/>
                <a:ea typeface="Poppins Bold"/>
                <a:cs typeface="Poppins Bold"/>
                <a:sym typeface="Poppins Bold"/>
              </a:rPr>
              <a:t>Aplicações Desktop e Web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80767" y="6369963"/>
            <a:ext cx="8243506" cy="7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1"/>
              </a:lnSpc>
              <a:spcBef>
                <a:spcPct val="0"/>
              </a:spcBef>
            </a:pPr>
            <a:r>
              <a:rPr lang="en-US" b="true" sz="4659">
                <a:solidFill>
                  <a:srgbClr val="F78025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Backend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49995" y="7641387"/>
            <a:ext cx="6559045" cy="54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3"/>
              </a:lnSpc>
              <a:spcBef>
                <a:spcPct val="0"/>
              </a:spcBef>
            </a:pPr>
            <a:r>
              <a:rPr lang="en-US" b="true" sz="3360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Como frameworks como Ktor</a:t>
            </a:r>
          </a:p>
        </p:txBody>
      </p:sp>
      <p:sp>
        <p:nvSpPr>
          <p:cNvPr name="AutoShape 17" id="17"/>
          <p:cNvSpPr/>
          <p:nvPr/>
        </p:nvSpPr>
        <p:spPr>
          <a:xfrm rot="-10800000">
            <a:off x="16342158" y="7816697"/>
            <a:ext cx="1277113" cy="140863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8" id="18"/>
          <p:cNvSpPr/>
          <p:nvPr/>
        </p:nvSpPr>
        <p:spPr>
          <a:xfrm rot="-10800000">
            <a:off x="15065046" y="9345952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9" id="19"/>
          <p:cNvSpPr/>
          <p:nvPr/>
        </p:nvSpPr>
        <p:spPr>
          <a:xfrm rot="-10800000">
            <a:off x="17619271" y="6408063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0" id="20"/>
          <p:cNvSpPr/>
          <p:nvPr/>
        </p:nvSpPr>
        <p:spPr>
          <a:xfrm rot="-10800000">
            <a:off x="17619271" y="9225332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1" id="21"/>
          <p:cNvSpPr/>
          <p:nvPr/>
        </p:nvSpPr>
        <p:spPr>
          <a:xfrm rot="5400000">
            <a:off x="329834" y="8379046"/>
            <a:ext cx="1277113" cy="140863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22" id="22"/>
          <p:cNvSpPr/>
          <p:nvPr/>
        </p:nvSpPr>
        <p:spPr>
          <a:xfrm rot="5400000">
            <a:off x="1859088" y="9656158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3" id="23"/>
          <p:cNvSpPr/>
          <p:nvPr/>
        </p:nvSpPr>
        <p:spPr>
          <a:xfrm rot="5400000">
            <a:off x="-1078801" y="7101933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4" id="24"/>
          <p:cNvSpPr/>
          <p:nvPr/>
        </p:nvSpPr>
        <p:spPr>
          <a:xfrm rot="5400000">
            <a:off x="1738468" y="7101933"/>
            <a:ext cx="1277113" cy="1408635"/>
          </a:xfrm>
          <a:prstGeom prst="rect">
            <a:avLst/>
          </a:prstGeom>
          <a:solidFill>
            <a:srgbClr val="F78025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67694" y="2559903"/>
            <a:ext cx="11878809" cy="5479052"/>
            <a:chOff x="0" y="0"/>
            <a:chExt cx="3128575" cy="1443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8575" cy="1443043"/>
            </a:xfrm>
            <a:custGeom>
              <a:avLst/>
              <a:gdLst/>
              <a:ahLst/>
              <a:cxnLst/>
              <a:rect r="r" b="b" t="t" l="l"/>
              <a:pathLst>
                <a:path h="1443043" w="3128575">
                  <a:moveTo>
                    <a:pt x="33239" y="0"/>
                  </a:moveTo>
                  <a:lnTo>
                    <a:pt x="3095336" y="0"/>
                  </a:lnTo>
                  <a:cubicBezTo>
                    <a:pt x="3113694" y="0"/>
                    <a:pt x="3128575" y="14882"/>
                    <a:pt x="3128575" y="33239"/>
                  </a:cubicBezTo>
                  <a:lnTo>
                    <a:pt x="3128575" y="1409804"/>
                  </a:lnTo>
                  <a:cubicBezTo>
                    <a:pt x="3128575" y="1428161"/>
                    <a:pt x="3113694" y="1443043"/>
                    <a:pt x="3095336" y="1443043"/>
                  </a:cubicBezTo>
                  <a:lnTo>
                    <a:pt x="33239" y="1443043"/>
                  </a:lnTo>
                  <a:cubicBezTo>
                    <a:pt x="14882" y="1443043"/>
                    <a:pt x="0" y="1428161"/>
                    <a:pt x="0" y="1409804"/>
                  </a:cubicBezTo>
                  <a:lnTo>
                    <a:pt x="0" y="33239"/>
                  </a:lnTo>
                  <a:cubicBezTo>
                    <a:pt x="0" y="14882"/>
                    <a:pt x="14882" y="0"/>
                    <a:pt x="33239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28575" cy="1490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96381" y="2805078"/>
            <a:ext cx="10942141" cy="496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Exemplos de Aplicação do Paradigma Procedural em Kotlin</a:t>
            </a:r>
          </a:p>
        </p:txBody>
      </p:sp>
      <p:sp>
        <p:nvSpPr>
          <p:cNvPr name="AutoShape 6" id="6"/>
          <p:cNvSpPr/>
          <p:nvPr/>
        </p:nvSpPr>
        <p:spPr>
          <a:xfrm rot="-10800000">
            <a:off x="16342158" y="7816697"/>
            <a:ext cx="1277113" cy="140863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7" id="7"/>
          <p:cNvSpPr/>
          <p:nvPr/>
        </p:nvSpPr>
        <p:spPr>
          <a:xfrm rot="-10800000">
            <a:off x="15065046" y="9345952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-10800000">
            <a:off x="17619271" y="6408063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9" id="9"/>
          <p:cNvSpPr/>
          <p:nvPr/>
        </p:nvSpPr>
        <p:spPr>
          <a:xfrm rot="-10800000">
            <a:off x="17619271" y="9225332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0" id="10"/>
          <p:cNvSpPr/>
          <p:nvPr/>
        </p:nvSpPr>
        <p:spPr>
          <a:xfrm rot="-10800000">
            <a:off x="390144" y="873715"/>
            <a:ext cx="1277113" cy="140863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1" id="11"/>
          <p:cNvSpPr/>
          <p:nvPr/>
        </p:nvSpPr>
        <p:spPr>
          <a:xfrm rot="-10800000">
            <a:off x="-886969" y="2402970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2" id="12"/>
          <p:cNvSpPr/>
          <p:nvPr/>
        </p:nvSpPr>
        <p:spPr>
          <a:xfrm rot="-10800000">
            <a:off x="1667256" y="-534919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3" id="13"/>
          <p:cNvSpPr/>
          <p:nvPr/>
        </p:nvSpPr>
        <p:spPr>
          <a:xfrm rot="-10800000">
            <a:off x="1667256" y="2282350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4" id="14"/>
          <p:cNvSpPr/>
          <p:nvPr/>
        </p:nvSpPr>
        <p:spPr>
          <a:xfrm rot="-10800000">
            <a:off x="737319" y="8038955"/>
            <a:ext cx="1277113" cy="140863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5" id="15"/>
          <p:cNvSpPr/>
          <p:nvPr/>
        </p:nvSpPr>
        <p:spPr>
          <a:xfrm rot="-10800000">
            <a:off x="-539794" y="9447590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6" id="16"/>
          <p:cNvSpPr/>
          <p:nvPr/>
        </p:nvSpPr>
        <p:spPr>
          <a:xfrm rot="-10800000">
            <a:off x="2014432" y="9447590"/>
            <a:ext cx="1277113" cy="140863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7" id="17"/>
          <p:cNvSpPr/>
          <p:nvPr/>
        </p:nvSpPr>
        <p:spPr>
          <a:xfrm rot="-10800000">
            <a:off x="17195186" y="-257366"/>
            <a:ext cx="1277113" cy="140863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8" id="18"/>
          <p:cNvSpPr/>
          <p:nvPr/>
        </p:nvSpPr>
        <p:spPr>
          <a:xfrm rot="-10800000">
            <a:off x="15918073" y="1151268"/>
            <a:ext cx="1277113" cy="1408635"/>
          </a:xfrm>
          <a:prstGeom prst="rect">
            <a:avLst/>
          </a:prstGeom>
          <a:solidFill>
            <a:srgbClr val="F78025"/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42887"/>
            <a:ext cx="7930694" cy="6777139"/>
          </a:xfrm>
          <a:custGeom>
            <a:avLst/>
            <a:gdLst/>
            <a:ahLst/>
            <a:cxnLst/>
            <a:rect r="r" b="b" t="t" l="l"/>
            <a:pathLst>
              <a:path h="6777139" w="7930694">
                <a:moveTo>
                  <a:pt x="0" y="0"/>
                </a:moveTo>
                <a:lnTo>
                  <a:pt x="7930694" y="0"/>
                </a:lnTo>
                <a:lnTo>
                  <a:pt x="7930694" y="6777138"/>
                </a:lnTo>
                <a:lnTo>
                  <a:pt x="0" y="6777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2608" y="757946"/>
            <a:ext cx="9902784" cy="247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Cálculo da Soma de uma                   </a:t>
            </a:r>
          </a:p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lista de números</a:t>
            </a:r>
          </a:p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505725" y="3003898"/>
            <a:ext cx="7753575" cy="640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38"/>
              </a:lnSpc>
              <a:spcBef>
                <a:spcPct val="0"/>
              </a:spcBef>
            </a:pPr>
            <a:r>
              <a:rPr lang="en-US" b="true" sz="4282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A função sumList percorre cada número da lista numbers, acumulando a soma em uma variável local sum. A função é então chamada no main, onde uma lista de inteiros é passada como argumento, e o resultado é impresso.</a:t>
            </a:r>
          </a:p>
          <a:p>
            <a:pPr algn="l" marL="0" indent="0" lvl="0">
              <a:lnSpc>
                <a:spcPts val="5138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rot="-10800000">
            <a:off x="368871" y="255940"/>
            <a:ext cx="768868" cy="848049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6" id="6"/>
          <p:cNvSpPr/>
          <p:nvPr/>
        </p:nvSpPr>
        <p:spPr>
          <a:xfrm rot="-10800000">
            <a:off x="-399997" y="1176608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7" id="7"/>
          <p:cNvSpPr/>
          <p:nvPr/>
        </p:nvSpPr>
        <p:spPr>
          <a:xfrm rot="-10800000">
            <a:off x="1137739" y="-592109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-10800000">
            <a:off x="1137739" y="1103990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9" id="9"/>
          <p:cNvSpPr/>
          <p:nvPr/>
        </p:nvSpPr>
        <p:spPr>
          <a:xfrm rot="-10800000">
            <a:off x="16383070" y="-289962"/>
            <a:ext cx="952465" cy="1050553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0" id="10"/>
          <p:cNvSpPr/>
          <p:nvPr/>
        </p:nvSpPr>
        <p:spPr>
          <a:xfrm rot="-10800000">
            <a:off x="15430605" y="850550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1" id="11"/>
          <p:cNvSpPr/>
          <p:nvPr/>
        </p:nvSpPr>
        <p:spPr>
          <a:xfrm rot="-10800000">
            <a:off x="17335535" y="760592"/>
            <a:ext cx="952465" cy="1050553"/>
          </a:xfrm>
          <a:prstGeom prst="rect">
            <a:avLst/>
          </a:prstGeom>
          <a:solidFill>
            <a:srgbClr val="F78025"/>
          </a:solid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368871" y="255940"/>
            <a:ext cx="768868" cy="848049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" id="3"/>
          <p:cNvSpPr/>
          <p:nvPr/>
        </p:nvSpPr>
        <p:spPr>
          <a:xfrm rot="-10800000">
            <a:off x="-399997" y="1176608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4" id="4"/>
          <p:cNvSpPr/>
          <p:nvPr/>
        </p:nvSpPr>
        <p:spPr>
          <a:xfrm rot="-10800000">
            <a:off x="1137739" y="-592109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5" id="5"/>
          <p:cNvSpPr/>
          <p:nvPr/>
        </p:nvSpPr>
        <p:spPr>
          <a:xfrm rot="-10800000">
            <a:off x="1137739" y="1103990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6" id="6"/>
          <p:cNvSpPr/>
          <p:nvPr/>
        </p:nvSpPr>
        <p:spPr>
          <a:xfrm rot="-10800000">
            <a:off x="16383070" y="-289962"/>
            <a:ext cx="952465" cy="1050553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7" id="7"/>
          <p:cNvSpPr/>
          <p:nvPr/>
        </p:nvSpPr>
        <p:spPr>
          <a:xfrm rot="-10800000">
            <a:off x="15430605" y="850550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-10800000">
            <a:off x="17335535" y="760592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137739" y="2610518"/>
            <a:ext cx="6949052" cy="7088033"/>
          </a:xfrm>
          <a:custGeom>
            <a:avLst/>
            <a:gdLst/>
            <a:ahLst/>
            <a:cxnLst/>
            <a:rect r="r" b="b" t="t" l="l"/>
            <a:pathLst>
              <a:path h="7088033" w="6949052">
                <a:moveTo>
                  <a:pt x="0" y="0"/>
                </a:moveTo>
                <a:lnTo>
                  <a:pt x="6949053" y="0"/>
                </a:lnTo>
                <a:lnTo>
                  <a:pt x="6949053" y="7088034"/>
                </a:lnTo>
                <a:lnTo>
                  <a:pt x="0" y="7088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2850809"/>
            <a:ext cx="8667768" cy="640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8"/>
              </a:lnSpc>
            </a:pPr>
            <a:r>
              <a:rPr lang="en-US" sz="4282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A função findMax percorre a lista de números, comparando cada elemento com o atual maior valor armazenado em max. Se um número maior for encontrado, ele substitui o valor de max. O maior número é então retornado e impresso no main.</a:t>
            </a:r>
          </a:p>
          <a:p>
            <a:pPr algn="l" marL="0" indent="0" lvl="0">
              <a:lnSpc>
                <a:spcPts val="513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226683" y="745878"/>
            <a:ext cx="9834633" cy="166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Encontrar o maior número</a:t>
            </a:r>
          </a:p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em uma lista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368871" y="255940"/>
            <a:ext cx="768868" cy="848049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" id="3"/>
          <p:cNvSpPr/>
          <p:nvPr/>
        </p:nvSpPr>
        <p:spPr>
          <a:xfrm rot="-10800000">
            <a:off x="-399997" y="1176608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4" id="4"/>
          <p:cNvSpPr/>
          <p:nvPr/>
        </p:nvSpPr>
        <p:spPr>
          <a:xfrm rot="-10800000">
            <a:off x="1137739" y="-592109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5" id="5"/>
          <p:cNvSpPr/>
          <p:nvPr/>
        </p:nvSpPr>
        <p:spPr>
          <a:xfrm rot="-10800000">
            <a:off x="1137739" y="1103990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6" id="6"/>
          <p:cNvSpPr/>
          <p:nvPr/>
        </p:nvSpPr>
        <p:spPr>
          <a:xfrm rot="-10800000">
            <a:off x="16383070" y="-289962"/>
            <a:ext cx="952465" cy="1050553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7" id="7"/>
          <p:cNvSpPr/>
          <p:nvPr/>
        </p:nvSpPr>
        <p:spPr>
          <a:xfrm rot="-10800000">
            <a:off x="15430605" y="850550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-10800000">
            <a:off x="17335535" y="760592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312073"/>
            <a:ext cx="6755813" cy="7805260"/>
          </a:xfrm>
          <a:custGeom>
            <a:avLst/>
            <a:gdLst/>
            <a:ahLst/>
            <a:cxnLst/>
            <a:rect r="r" b="b" t="t" l="l"/>
            <a:pathLst>
              <a:path h="7805260" w="6755813">
                <a:moveTo>
                  <a:pt x="0" y="0"/>
                </a:moveTo>
                <a:lnTo>
                  <a:pt x="6755813" y="0"/>
                </a:lnTo>
                <a:lnTo>
                  <a:pt x="6755813" y="7805260"/>
                </a:lnTo>
                <a:lnTo>
                  <a:pt x="0" y="780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50945" y="2437868"/>
            <a:ext cx="8667768" cy="767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8"/>
              </a:lnSpc>
            </a:pPr>
            <a:r>
              <a:rPr lang="en-US" sz="4282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A função isPrime verifica se um número é divisível por qualquer número menor que ele, começando de 2. Se o número for divisível por algum desses números, ele não é primo. Caso contrário, é considerado primo. No main, a função é utilizada para verificar e imprimir se o número 17 é primo.</a:t>
            </a:r>
          </a:p>
          <a:p>
            <a:pPr algn="l" marL="0" indent="0" lvl="0">
              <a:lnSpc>
                <a:spcPts val="513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103172" y="431114"/>
            <a:ext cx="8081657" cy="166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Verificação de Número Primo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368871" y="255940"/>
            <a:ext cx="768868" cy="848049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" id="3"/>
          <p:cNvSpPr/>
          <p:nvPr/>
        </p:nvSpPr>
        <p:spPr>
          <a:xfrm rot="-10800000">
            <a:off x="-399997" y="1176608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4" id="4"/>
          <p:cNvSpPr/>
          <p:nvPr/>
        </p:nvSpPr>
        <p:spPr>
          <a:xfrm rot="-10800000">
            <a:off x="1137739" y="-592109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5" id="5"/>
          <p:cNvSpPr/>
          <p:nvPr/>
        </p:nvSpPr>
        <p:spPr>
          <a:xfrm rot="-10800000">
            <a:off x="1137739" y="1103990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6" id="6"/>
          <p:cNvSpPr/>
          <p:nvPr/>
        </p:nvSpPr>
        <p:spPr>
          <a:xfrm rot="-10800000">
            <a:off x="16383070" y="-289962"/>
            <a:ext cx="952465" cy="1050553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7" id="7"/>
          <p:cNvSpPr/>
          <p:nvPr/>
        </p:nvSpPr>
        <p:spPr>
          <a:xfrm rot="-10800000">
            <a:off x="15430605" y="850550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-10800000">
            <a:off x="17335535" y="760592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092998"/>
            <a:ext cx="8006261" cy="7332049"/>
          </a:xfrm>
          <a:custGeom>
            <a:avLst/>
            <a:gdLst/>
            <a:ahLst/>
            <a:cxnLst/>
            <a:rect r="r" b="b" t="t" l="l"/>
            <a:pathLst>
              <a:path h="7332049" w="8006261">
                <a:moveTo>
                  <a:pt x="0" y="0"/>
                </a:moveTo>
                <a:lnTo>
                  <a:pt x="8006261" y="0"/>
                </a:lnTo>
                <a:lnTo>
                  <a:pt x="8006261" y="7332049"/>
                </a:lnTo>
                <a:lnTo>
                  <a:pt x="0" y="7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28837" y="2796747"/>
            <a:ext cx="6330465" cy="587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38"/>
              </a:lnSpc>
            </a:pPr>
            <a:r>
              <a:rPr lang="en-US" sz="4282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A função factorial multiplica os números de 2 até o número n, armazenando o resultado em result. O fatorial é então retornado e exibido no main.</a:t>
            </a:r>
          </a:p>
          <a:p>
            <a:pPr algn="just" marL="0" indent="0" lvl="0">
              <a:lnSpc>
                <a:spcPts val="513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103172" y="431114"/>
            <a:ext cx="8081657" cy="166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Fatorial de um Número</a:t>
            </a:r>
          </a:p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368871" y="255940"/>
            <a:ext cx="768868" cy="848049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" id="3"/>
          <p:cNvSpPr/>
          <p:nvPr/>
        </p:nvSpPr>
        <p:spPr>
          <a:xfrm rot="-10800000">
            <a:off x="-399997" y="1176608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4" id="4"/>
          <p:cNvSpPr/>
          <p:nvPr/>
        </p:nvSpPr>
        <p:spPr>
          <a:xfrm rot="-10800000">
            <a:off x="1137739" y="-592109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5" id="5"/>
          <p:cNvSpPr/>
          <p:nvPr/>
        </p:nvSpPr>
        <p:spPr>
          <a:xfrm rot="-10800000">
            <a:off x="1137739" y="1103990"/>
            <a:ext cx="768868" cy="848049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6" id="6"/>
          <p:cNvSpPr/>
          <p:nvPr/>
        </p:nvSpPr>
        <p:spPr>
          <a:xfrm rot="-10800000">
            <a:off x="16383070" y="-289962"/>
            <a:ext cx="952465" cy="1050553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7" id="7"/>
          <p:cNvSpPr/>
          <p:nvPr/>
        </p:nvSpPr>
        <p:spPr>
          <a:xfrm rot="-10800000">
            <a:off x="15430605" y="850550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-10800000">
            <a:off x="17335535" y="760592"/>
            <a:ext cx="952465" cy="1050553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447769" y="2037764"/>
            <a:ext cx="15811531" cy="7849696"/>
          </a:xfrm>
          <a:custGeom>
            <a:avLst/>
            <a:gdLst/>
            <a:ahLst/>
            <a:cxnLst/>
            <a:rect r="r" b="b" t="t" l="l"/>
            <a:pathLst>
              <a:path h="7849696" w="15811531">
                <a:moveTo>
                  <a:pt x="0" y="0"/>
                </a:moveTo>
                <a:lnTo>
                  <a:pt x="15811531" y="0"/>
                </a:lnTo>
                <a:lnTo>
                  <a:pt x="15811531" y="7849697"/>
                </a:lnTo>
                <a:lnTo>
                  <a:pt x="0" y="7849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062226" y="3839854"/>
            <a:ext cx="7002299" cy="5172977"/>
            <a:chOff x="0" y="0"/>
            <a:chExt cx="1844227" cy="13624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44227" cy="1362430"/>
            </a:xfrm>
            <a:custGeom>
              <a:avLst/>
              <a:gdLst/>
              <a:ahLst/>
              <a:cxnLst/>
              <a:rect r="r" b="b" t="t" l="l"/>
              <a:pathLst>
                <a:path h="1362430" w="1844227">
                  <a:moveTo>
                    <a:pt x="56387" y="0"/>
                  </a:moveTo>
                  <a:lnTo>
                    <a:pt x="1787840" y="0"/>
                  </a:lnTo>
                  <a:cubicBezTo>
                    <a:pt x="1802795" y="0"/>
                    <a:pt x="1817137" y="5941"/>
                    <a:pt x="1827712" y="16515"/>
                  </a:cubicBezTo>
                  <a:cubicBezTo>
                    <a:pt x="1838286" y="27090"/>
                    <a:pt x="1844227" y="41432"/>
                    <a:pt x="1844227" y="56387"/>
                  </a:cubicBezTo>
                  <a:lnTo>
                    <a:pt x="1844227" y="1306043"/>
                  </a:lnTo>
                  <a:cubicBezTo>
                    <a:pt x="1844227" y="1320998"/>
                    <a:pt x="1838286" y="1335340"/>
                    <a:pt x="1827712" y="1345915"/>
                  </a:cubicBezTo>
                  <a:cubicBezTo>
                    <a:pt x="1817137" y="1356489"/>
                    <a:pt x="1802795" y="1362430"/>
                    <a:pt x="1787840" y="1362430"/>
                  </a:cubicBezTo>
                  <a:lnTo>
                    <a:pt x="56387" y="1362430"/>
                  </a:lnTo>
                  <a:cubicBezTo>
                    <a:pt x="41432" y="1362430"/>
                    <a:pt x="27090" y="1356489"/>
                    <a:pt x="16515" y="1345915"/>
                  </a:cubicBezTo>
                  <a:cubicBezTo>
                    <a:pt x="5941" y="1335340"/>
                    <a:pt x="0" y="1320998"/>
                    <a:pt x="0" y="1306043"/>
                  </a:cubicBezTo>
                  <a:lnTo>
                    <a:pt x="0" y="56387"/>
                  </a:lnTo>
                  <a:cubicBezTo>
                    <a:pt x="0" y="41432"/>
                    <a:pt x="5941" y="27090"/>
                    <a:pt x="16515" y="16515"/>
                  </a:cubicBezTo>
                  <a:cubicBezTo>
                    <a:pt x="27090" y="5941"/>
                    <a:pt x="41432" y="0"/>
                    <a:pt x="56387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844227" cy="1410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309594" y="4215354"/>
            <a:ext cx="6507563" cy="438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09"/>
              </a:lnSpc>
              <a:spcBef>
                <a:spcPct val="0"/>
              </a:spcBef>
            </a:pPr>
            <a:r>
              <a:rPr lang="en-US" b="true" sz="3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 função isPalindrome remove espaços e converte a string para minúsculas, depois verifica se a palavra é igual ao seu reverso. Se for, a função retorna true, indicando que a palavra é um palíndromo.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56769" y="431114"/>
            <a:ext cx="9556383" cy="85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Verificação de Palíndromo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845975" y="2267246"/>
          <a:ext cx="14074816" cy="2876254"/>
        </p:xfrm>
        <a:graphic>
          <a:graphicData uri="http://schemas.openxmlformats.org/drawingml/2006/table">
            <a:tbl>
              <a:tblPr/>
              <a:tblGrid>
                <a:gridCol w="9705151"/>
              </a:tblGrid>
              <a:tr h="28762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8025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4566073" y="6468658"/>
            <a:ext cx="9062794" cy="3086100"/>
            <a:chOff x="0" y="0"/>
            <a:chExt cx="2386909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6909" cy="812800"/>
            </a:xfrm>
            <a:custGeom>
              <a:avLst/>
              <a:gdLst/>
              <a:ahLst/>
              <a:cxnLst/>
              <a:rect r="r" b="b" t="t" l="l"/>
              <a:pathLst>
                <a:path h="812800" w="2386909">
                  <a:moveTo>
                    <a:pt x="43567" y="0"/>
                  </a:moveTo>
                  <a:lnTo>
                    <a:pt x="2343342" y="0"/>
                  </a:lnTo>
                  <a:cubicBezTo>
                    <a:pt x="2354897" y="0"/>
                    <a:pt x="2365978" y="4590"/>
                    <a:pt x="2374148" y="12760"/>
                  </a:cubicBezTo>
                  <a:cubicBezTo>
                    <a:pt x="2382319" y="20931"/>
                    <a:pt x="2386909" y="32012"/>
                    <a:pt x="2386909" y="43567"/>
                  </a:cubicBezTo>
                  <a:lnTo>
                    <a:pt x="2386909" y="769233"/>
                  </a:lnTo>
                  <a:cubicBezTo>
                    <a:pt x="2386909" y="780788"/>
                    <a:pt x="2382319" y="791869"/>
                    <a:pt x="2374148" y="800040"/>
                  </a:cubicBezTo>
                  <a:cubicBezTo>
                    <a:pt x="2365978" y="808210"/>
                    <a:pt x="2354897" y="812800"/>
                    <a:pt x="2343342" y="812800"/>
                  </a:cubicBezTo>
                  <a:lnTo>
                    <a:pt x="43567" y="812800"/>
                  </a:lnTo>
                  <a:cubicBezTo>
                    <a:pt x="32012" y="812800"/>
                    <a:pt x="20931" y="808210"/>
                    <a:pt x="12760" y="800040"/>
                  </a:cubicBezTo>
                  <a:cubicBezTo>
                    <a:pt x="4590" y="791869"/>
                    <a:pt x="0" y="780788"/>
                    <a:pt x="0" y="769233"/>
                  </a:cubicBezTo>
                  <a:lnTo>
                    <a:pt x="0" y="43567"/>
                  </a:lnTo>
                  <a:cubicBezTo>
                    <a:pt x="0" y="32012"/>
                    <a:pt x="4590" y="20931"/>
                    <a:pt x="12760" y="12760"/>
                  </a:cubicBezTo>
                  <a:cubicBezTo>
                    <a:pt x="20931" y="4590"/>
                    <a:pt x="32012" y="0"/>
                    <a:pt x="43567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386909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7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5400000">
            <a:off x="1142713" y="8010019"/>
            <a:ext cx="1137646" cy="1141024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7" id="7"/>
          <p:cNvSpPr/>
          <p:nvPr/>
        </p:nvSpPr>
        <p:spPr>
          <a:xfrm rot="5400000">
            <a:off x="1689" y="6872373"/>
            <a:ext cx="1137646" cy="1141024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8" id="8"/>
          <p:cNvSpPr/>
          <p:nvPr/>
        </p:nvSpPr>
        <p:spPr>
          <a:xfrm rot="5400000">
            <a:off x="2283737" y="9147665"/>
            <a:ext cx="1137646" cy="1141024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9" id="9"/>
          <p:cNvSpPr/>
          <p:nvPr/>
        </p:nvSpPr>
        <p:spPr>
          <a:xfrm rot="5400000">
            <a:off x="1689" y="9147665"/>
            <a:ext cx="1137646" cy="1141024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564677" y="858470"/>
            <a:ext cx="859747" cy="862300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11" id="11"/>
          <p:cNvSpPr/>
          <p:nvPr/>
        </p:nvSpPr>
        <p:spPr>
          <a:xfrm rot="-5400000">
            <a:off x="17426977" y="1718217"/>
            <a:ext cx="859747" cy="862300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2" id="12"/>
          <p:cNvSpPr/>
          <p:nvPr/>
        </p:nvSpPr>
        <p:spPr>
          <a:xfrm rot="-5400000">
            <a:off x="15702377" y="-1277"/>
            <a:ext cx="859747" cy="862300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3" id="13"/>
          <p:cNvSpPr/>
          <p:nvPr/>
        </p:nvSpPr>
        <p:spPr>
          <a:xfrm rot="-5400000">
            <a:off x="17426977" y="-1277"/>
            <a:ext cx="859747" cy="862300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6648912" y="504852"/>
            <a:ext cx="4468942" cy="98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41459" y="2377981"/>
            <a:ext cx="14205082" cy="318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3"/>
              </a:lnSpc>
            </a:pPr>
            <a:r>
              <a:rPr lang="en-US" sz="3452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Embora Kotlin seja conhecida por suas capacidades em programação orientada a objetos e funcional, o paradigma procedural desempenha um papel relevante, especialmente em cenários onde a simplicidade e a clareza na execução de tarefas sequenciais são essenciais.</a:t>
            </a:r>
          </a:p>
          <a:p>
            <a:pPr algn="l">
              <a:lnSpc>
                <a:spcPts val="414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648912" y="5282231"/>
            <a:ext cx="4468942" cy="98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Abordado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27263" y="6734523"/>
            <a:ext cx="5374513" cy="96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  <a:r>
              <a:rPr lang="en-US" b="true" sz="3165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Características Principais</a:t>
            </a:r>
          </a:p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327263" y="7423835"/>
            <a:ext cx="575369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  <a:r>
              <a:rPr lang="en-US" b="true" sz="3165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de Funcionamento</a:t>
            </a:r>
          </a:p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327263" y="8085231"/>
            <a:ext cx="401930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  <a:r>
              <a:rPr lang="en-US" b="true" sz="3165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A Linguagem Kotlin</a:t>
            </a:r>
          </a:p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327263" y="8763000"/>
            <a:ext cx="229411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8"/>
              </a:lnSpc>
              <a:spcBef>
                <a:spcPct val="0"/>
              </a:spcBef>
            </a:pPr>
            <a:r>
              <a:rPr lang="en-US" b="true" sz="3165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Aplicações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5783" y="425351"/>
            <a:ext cx="9836433" cy="18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33"/>
              </a:lnSpc>
              <a:spcBef>
                <a:spcPct val="0"/>
              </a:spcBef>
            </a:pPr>
            <a:r>
              <a:rPr lang="en-US" b="true" sz="6110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 Paradigma Procedural</a:t>
            </a:r>
          </a:p>
          <a:p>
            <a:pPr algn="l" marL="0" indent="0" lvl="0">
              <a:lnSpc>
                <a:spcPts val="7333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2177348" y="3779959"/>
            <a:ext cx="6346925" cy="4223179"/>
            <a:chOff x="0" y="0"/>
            <a:chExt cx="1671618" cy="1112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1618" cy="1112278"/>
            </a:xfrm>
            <a:custGeom>
              <a:avLst/>
              <a:gdLst/>
              <a:ahLst/>
              <a:cxnLst/>
              <a:rect r="r" b="b" t="t" l="l"/>
              <a:pathLst>
                <a:path h="1112278" w="1671618">
                  <a:moveTo>
                    <a:pt x="62209" y="0"/>
                  </a:moveTo>
                  <a:lnTo>
                    <a:pt x="1609409" y="0"/>
                  </a:lnTo>
                  <a:cubicBezTo>
                    <a:pt x="1643766" y="0"/>
                    <a:pt x="1671618" y="27852"/>
                    <a:pt x="1671618" y="62209"/>
                  </a:cubicBezTo>
                  <a:lnTo>
                    <a:pt x="1671618" y="1050068"/>
                  </a:lnTo>
                  <a:cubicBezTo>
                    <a:pt x="1671618" y="1066567"/>
                    <a:pt x="1665064" y="1082390"/>
                    <a:pt x="1653398" y="1094057"/>
                  </a:cubicBezTo>
                  <a:cubicBezTo>
                    <a:pt x="1641731" y="1105723"/>
                    <a:pt x="1625908" y="1112278"/>
                    <a:pt x="1609409" y="1112278"/>
                  </a:cubicBezTo>
                  <a:lnTo>
                    <a:pt x="62209" y="1112278"/>
                  </a:lnTo>
                  <a:cubicBezTo>
                    <a:pt x="27852" y="1112278"/>
                    <a:pt x="0" y="1084425"/>
                    <a:pt x="0" y="1050068"/>
                  </a:cubicBezTo>
                  <a:lnTo>
                    <a:pt x="0" y="62209"/>
                  </a:lnTo>
                  <a:cubicBezTo>
                    <a:pt x="0" y="27852"/>
                    <a:pt x="27852" y="0"/>
                    <a:pt x="62209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671618" cy="1131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79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136759" y="2319515"/>
            <a:ext cx="4136035" cy="1185046"/>
            <a:chOff x="0" y="0"/>
            <a:chExt cx="1089326" cy="3121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9326" cy="312111"/>
            </a:xfrm>
            <a:custGeom>
              <a:avLst/>
              <a:gdLst/>
              <a:ahLst/>
              <a:cxnLst/>
              <a:rect r="r" b="b" t="t" l="l"/>
              <a:pathLst>
                <a:path h="312111" w="1089326">
                  <a:moveTo>
                    <a:pt x="95463" y="0"/>
                  </a:moveTo>
                  <a:lnTo>
                    <a:pt x="993863" y="0"/>
                  </a:lnTo>
                  <a:cubicBezTo>
                    <a:pt x="1019182" y="0"/>
                    <a:pt x="1043463" y="10058"/>
                    <a:pt x="1061366" y="27960"/>
                  </a:cubicBezTo>
                  <a:cubicBezTo>
                    <a:pt x="1079269" y="45863"/>
                    <a:pt x="1089326" y="70145"/>
                    <a:pt x="1089326" y="95463"/>
                  </a:cubicBezTo>
                  <a:lnTo>
                    <a:pt x="1089326" y="216648"/>
                  </a:lnTo>
                  <a:cubicBezTo>
                    <a:pt x="1089326" y="241966"/>
                    <a:pt x="1079269" y="266248"/>
                    <a:pt x="1061366" y="284151"/>
                  </a:cubicBezTo>
                  <a:cubicBezTo>
                    <a:pt x="1043463" y="302053"/>
                    <a:pt x="1019182" y="312111"/>
                    <a:pt x="993863" y="312111"/>
                  </a:cubicBezTo>
                  <a:lnTo>
                    <a:pt x="95463" y="312111"/>
                  </a:lnTo>
                  <a:cubicBezTo>
                    <a:pt x="70145" y="312111"/>
                    <a:pt x="45863" y="302053"/>
                    <a:pt x="27960" y="284151"/>
                  </a:cubicBezTo>
                  <a:cubicBezTo>
                    <a:pt x="10058" y="266248"/>
                    <a:pt x="0" y="241966"/>
                    <a:pt x="0" y="216648"/>
                  </a:cubicBezTo>
                  <a:lnTo>
                    <a:pt x="0" y="95463"/>
                  </a:lnTo>
                  <a:cubicBezTo>
                    <a:pt x="0" y="70145"/>
                    <a:pt x="10058" y="45863"/>
                    <a:pt x="27960" y="27960"/>
                  </a:cubicBezTo>
                  <a:cubicBezTo>
                    <a:pt x="45863" y="10058"/>
                    <a:pt x="70145" y="0"/>
                    <a:pt x="95463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89326" cy="369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73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7420866" y="8675733"/>
            <a:ext cx="772787" cy="852372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0" id="10"/>
          <p:cNvSpPr/>
          <p:nvPr/>
        </p:nvSpPr>
        <p:spPr>
          <a:xfrm rot="5400000">
            <a:off x="16568495" y="9474421"/>
            <a:ext cx="772787" cy="852372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1" id="11"/>
          <p:cNvSpPr/>
          <p:nvPr/>
        </p:nvSpPr>
        <p:spPr>
          <a:xfrm rot="5400000">
            <a:off x="16623049" y="7902945"/>
            <a:ext cx="772787" cy="852372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12" id="12"/>
          <p:cNvSpPr/>
          <p:nvPr/>
        </p:nvSpPr>
        <p:spPr>
          <a:xfrm rot="5400000">
            <a:off x="17475421" y="7130158"/>
            <a:ext cx="772787" cy="852372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13" id="13"/>
          <p:cNvSpPr/>
          <p:nvPr/>
        </p:nvSpPr>
        <p:spPr>
          <a:xfrm rot="5400000">
            <a:off x="15770677" y="8701634"/>
            <a:ext cx="772787" cy="852372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4" id="14"/>
          <p:cNvSpPr/>
          <p:nvPr/>
        </p:nvSpPr>
        <p:spPr>
          <a:xfrm rot="5400000">
            <a:off x="14918306" y="9474421"/>
            <a:ext cx="772787" cy="852372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Freeform 15" id="15"/>
          <p:cNvSpPr/>
          <p:nvPr/>
        </p:nvSpPr>
        <p:spPr>
          <a:xfrm flipH="true" flipV="false" rot="-10456638">
            <a:off x="7905479" y="7739286"/>
            <a:ext cx="2666692" cy="953342"/>
          </a:xfrm>
          <a:custGeom>
            <a:avLst/>
            <a:gdLst/>
            <a:ahLst/>
            <a:cxnLst/>
            <a:rect r="r" b="b" t="t" l="l"/>
            <a:pathLst>
              <a:path h="953342" w="2666692">
                <a:moveTo>
                  <a:pt x="2666692" y="0"/>
                </a:moveTo>
                <a:lnTo>
                  <a:pt x="0" y="0"/>
                </a:lnTo>
                <a:lnTo>
                  <a:pt x="0" y="953342"/>
                </a:lnTo>
                <a:lnTo>
                  <a:pt x="2666692" y="953342"/>
                </a:lnTo>
                <a:lnTo>
                  <a:pt x="2666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1830" y="9234096"/>
            <a:ext cx="4224819" cy="32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u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Voltar ao índice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0352" y="4254108"/>
            <a:ext cx="5545384" cy="315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modelo de programação baseado na execução sequencial de instruções e na organização do código em procedimentos ou funções.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75103" y="2472004"/>
            <a:ext cx="3315883" cy="822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  <a:spcBef>
                <a:spcPct val="0"/>
              </a:spcBef>
            </a:pPr>
            <a:r>
              <a:rPr lang="en-US" b="true" sz="5041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 que é?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64564" y="4707191"/>
            <a:ext cx="6046088" cy="3002186"/>
            <a:chOff x="0" y="0"/>
            <a:chExt cx="1592385" cy="79069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92385" cy="790699"/>
            </a:xfrm>
            <a:custGeom>
              <a:avLst/>
              <a:gdLst/>
              <a:ahLst/>
              <a:cxnLst/>
              <a:rect r="r" b="b" t="t" l="l"/>
              <a:pathLst>
                <a:path h="790699" w="1592385">
                  <a:moveTo>
                    <a:pt x="65305" y="0"/>
                  </a:moveTo>
                  <a:lnTo>
                    <a:pt x="1527081" y="0"/>
                  </a:lnTo>
                  <a:cubicBezTo>
                    <a:pt x="1563147" y="0"/>
                    <a:pt x="1592385" y="29238"/>
                    <a:pt x="1592385" y="65305"/>
                  </a:cubicBezTo>
                  <a:lnTo>
                    <a:pt x="1592385" y="725394"/>
                  </a:lnTo>
                  <a:cubicBezTo>
                    <a:pt x="1592385" y="761461"/>
                    <a:pt x="1563147" y="790699"/>
                    <a:pt x="1527081" y="790699"/>
                  </a:cubicBezTo>
                  <a:lnTo>
                    <a:pt x="65305" y="790699"/>
                  </a:lnTo>
                  <a:cubicBezTo>
                    <a:pt x="29238" y="790699"/>
                    <a:pt x="0" y="761461"/>
                    <a:pt x="0" y="725394"/>
                  </a:cubicBezTo>
                  <a:lnTo>
                    <a:pt x="0" y="65305"/>
                  </a:lnTo>
                  <a:cubicBezTo>
                    <a:pt x="0" y="29238"/>
                    <a:pt x="29238" y="0"/>
                    <a:pt x="65305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592385" cy="809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7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488289" y="4972823"/>
            <a:ext cx="5331860" cy="263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foca em uma sequência de passos que devem ser seguidos para realizar uma tarefa específica.</a:t>
            </a:r>
          </a:p>
          <a:p>
            <a:pPr algn="ctr">
              <a:lnSpc>
                <a:spcPts val="4160"/>
              </a:lnSpc>
              <a:spcBef>
                <a:spcPct val="0"/>
              </a:spcBef>
            </a:pPr>
          </a:p>
        </p:txBody>
      </p:sp>
      <p:sp>
        <p:nvSpPr>
          <p:cNvPr name="AutoShape 23" id="23"/>
          <p:cNvSpPr/>
          <p:nvPr/>
        </p:nvSpPr>
        <p:spPr>
          <a:xfrm rot="-5400000">
            <a:off x="-461651" y="561970"/>
            <a:ext cx="964312" cy="1063621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4" id="24"/>
          <p:cNvSpPr/>
          <p:nvPr/>
        </p:nvSpPr>
        <p:spPr>
          <a:xfrm rot="-5400000">
            <a:off x="601970" y="-434663"/>
            <a:ext cx="964312" cy="1063621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25" id="25"/>
          <p:cNvSpPr/>
          <p:nvPr/>
        </p:nvSpPr>
        <p:spPr>
          <a:xfrm rot="-5400000">
            <a:off x="533895" y="1526282"/>
            <a:ext cx="964312" cy="1063621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26" id="26"/>
          <p:cNvSpPr/>
          <p:nvPr/>
        </p:nvSpPr>
        <p:spPr>
          <a:xfrm rot="-5400000">
            <a:off x="-529726" y="2490594"/>
            <a:ext cx="964312" cy="1063621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27" id="27"/>
          <p:cNvSpPr/>
          <p:nvPr/>
        </p:nvSpPr>
        <p:spPr>
          <a:xfrm rot="-5400000">
            <a:off x="1597515" y="529650"/>
            <a:ext cx="964312" cy="1063621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8" id="28"/>
          <p:cNvSpPr/>
          <p:nvPr/>
        </p:nvSpPr>
        <p:spPr>
          <a:xfrm rot="-5400000">
            <a:off x="2661136" y="-434663"/>
            <a:ext cx="964312" cy="1063621"/>
          </a:xfrm>
          <a:prstGeom prst="rect">
            <a:avLst/>
          </a:prstGeom>
          <a:solidFill>
            <a:srgbClr val="FEFEFE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5590FD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450011" y="5253799"/>
            <a:ext cx="262636" cy="26263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50011" y="6252498"/>
            <a:ext cx="262636" cy="2626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50011" y="7248559"/>
            <a:ext cx="262636" cy="2626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0011" y="8244620"/>
            <a:ext cx="262636" cy="26263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50011" y="9112906"/>
            <a:ext cx="262636" cy="26263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387748" y="5936156"/>
            <a:ext cx="6390735" cy="1312403"/>
            <a:chOff x="0" y="0"/>
            <a:chExt cx="1683157" cy="3456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83157" cy="345654"/>
            </a:xfrm>
            <a:custGeom>
              <a:avLst/>
              <a:gdLst/>
              <a:ahLst/>
              <a:cxnLst/>
              <a:rect r="r" b="b" t="t" l="l"/>
              <a:pathLst>
                <a:path h="345654" w="1683157">
                  <a:moveTo>
                    <a:pt x="61783" y="0"/>
                  </a:moveTo>
                  <a:lnTo>
                    <a:pt x="1621374" y="0"/>
                  </a:lnTo>
                  <a:cubicBezTo>
                    <a:pt x="1655495" y="0"/>
                    <a:pt x="1683157" y="27661"/>
                    <a:pt x="1683157" y="61783"/>
                  </a:cubicBezTo>
                  <a:lnTo>
                    <a:pt x="1683157" y="283871"/>
                  </a:lnTo>
                  <a:cubicBezTo>
                    <a:pt x="1683157" y="317992"/>
                    <a:pt x="1655495" y="345654"/>
                    <a:pt x="1621374" y="345654"/>
                  </a:cubicBezTo>
                  <a:lnTo>
                    <a:pt x="61783" y="345654"/>
                  </a:lnTo>
                  <a:cubicBezTo>
                    <a:pt x="45397" y="345654"/>
                    <a:pt x="29682" y="339144"/>
                    <a:pt x="18096" y="327558"/>
                  </a:cubicBezTo>
                  <a:cubicBezTo>
                    <a:pt x="6509" y="315971"/>
                    <a:pt x="0" y="300257"/>
                    <a:pt x="0" y="283871"/>
                  </a:cubicBezTo>
                  <a:lnTo>
                    <a:pt x="0" y="61783"/>
                  </a:lnTo>
                  <a:cubicBezTo>
                    <a:pt x="0" y="27661"/>
                    <a:pt x="27661" y="0"/>
                    <a:pt x="61783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683157" cy="393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128087" y="5617778"/>
            <a:ext cx="1775439" cy="634720"/>
          </a:xfrm>
          <a:custGeom>
            <a:avLst/>
            <a:gdLst/>
            <a:ahLst/>
            <a:cxnLst/>
            <a:rect r="r" b="b" t="t" l="l"/>
            <a:pathLst>
              <a:path h="634720" w="1775439">
                <a:moveTo>
                  <a:pt x="0" y="0"/>
                </a:moveTo>
                <a:lnTo>
                  <a:pt x="1775440" y="0"/>
                </a:lnTo>
                <a:lnTo>
                  <a:pt x="1775440" y="634720"/>
                </a:lnTo>
                <a:lnTo>
                  <a:pt x="0" y="634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832349" y="942975"/>
            <a:ext cx="9191841" cy="252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Características     do paradigma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03148" y="8009814"/>
            <a:ext cx="4881704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442071" y="8814138"/>
            <a:ext cx="4881704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8077171"/>
            <a:ext cx="294950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Modularidade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8387" y="9055756"/>
            <a:ext cx="4683891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Estruturas de Controle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8387" y="7081110"/>
            <a:ext cx="5410444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Variáveis Globais e Locais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6195348"/>
            <a:ext cx="564045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Procedimentos ou Funções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98387" y="5165297"/>
            <a:ext cx="512970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Sequência de Instruções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16103" y="5961344"/>
            <a:ext cx="5734024" cy="104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  <a:spcBef>
                <a:spcPct val="0"/>
              </a:spcBef>
            </a:pPr>
            <a:r>
              <a:rPr lang="en-US" b="true" sz="3095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Para evitar repetição, os códigos são encapsulados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5488480" y="7652380"/>
            <a:ext cx="8569292" cy="1312403"/>
            <a:chOff x="0" y="0"/>
            <a:chExt cx="2256933" cy="34565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56933" cy="345654"/>
            </a:xfrm>
            <a:custGeom>
              <a:avLst/>
              <a:gdLst/>
              <a:ahLst/>
              <a:cxnLst/>
              <a:rect r="r" b="b" t="t" l="l"/>
              <a:pathLst>
                <a:path h="345654" w="2256933">
                  <a:moveTo>
                    <a:pt x="46076" y="0"/>
                  </a:moveTo>
                  <a:lnTo>
                    <a:pt x="2210857" y="0"/>
                  </a:lnTo>
                  <a:cubicBezTo>
                    <a:pt x="2236304" y="0"/>
                    <a:pt x="2256933" y="20629"/>
                    <a:pt x="2256933" y="46076"/>
                  </a:cubicBezTo>
                  <a:lnTo>
                    <a:pt x="2256933" y="299578"/>
                  </a:lnTo>
                  <a:cubicBezTo>
                    <a:pt x="2256933" y="311798"/>
                    <a:pt x="2252079" y="323517"/>
                    <a:pt x="2243438" y="332158"/>
                  </a:cubicBezTo>
                  <a:cubicBezTo>
                    <a:pt x="2234797" y="340799"/>
                    <a:pt x="2223077" y="345654"/>
                    <a:pt x="2210857" y="345654"/>
                  </a:cubicBezTo>
                  <a:lnTo>
                    <a:pt x="46076" y="345654"/>
                  </a:lnTo>
                  <a:cubicBezTo>
                    <a:pt x="33856" y="345654"/>
                    <a:pt x="22136" y="340799"/>
                    <a:pt x="13495" y="332158"/>
                  </a:cubicBezTo>
                  <a:cubicBezTo>
                    <a:pt x="4854" y="323517"/>
                    <a:pt x="0" y="311798"/>
                    <a:pt x="0" y="299578"/>
                  </a:cubicBezTo>
                  <a:lnTo>
                    <a:pt x="0" y="46076"/>
                  </a:lnTo>
                  <a:cubicBezTo>
                    <a:pt x="0" y="33856"/>
                    <a:pt x="4854" y="22136"/>
                    <a:pt x="13495" y="13495"/>
                  </a:cubicBezTo>
                  <a:cubicBezTo>
                    <a:pt x="22136" y="4854"/>
                    <a:pt x="33856" y="0"/>
                    <a:pt x="46076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256933" cy="393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4095164" y="7800502"/>
            <a:ext cx="1775439" cy="634720"/>
          </a:xfrm>
          <a:custGeom>
            <a:avLst/>
            <a:gdLst/>
            <a:ahLst/>
            <a:cxnLst/>
            <a:rect r="r" b="b" t="t" l="l"/>
            <a:pathLst>
              <a:path h="634720" w="1775439">
                <a:moveTo>
                  <a:pt x="0" y="0"/>
                </a:moveTo>
                <a:lnTo>
                  <a:pt x="1775439" y="0"/>
                </a:lnTo>
                <a:lnTo>
                  <a:pt x="1775439" y="634720"/>
                </a:lnTo>
                <a:lnTo>
                  <a:pt x="0" y="634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5488480" y="7783419"/>
            <a:ext cx="8569292" cy="104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  <a:spcBef>
                <a:spcPct val="0"/>
              </a:spcBef>
            </a:pPr>
            <a:r>
              <a:rPr lang="en-US" b="true" sz="3095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 Permite que o código seja dividido em partes menores e mais gerenciáveis.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6922" y="3856589"/>
            <a:ext cx="4001047" cy="1079476"/>
            <a:chOff x="0" y="0"/>
            <a:chExt cx="1053774" cy="284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3774" cy="284306"/>
            </a:xfrm>
            <a:custGeom>
              <a:avLst/>
              <a:gdLst/>
              <a:ahLst/>
              <a:cxnLst/>
              <a:rect r="r" b="b" t="t" l="l"/>
              <a:pathLst>
                <a:path h="284306" w="1053774">
                  <a:moveTo>
                    <a:pt x="98684" y="0"/>
                  </a:moveTo>
                  <a:lnTo>
                    <a:pt x="955090" y="0"/>
                  </a:lnTo>
                  <a:cubicBezTo>
                    <a:pt x="981263" y="0"/>
                    <a:pt x="1006363" y="10397"/>
                    <a:pt x="1024870" y="28904"/>
                  </a:cubicBezTo>
                  <a:cubicBezTo>
                    <a:pt x="1043377" y="47411"/>
                    <a:pt x="1053774" y="72511"/>
                    <a:pt x="1053774" y="98684"/>
                  </a:cubicBezTo>
                  <a:lnTo>
                    <a:pt x="1053774" y="185623"/>
                  </a:lnTo>
                  <a:cubicBezTo>
                    <a:pt x="1053774" y="211795"/>
                    <a:pt x="1043377" y="236896"/>
                    <a:pt x="1024870" y="255403"/>
                  </a:cubicBezTo>
                  <a:cubicBezTo>
                    <a:pt x="1006363" y="273909"/>
                    <a:pt x="981263" y="284306"/>
                    <a:pt x="955090" y="284306"/>
                  </a:cubicBezTo>
                  <a:lnTo>
                    <a:pt x="98684" y="284306"/>
                  </a:lnTo>
                  <a:cubicBezTo>
                    <a:pt x="72511" y="284306"/>
                    <a:pt x="47411" y="273909"/>
                    <a:pt x="28904" y="255403"/>
                  </a:cubicBezTo>
                  <a:cubicBezTo>
                    <a:pt x="10397" y="236896"/>
                    <a:pt x="0" y="211795"/>
                    <a:pt x="0" y="185623"/>
                  </a:cubicBezTo>
                  <a:lnTo>
                    <a:pt x="0" y="98684"/>
                  </a:lnTo>
                  <a:cubicBezTo>
                    <a:pt x="0" y="72511"/>
                    <a:pt x="10397" y="47411"/>
                    <a:pt x="28904" y="28904"/>
                  </a:cubicBezTo>
                  <a:cubicBezTo>
                    <a:pt x="47411" y="10397"/>
                    <a:pt x="72511" y="0"/>
                    <a:pt x="98684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53774" cy="331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32586" y="556678"/>
            <a:ext cx="8622828" cy="373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de Funcionamento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 rot="-5400000">
            <a:off x="-70780" y="615270"/>
            <a:ext cx="964312" cy="1063621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7" id="7"/>
          <p:cNvSpPr/>
          <p:nvPr/>
        </p:nvSpPr>
        <p:spPr>
          <a:xfrm rot="-5400000">
            <a:off x="992840" y="-381362"/>
            <a:ext cx="964312" cy="1063621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8" id="8"/>
          <p:cNvSpPr/>
          <p:nvPr/>
        </p:nvSpPr>
        <p:spPr>
          <a:xfrm rot="-5400000">
            <a:off x="924765" y="1579583"/>
            <a:ext cx="964312" cy="1063621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9" id="9"/>
          <p:cNvSpPr/>
          <p:nvPr/>
        </p:nvSpPr>
        <p:spPr>
          <a:xfrm rot="-5400000">
            <a:off x="-138855" y="2543895"/>
            <a:ext cx="964312" cy="1063621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10" id="10"/>
          <p:cNvSpPr/>
          <p:nvPr/>
        </p:nvSpPr>
        <p:spPr>
          <a:xfrm rot="-5400000">
            <a:off x="1988386" y="582950"/>
            <a:ext cx="964312" cy="1063621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11" id="11"/>
          <p:cNvSpPr/>
          <p:nvPr/>
        </p:nvSpPr>
        <p:spPr>
          <a:xfrm rot="-5400000">
            <a:off x="3052007" y="-349042"/>
            <a:ext cx="964312" cy="1063621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1560035" y="3971157"/>
            <a:ext cx="3796252" cy="8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4"/>
              </a:lnSpc>
              <a:spcBef>
                <a:spcPct val="0"/>
              </a:spcBef>
            </a:pPr>
            <a:r>
              <a:rPr lang="en-US" b="true" sz="516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Vantagens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588591"/>
            <a:ext cx="262636" cy="2626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6851352"/>
            <a:ext cx="262636" cy="26263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8114113"/>
            <a:ext cx="262636" cy="26263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60035" y="5298015"/>
            <a:ext cx="3948257" cy="76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1"/>
              </a:lnSpc>
              <a:spcBef>
                <a:spcPct val="0"/>
              </a:spcBef>
            </a:pPr>
            <a:r>
              <a:rPr lang="en-US" b="true" sz="457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Simplicidade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0035" y="6690624"/>
            <a:ext cx="6824067" cy="77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51"/>
              </a:lnSpc>
              <a:spcBef>
                <a:spcPct val="0"/>
              </a:spcBef>
            </a:pPr>
            <a:r>
              <a:rPr lang="en-US" b="true" sz="4578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Reutilização de Código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4997" y="7822067"/>
            <a:ext cx="2669140" cy="77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51"/>
              </a:lnSpc>
              <a:spcBef>
                <a:spcPct val="0"/>
              </a:spcBef>
            </a:pPr>
            <a:r>
              <a:rPr lang="en-US" b="true" sz="4578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Clareza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144000" y="4794116"/>
            <a:ext cx="7669031" cy="1647195"/>
            <a:chOff x="0" y="0"/>
            <a:chExt cx="2019827" cy="4338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19827" cy="433829"/>
            </a:xfrm>
            <a:custGeom>
              <a:avLst/>
              <a:gdLst/>
              <a:ahLst/>
              <a:cxnLst/>
              <a:rect r="r" b="b" t="t" l="l"/>
              <a:pathLst>
                <a:path h="433829" w="2019827">
                  <a:moveTo>
                    <a:pt x="51485" y="0"/>
                  </a:moveTo>
                  <a:lnTo>
                    <a:pt x="1968342" y="0"/>
                  </a:lnTo>
                  <a:cubicBezTo>
                    <a:pt x="1981997" y="0"/>
                    <a:pt x="1995092" y="5424"/>
                    <a:pt x="2004748" y="15080"/>
                  </a:cubicBezTo>
                  <a:cubicBezTo>
                    <a:pt x="2014403" y="24735"/>
                    <a:pt x="2019827" y="37830"/>
                    <a:pt x="2019827" y="51485"/>
                  </a:cubicBezTo>
                  <a:lnTo>
                    <a:pt x="2019827" y="382344"/>
                  </a:lnTo>
                  <a:cubicBezTo>
                    <a:pt x="2019827" y="395999"/>
                    <a:pt x="2014403" y="409094"/>
                    <a:pt x="2004748" y="418750"/>
                  </a:cubicBezTo>
                  <a:cubicBezTo>
                    <a:pt x="1995092" y="428405"/>
                    <a:pt x="1981997" y="433829"/>
                    <a:pt x="1968342" y="433829"/>
                  </a:cubicBezTo>
                  <a:lnTo>
                    <a:pt x="51485" y="433829"/>
                  </a:lnTo>
                  <a:cubicBezTo>
                    <a:pt x="37830" y="433829"/>
                    <a:pt x="24735" y="428405"/>
                    <a:pt x="15080" y="418750"/>
                  </a:cubicBezTo>
                  <a:cubicBezTo>
                    <a:pt x="5424" y="409094"/>
                    <a:pt x="0" y="395999"/>
                    <a:pt x="0" y="382344"/>
                  </a:cubicBezTo>
                  <a:lnTo>
                    <a:pt x="0" y="51485"/>
                  </a:lnTo>
                  <a:cubicBezTo>
                    <a:pt x="0" y="37830"/>
                    <a:pt x="5424" y="24735"/>
                    <a:pt x="15080" y="15080"/>
                  </a:cubicBezTo>
                  <a:cubicBezTo>
                    <a:pt x="24735" y="5424"/>
                    <a:pt x="37830" y="0"/>
                    <a:pt x="51485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2019827" cy="481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508284" y="4870563"/>
            <a:ext cx="7304747" cy="129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  <a:spcBef>
                <a:spcPct val="0"/>
              </a:spcBef>
            </a:pPr>
            <a:r>
              <a:rPr lang="en-US" b="true" sz="387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facilitando a manutenção e atualização do programa.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1413405">
            <a:off x="7111298" y="5264882"/>
            <a:ext cx="2545609" cy="910055"/>
          </a:xfrm>
          <a:custGeom>
            <a:avLst/>
            <a:gdLst/>
            <a:ahLst/>
            <a:cxnLst/>
            <a:rect r="r" b="b" t="t" l="l"/>
            <a:pathLst>
              <a:path h="910055" w="2545609">
                <a:moveTo>
                  <a:pt x="0" y="0"/>
                </a:moveTo>
                <a:lnTo>
                  <a:pt x="2545608" y="0"/>
                </a:lnTo>
                <a:lnTo>
                  <a:pt x="2545608" y="910055"/>
                </a:lnTo>
                <a:lnTo>
                  <a:pt x="0" y="910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972068" y="8245431"/>
            <a:ext cx="7669031" cy="1647195"/>
            <a:chOff x="0" y="0"/>
            <a:chExt cx="2019827" cy="43382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019827" cy="433829"/>
            </a:xfrm>
            <a:custGeom>
              <a:avLst/>
              <a:gdLst/>
              <a:ahLst/>
              <a:cxnLst/>
              <a:rect r="r" b="b" t="t" l="l"/>
              <a:pathLst>
                <a:path h="433829" w="2019827">
                  <a:moveTo>
                    <a:pt x="51485" y="0"/>
                  </a:moveTo>
                  <a:lnTo>
                    <a:pt x="1968342" y="0"/>
                  </a:lnTo>
                  <a:cubicBezTo>
                    <a:pt x="1981997" y="0"/>
                    <a:pt x="1995092" y="5424"/>
                    <a:pt x="2004748" y="15080"/>
                  </a:cubicBezTo>
                  <a:cubicBezTo>
                    <a:pt x="2014403" y="24735"/>
                    <a:pt x="2019827" y="37830"/>
                    <a:pt x="2019827" y="51485"/>
                  </a:cubicBezTo>
                  <a:lnTo>
                    <a:pt x="2019827" y="382344"/>
                  </a:lnTo>
                  <a:cubicBezTo>
                    <a:pt x="2019827" y="395999"/>
                    <a:pt x="2014403" y="409094"/>
                    <a:pt x="2004748" y="418750"/>
                  </a:cubicBezTo>
                  <a:cubicBezTo>
                    <a:pt x="1995092" y="428405"/>
                    <a:pt x="1981997" y="433829"/>
                    <a:pt x="1968342" y="433829"/>
                  </a:cubicBezTo>
                  <a:lnTo>
                    <a:pt x="51485" y="433829"/>
                  </a:lnTo>
                  <a:cubicBezTo>
                    <a:pt x="37830" y="433829"/>
                    <a:pt x="24735" y="428405"/>
                    <a:pt x="15080" y="418750"/>
                  </a:cubicBezTo>
                  <a:cubicBezTo>
                    <a:pt x="5424" y="409094"/>
                    <a:pt x="0" y="395999"/>
                    <a:pt x="0" y="382344"/>
                  </a:cubicBezTo>
                  <a:lnTo>
                    <a:pt x="0" y="51485"/>
                  </a:lnTo>
                  <a:cubicBezTo>
                    <a:pt x="0" y="37830"/>
                    <a:pt x="5424" y="24735"/>
                    <a:pt x="15080" y="15080"/>
                  </a:cubicBezTo>
                  <a:cubicBezTo>
                    <a:pt x="24735" y="5424"/>
                    <a:pt x="37830" y="0"/>
                    <a:pt x="51485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2019827" cy="481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true" flipV="false" rot="-9515481">
            <a:off x="3588440" y="8961147"/>
            <a:ext cx="1765252" cy="631078"/>
          </a:xfrm>
          <a:custGeom>
            <a:avLst/>
            <a:gdLst/>
            <a:ahLst/>
            <a:cxnLst/>
            <a:rect r="r" b="b" t="t" l="l"/>
            <a:pathLst>
              <a:path h="631078" w="1765252">
                <a:moveTo>
                  <a:pt x="1765252" y="0"/>
                </a:moveTo>
                <a:lnTo>
                  <a:pt x="0" y="0"/>
                </a:lnTo>
                <a:lnTo>
                  <a:pt x="0" y="631078"/>
                </a:lnTo>
                <a:lnTo>
                  <a:pt x="1765252" y="631078"/>
                </a:lnTo>
                <a:lnTo>
                  <a:pt x="1765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951425" y="8292633"/>
            <a:ext cx="5710318" cy="146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76"/>
              </a:lnSpc>
              <a:spcBef>
                <a:spcPct val="0"/>
              </a:spcBef>
            </a:pPr>
            <a:r>
              <a:rPr lang="en-US" b="true" sz="4366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 fluxo de execução é geralmente linear</a:t>
            </a:r>
          </a:p>
        </p:txBody>
      </p:sp>
      <p:sp>
        <p:nvSpPr>
          <p:cNvPr name="AutoShape 35" id="35"/>
          <p:cNvSpPr/>
          <p:nvPr/>
        </p:nvSpPr>
        <p:spPr>
          <a:xfrm rot="-5400000">
            <a:off x="14599735" y="407111"/>
            <a:ext cx="1181102" cy="1302736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36" id="36"/>
          <p:cNvSpPr/>
          <p:nvPr/>
        </p:nvSpPr>
        <p:spPr>
          <a:xfrm rot="-5400000">
            <a:off x="15902472" y="-813577"/>
            <a:ext cx="1181102" cy="1302736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7" id="37"/>
          <p:cNvSpPr/>
          <p:nvPr/>
        </p:nvSpPr>
        <p:spPr>
          <a:xfrm rot="-5400000">
            <a:off x="15819092" y="1588213"/>
            <a:ext cx="1181102" cy="1302736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8" id="38"/>
          <p:cNvSpPr/>
          <p:nvPr/>
        </p:nvSpPr>
        <p:spPr>
          <a:xfrm rot="-5400000">
            <a:off x="14516356" y="2769315"/>
            <a:ext cx="1181102" cy="1302736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39" id="39"/>
          <p:cNvSpPr/>
          <p:nvPr/>
        </p:nvSpPr>
        <p:spPr>
          <a:xfrm rot="-5400000">
            <a:off x="17121829" y="367525"/>
            <a:ext cx="1181102" cy="1302736"/>
          </a:xfrm>
          <a:prstGeom prst="rect">
            <a:avLst/>
          </a:prstGeom>
          <a:solidFill>
            <a:srgbClr val="F78025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6922" y="3856589"/>
            <a:ext cx="5309779" cy="1079476"/>
            <a:chOff x="0" y="0"/>
            <a:chExt cx="1398460" cy="284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8460" cy="284306"/>
            </a:xfrm>
            <a:custGeom>
              <a:avLst/>
              <a:gdLst/>
              <a:ahLst/>
              <a:cxnLst/>
              <a:rect r="r" b="b" t="t" l="l"/>
              <a:pathLst>
                <a:path h="284306" w="1398460">
                  <a:moveTo>
                    <a:pt x="74361" y="0"/>
                  </a:moveTo>
                  <a:lnTo>
                    <a:pt x="1324100" y="0"/>
                  </a:lnTo>
                  <a:cubicBezTo>
                    <a:pt x="1343821" y="0"/>
                    <a:pt x="1362735" y="7834"/>
                    <a:pt x="1376681" y="21780"/>
                  </a:cubicBezTo>
                  <a:cubicBezTo>
                    <a:pt x="1390626" y="35725"/>
                    <a:pt x="1398460" y="54639"/>
                    <a:pt x="1398460" y="74361"/>
                  </a:cubicBezTo>
                  <a:lnTo>
                    <a:pt x="1398460" y="209946"/>
                  </a:lnTo>
                  <a:cubicBezTo>
                    <a:pt x="1398460" y="229668"/>
                    <a:pt x="1390626" y="248581"/>
                    <a:pt x="1376681" y="262527"/>
                  </a:cubicBezTo>
                  <a:cubicBezTo>
                    <a:pt x="1362735" y="276472"/>
                    <a:pt x="1343821" y="284306"/>
                    <a:pt x="1324100" y="284306"/>
                  </a:cubicBezTo>
                  <a:lnTo>
                    <a:pt x="74361" y="284306"/>
                  </a:lnTo>
                  <a:cubicBezTo>
                    <a:pt x="54639" y="284306"/>
                    <a:pt x="35725" y="276472"/>
                    <a:pt x="21780" y="262527"/>
                  </a:cubicBezTo>
                  <a:cubicBezTo>
                    <a:pt x="7834" y="248581"/>
                    <a:pt x="0" y="229668"/>
                    <a:pt x="0" y="209946"/>
                  </a:cubicBezTo>
                  <a:lnTo>
                    <a:pt x="0" y="74361"/>
                  </a:lnTo>
                  <a:cubicBezTo>
                    <a:pt x="0" y="54639"/>
                    <a:pt x="7834" y="35725"/>
                    <a:pt x="21780" y="21780"/>
                  </a:cubicBezTo>
                  <a:cubicBezTo>
                    <a:pt x="35725" y="7834"/>
                    <a:pt x="54639" y="0"/>
                    <a:pt x="74361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98460" cy="331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32586" y="556678"/>
            <a:ext cx="8622828" cy="373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de Funcionamento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 rot="-5400000">
            <a:off x="-56778" y="882308"/>
            <a:ext cx="1236238" cy="1363550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7" id="7"/>
          <p:cNvSpPr/>
          <p:nvPr/>
        </p:nvSpPr>
        <p:spPr>
          <a:xfrm rot="-5400000">
            <a:off x="1306772" y="-395364"/>
            <a:ext cx="1236238" cy="1363550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8" id="8"/>
          <p:cNvSpPr/>
          <p:nvPr/>
        </p:nvSpPr>
        <p:spPr>
          <a:xfrm rot="-5400000">
            <a:off x="1219500" y="2118545"/>
            <a:ext cx="1236238" cy="1363550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652516" y="3973134"/>
            <a:ext cx="4983241" cy="8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4"/>
              </a:lnSpc>
              <a:spcBef>
                <a:spcPct val="0"/>
              </a:spcBef>
            </a:pPr>
            <a:r>
              <a:rPr lang="en-US" b="true" sz="516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Desvantagens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5588591"/>
            <a:ext cx="262636" cy="2626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851352"/>
            <a:ext cx="262636" cy="2626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74997" y="5298015"/>
            <a:ext cx="4403301" cy="76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1"/>
              </a:lnSpc>
              <a:spcBef>
                <a:spcPct val="0"/>
              </a:spcBef>
            </a:pPr>
            <a:r>
              <a:rPr lang="en-US" b="true" sz="457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Escalabilidade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827227" y="5374215"/>
            <a:ext cx="9799841" cy="1647195"/>
            <a:chOff x="0" y="0"/>
            <a:chExt cx="2581028" cy="4338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81028" cy="433829"/>
            </a:xfrm>
            <a:custGeom>
              <a:avLst/>
              <a:gdLst/>
              <a:ahLst/>
              <a:cxnLst/>
              <a:rect r="r" b="b" t="t" l="l"/>
              <a:pathLst>
                <a:path h="433829" w="2581028">
                  <a:moveTo>
                    <a:pt x="40290" y="0"/>
                  </a:moveTo>
                  <a:lnTo>
                    <a:pt x="2540738" y="0"/>
                  </a:lnTo>
                  <a:cubicBezTo>
                    <a:pt x="2562989" y="0"/>
                    <a:pt x="2581028" y="18039"/>
                    <a:pt x="2581028" y="40290"/>
                  </a:cubicBezTo>
                  <a:lnTo>
                    <a:pt x="2581028" y="393539"/>
                  </a:lnTo>
                  <a:cubicBezTo>
                    <a:pt x="2581028" y="404225"/>
                    <a:pt x="2576783" y="414473"/>
                    <a:pt x="2569227" y="422028"/>
                  </a:cubicBezTo>
                  <a:cubicBezTo>
                    <a:pt x="2561671" y="429584"/>
                    <a:pt x="2551423" y="433829"/>
                    <a:pt x="2540738" y="433829"/>
                  </a:cubicBezTo>
                  <a:lnTo>
                    <a:pt x="40290" y="433829"/>
                  </a:lnTo>
                  <a:cubicBezTo>
                    <a:pt x="29605" y="433829"/>
                    <a:pt x="19357" y="429584"/>
                    <a:pt x="11801" y="422028"/>
                  </a:cubicBezTo>
                  <a:cubicBezTo>
                    <a:pt x="4245" y="414473"/>
                    <a:pt x="0" y="404225"/>
                    <a:pt x="0" y="393539"/>
                  </a:cubicBezTo>
                  <a:lnTo>
                    <a:pt x="0" y="40290"/>
                  </a:lnTo>
                  <a:cubicBezTo>
                    <a:pt x="0" y="29605"/>
                    <a:pt x="4245" y="19357"/>
                    <a:pt x="11801" y="11801"/>
                  </a:cubicBezTo>
                  <a:cubicBezTo>
                    <a:pt x="19357" y="4245"/>
                    <a:pt x="29605" y="0"/>
                    <a:pt x="40290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581028" cy="481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263736" y="5452915"/>
            <a:ext cx="8995564" cy="129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2"/>
              </a:lnSpc>
              <a:spcBef>
                <a:spcPct val="0"/>
              </a:spcBef>
            </a:pPr>
            <a:r>
              <a:rPr lang="en-US" b="true" sz="387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pode se tornar difícil de gerenciar, com funções e variáveis globais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206583">
            <a:off x="6194755" y="5162885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0"/>
                </a:moveTo>
                <a:lnTo>
                  <a:pt x="2048835" y="0"/>
                </a:lnTo>
                <a:lnTo>
                  <a:pt x="2048835" y="732459"/>
                </a:lnTo>
                <a:lnTo>
                  <a:pt x="0" y="732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583405" y="8112505"/>
            <a:ext cx="9596788" cy="1647195"/>
            <a:chOff x="0" y="0"/>
            <a:chExt cx="2527549" cy="43382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27549" cy="433829"/>
            </a:xfrm>
            <a:custGeom>
              <a:avLst/>
              <a:gdLst/>
              <a:ahLst/>
              <a:cxnLst/>
              <a:rect r="r" b="b" t="t" l="l"/>
              <a:pathLst>
                <a:path h="433829" w="2527549">
                  <a:moveTo>
                    <a:pt x="41143" y="0"/>
                  </a:moveTo>
                  <a:lnTo>
                    <a:pt x="2486407" y="0"/>
                  </a:lnTo>
                  <a:cubicBezTo>
                    <a:pt x="2509129" y="0"/>
                    <a:pt x="2527549" y="18420"/>
                    <a:pt x="2527549" y="41143"/>
                  </a:cubicBezTo>
                  <a:lnTo>
                    <a:pt x="2527549" y="392686"/>
                  </a:lnTo>
                  <a:cubicBezTo>
                    <a:pt x="2527549" y="403598"/>
                    <a:pt x="2523215" y="414063"/>
                    <a:pt x="2515499" y="421779"/>
                  </a:cubicBezTo>
                  <a:cubicBezTo>
                    <a:pt x="2507783" y="429494"/>
                    <a:pt x="2497318" y="433829"/>
                    <a:pt x="2486407" y="433829"/>
                  </a:cubicBezTo>
                  <a:lnTo>
                    <a:pt x="41143" y="433829"/>
                  </a:lnTo>
                  <a:cubicBezTo>
                    <a:pt x="30231" y="433829"/>
                    <a:pt x="19766" y="429494"/>
                    <a:pt x="12050" y="421779"/>
                  </a:cubicBezTo>
                  <a:cubicBezTo>
                    <a:pt x="4335" y="414063"/>
                    <a:pt x="0" y="403598"/>
                    <a:pt x="0" y="392686"/>
                  </a:cubicBezTo>
                  <a:lnTo>
                    <a:pt x="0" y="41143"/>
                  </a:lnTo>
                  <a:cubicBezTo>
                    <a:pt x="0" y="30231"/>
                    <a:pt x="4335" y="19766"/>
                    <a:pt x="12050" y="12050"/>
                  </a:cubicBezTo>
                  <a:cubicBezTo>
                    <a:pt x="19766" y="4335"/>
                    <a:pt x="30231" y="0"/>
                    <a:pt x="41143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527549" cy="481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-9515481">
            <a:off x="4116087" y="7929893"/>
            <a:ext cx="1765252" cy="631078"/>
          </a:xfrm>
          <a:custGeom>
            <a:avLst/>
            <a:gdLst/>
            <a:ahLst/>
            <a:cxnLst/>
            <a:rect r="r" b="b" t="t" l="l"/>
            <a:pathLst>
              <a:path h="631078" w="1765252">
                <a:moveTo>
                  <a:pt x="1765253" y="0"/>
                </a:moveTo>
                <a:lnTo>
                  <a:pt x="0" y="0"/>
                </a:lnTo>
                <a:lnTo>
                  <a:pt x="0" y="631077"/>
                </a:lnTo>
                <a:lnTo>
                  <a:pt x="1765253" y="631077"/>
                </a:lnTo>
                <a:lnTo>
                  <a:pt x="17652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878297" y="8194578"/>
            <a:ext cx="9301896" cy="140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7"/>
              </a:lnSpc>
              <a:spcBef>
                <a:spcPct val="0"/>
              </a:spcBef>
            </a:pPr>
            <a:r>
              <a:rPr lang="en-US" b="true" sz="4197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Não possui os mesmo níveis que outros paradigmas, como OO</a:t>
            </a:r>
          </a:p>
        </p:txBody>
      </p:sp>
      <p:sp>
        <p:nvSpPr>
          <p:cNvPr name="AutoShape 27" id="27"/>
          <p:cNvSpPr/>
          <p:nvPr/>
        </p:nvSpPr>
        <p:spPr>
          <a:xfrm rot="-5400000">
            <a:off x="15817160" y="7926695"/>
            <a:ext cx="1181102" cy="1302736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8" id="28"/>
          <p:cNvSpPr/>
          <p:nvPr/>
        </p:nvSpPr>
        <p:spPr>
          <a:xfrm rot="-5400000">
            <a:off x="17119896" y="6706007"/>
            <a:ext cx="1181102" cy="1302736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29" id="29"/>
          <p:cNvSpPr/>
          <p:nvPr/>
        </p:nvSpPr>
        <p:spPr>
          <a:xfrm rot="-5400000">
            <a:off x="17036517" y="9107797"/>
            <a:ext cx="1181102" cy="1302736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30" id="30"/>
          <p:cNvSpPr/>
          <p:nvPr/>
        </p:nvSpPr>
        <p:spPr>
          <a:xfrm rot="-5400000">
            <a:off x="18339253" y="7887109"/>
            <a:ext cx="1181102" cy="1302736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TextBox 31" id="31"/>
          <p:cNvSpPr txBox="true"/>
          <p:nvPr/>
        </p:nvSpPr>
        <p:spPr>
          <a:xfrm rot="0">
            <a:off x="1474997" y="6690624"/>
            <a:ext cx="5744176" cy="77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51"/>
              </a:lnSpc>
              <a:spcBef>
                <a:spcPct val="0"/>
              </a:spcBef>
            </a:pPr>
            <a:r>
              <a:rPr lang="en-US" b="true" sz="4578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Falta de Abstração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1567" y="2115155"/>
            <a:ext cx="10272866" cy="1647195"/>
            <a:chOff x="0" y="0"/>
            <a:chExt cx="2705611" cy="4338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5611" cy="433829"/>
            </a:xfrm>
            <a:custGeom>
              <a:avLst/>
              <a:gdLst/>
              <a:ahLst/>
              <a:cxnLst/>
              <a:rect r="r" b="b" t="t" l="l"/>
              <a:pathLst>
                <a:path h="433829" w="2705611">
                  <a:moveTo>
                    <a:pt x="38435" y="0"/>
                  </a:moveTo>
                  <a:lnTo>
                    <a:pt x="2667176" y="0"/>
                  </a:lnTo>
                  <a:cubicBezTo>
                    <a:pt x="2677369" y="0"/>
                    <a:pt x="2687145" y="4049"/>
                    <a:pt x="2694353" y="11257"/>
                  </a:cubicBezTo>
                  <a:cubicBezTo>
                    <a:pt x="2701561" y="18465"/>
                    <a:pt x="2705611" y="28241"/>
                    <a:pt x="2705611" y="38435"/>
                  </a:cubicBezTo>
                  <a:lnTo>
                    <a:pt x="2705611" y="395394"/>
                  </a:lnTo>
                  <a:cubicBezTo>
                    <a:pt x="2705611" y="416621"/>
                    <a:pt x="2688403" y="433829"/>
                    <a:pt x="2667176" y="433829"/>
                  </a:cubicBezTo>
                  <a:lnTo>
                    <a:pt x="38435" y="433829"/>
                  </a:lnTo>
                  <a:cubicBezTo>
                    <a:pt x="28241" y="433829"/>
                    <a:pt x="18465" y="429780"/>
                    <a:pt x="11257" y="422572"/>
                  </a:cubicBezTo>
                  <a:cubicBezTo>
                    <a:pt x="4049" y="415364"/>
                    <a:pt x="0" y="405588"/>
                    <a:pt x="0" y="395394"/>
                  </a:cubicBezTo>
                  <a:lnTo>
                    <a:pt x="0" y="38435"/>
                  </a:lnTo>
                  <a:cubicBezTo>
                    <a:pt x="0" y="28241"/>
                    <a:pt x="4049" y="18465"/>
                    <a:pt x="11257" y="11257"/>
                  </a:cubicBezTo>
                  <a:cubicBezTo>
                    <a:pt x="18465" y="4049"/>
                    <a:pt x="28241" y="0"/>
                    <a:pt x="38435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5611" cy="481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99985" y="1872391"/>
            <a:ext cx="21088893" cy="8428505"/>
            <a:chOff x="0" y="0"/>
            <a:chExt cx="5554276" cy="22198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54276" cy="2219853"/>
            </a:xfrm>
            <a:custGeom>
              <a:avLst/>
              <a:gdLst/>
              <a:ahLst/>
              <a:cxnLst/>
              <a:rect r="r" b="b" t="t" l="l"/>
              <a:pathLst>
                <a:path h="2219853" w="5554276">
                  <a:moveTo>
                    <a:pt x="18723" y="0"/>
                  </a:moveTo>
                  <a:lnTo>
                    <a:pt x="5535554" y="0"/>
                  </a:lnTo>
                  <a:cubicBezTo>
                    <a:pt x="5545894" y="0"/>
                    <a:pt x="5554276" y="8382"/>
                    <a:pt x="5554276" y="18723"/>
                  </a:cubicBezTo>
                  <a:lnTo>
                    <a:pt x="5554276" y="2201131"/>
                  </a:lnTo>
                  <a:cubicBezTo>
                    <a:pt x="5554276" y="2206096"/>
                    <a:pt x="5552304" y="2210858"/>
                    <a:pt x="5548793" y="2214369"/>
                  </a:cubicBezTo>
                  <a:cubicBezTo>
                    <a:pt x="5545282" y="2217881"/>
                    <a:pt x="5540520" y="2219853"/>
                    <a:pt x="5535554" y="2219853"/>
                  </a:cubicBezTo>
                  <a:lnTo>
                    <a:pt x="18723" y="2219853"/>
                  </a:lnTo>
                  <a:cubicBezTo>
                    <a:pt x="13757" y="2219853"/>
                    <a:pt x="8995" y="2217881"/>
                    <a:pt x="5484" y="2214369"/>
                  </a:cubicBezTo>
                  <a:cubicBezTo>
                    <a:pt x="1973" y="2210858"/>
                    <a:pt x="0" y="2206096"/>
                    <a:pt x="0" y="2201131"/>
                  </a:cubicBezTo>
                  <a:lnTo>
                    <a:pt x="0" y="18723"/>
                  </a:lnTo>
                  <a:cubicBezTo>
                    <a:pt x="0" y="13757"/>
                    <a:pt x="1973" y="8995"/>
                    <a:pt x="5484" y="5484"/>
                  </a:cubicBezTo>
                  <a:cubicBezTo>
                    <a:pt x="8995" y="1973"/>
                    <a:pt x="13757" y="0"/>
                    <a:pt x="187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554276" cy="2296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951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-10800000">
            <a:off x="16778307" y="8261955"/>
            <a:ext cx="961986" cy="1061055"/>
          </a:xfrm>
          <a:prstGeom prst="rect">
            <a:avLst/>
          </a:prstGeom>
          <a:solidFill>
            <a:srgbClr val="5590FD"/>
          </a:solidFill>
        </p:spPr>
      </p:sp>
      <p:sp>
        <p:nvSpPr>
          <p:cNvPr name="AutoShape 9" id="9"/>
          <p:cNvSpPr/>
          <p:nvPr/>
        </p:nvSpPr>
        <p:spPr>
          <a:xfrm rot="-10800000">
            <a:off x="19258792" y="3478493"/>
            <a:ext cx="1181102" cy="1302736"/>
          </a:xfrm>
          <a:prstGeom prst="rect">
            <a:avLst/>
          </a:prstGeom>
          <a:solidFill>
            <a:srgbClr val="FEFEFE"/>
          </a:solidFill>
        </p:spPr>
      </p:sp>
      <p:sp>
        <p:nvSpPr>
          <p:cNvPr name="AutoShape 10" id="10"/>
          <p:cNvSpPr/>
          <p:nvPr/>
        </p:nvSpPr>
        <p:spPr>
          <a:xfrm rot="-10800000">
            <a:off x="15816321" y="9413866"/>
            <a:ext cx="961986" cy="106105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Freeform 11" id="11"/>
          <p:cNvSpPr/>
          <p:nvPr/>
        </p:nvSpPr>
        <p:spPr>
          <a:xfrm flipH="false" flipV="false" rot="0">
            <a:off x="14055214" y="-296438"/>
            <a:ext cx="2038126" cy="2154933"/>
          </a:xfrm>
          <a:custGeom>
            <a:avLst/>
            <a:gdLst/>
            <a:ahLst/>
            <a:cxnLst/>
            <a:rect r="r" b="b" t="t" l="l"/>
            <a:pathLst>
              <a:path h="2154933" w="2038126">
                <a:moveTo>
                  <a:pt x="0" y="0"/>
                </a:moveTo>
                <a:lnTo>
                  <a:pt x="2038126" y="0"/>
                </a:lnTo>
                <a:lnTo>
                  <a:pt x="2038126" y="2154933"/>
                </a:lnTo>
                <a:lnTo>
                  <a:pt x="0" y="2154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7" t="0" r="-8277" b="-1023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98885" y="302999"/>
            <a:ext cx="10156329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 Linguagem Kotlin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true" rot="1491418">
            <a:off x="518449" y="2269082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9"/>
                </a:moveTo>
                <a:lnTo>
                  <a:pt x="2048835" y="732459"/>
                </a:lnTo>
                <a:lnTo>
                  <a:pt x="2048835" y="0"/>
                </a:lnTo>
                <a:lnTo>
                  <a:pt x="0" y="0"/>
                </a:lnTo>
                <a:lnTo>
                  <a:pt x="0" y="7324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1491418">
            <a:off x="518449" y="4014350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9"/>
                </a:moveTo>
                <a:lnTo>
                  <a:pt x="2048835" y="732459"/>
                </a:lnTo>
                <a:lnTo>
                  <a:pt x="2048835" y="0"/>
                </a:lnTo>
                <a:lnTo>
                  <a:pt x="0" y="0"/>
                </a:lnTo>
                <a:lnTo>
                  <a:pt x="0" y="7324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1491418">
            <a:off x="518449" y="6071750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9"/>
                </a:moveTo>
                <a:lnTo>
                  <a:pt x="2048835" y="732459"/>
                </a:lnTo>
                <a:lnTo>
                  <a:pt x="2048835" y="0"/>
                </a:lnTo>
                <a:lnTo>
                  <a:pt x="0" y="0"/>
                </a:lnTo>
                <a:lnTo>
                  <a:pt x="0" y="7324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1491418">
            <a:off x="518449" y="8129150"/>
            <a:ext cx="2048835" cy="732459"/>
          </a:xfrm>
          <a:custGeom>
            <a:avLst/>
            <a:gdLst/>
            <a:ahLst/>
            <a:cxnLst/>
            <a:rect r="r" b="b" t="t" l="l"/>
            <a:pathLst>
              <a:path h="732459" w="2048835">
                <a:moveTo>
                  <a:pt x="0" y="732459"/>
                </a:moveTo>
                <a:lnTo>
                  <a:pt x="2048835" y="732459"/>
                </a:lnTo>
                <a:lnTo>
                  <a:pt x="2048835" y="0"/>
                </a:lnTo>
                <a:lnTo>
                  <a:pt x="0" y="0"/>
                </a:lnTo>
                <a:lnTo>
                  <a:pt x="0" y="7324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41567" y="4533875"/>
            <a:ext cx="13714837" cy="764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51"/>
              </a:lnSpc>
              <a:spcBef>
                <a:spcPct val="0"/>
              </a:spcBef>
            </a:pPr>
            <a:r>
              <a:rPr lang="en-US" b="true" sz="4578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Criada para interoperar totalmente com Java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01325" y="6210300"/>
            <a:ext cx="15286275" cy="1276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75"/>
              </a:lnSpc>
              <a:spcBef>
                <a:spcPct val="0"/>
              </a:spcBef>
            </a:pPr>
            <a:r>
              <a:rPr lang="en-US" b="true" sz="3826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linguagem oficial para o desenvolvimento de aplicativos Android em 2017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01325" y="8267356"/>
            <a:ext cx="12934667" cy="127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75"/>
              </a:lnSpc>
              <a:spcBef>
                <a:spcPct val="0"/>
              </a:spcBef>
            </a:pPr>
            <a:r>
              <a:rPr lang="en-US" b="true" sz="3826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mantém compatibilidade com a vasta base de código Java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01325" y="2239346"/>
            <a:ext cx="10340537" cy="152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51"/>
              </a:lnSpc>
              <a:spcBef>
                <a:spcPct val="0"/>
              </a:spcBef>
            </a:pPr>
            <a:r>
              <a:rPr lang="en-US" b="true" sz="4578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desenvolvida pela JetBrains e lançada em 2011</a:t>
            </a:r>
          </a:p>
        </p:txBody>
      </p:sp>
      <p:sp>
        <p:nvSpPr>
          <p:cNvPr name="AutoShape 21" id="21"/>
          <p:cNvSpPr/>
          <p:nvPr/>
        </p:nvSpPr>
        <p:spPr>
          <a:xfrm rot="-10800000">
            <a:off x="17740293" y="7200900"/>
            <a:ext cx="961986" cy="1061055"/>
          </a:xfrm>
          <a:prstGeom prst="rect">
            <a:avLst/>
          </a:prstGeom>
          <a:solidFill>
            <a:srgbClr val="F78025"/>
          </a:solidFill>
        </p:spPr>
      </p:sp>
      <p:sp>
        <p:nvSpPr>
          <p:cNvPr name="AutoShape 22" id="22"/>
          <p:cNvSpPr/>
          <p:nvPr/>
        </p:nvSpPr>
        <p:spPr>
          <a:xfrm rot="-10800000">
            <a:off x="17740293" y="9323009"/>
            <a:ext cx="961986" cy="1061055"/>
          </a:xfrm>
          <a:prstGeom prst="rect">
            <a:avLst/>
          </a:prstGeom>
          <a:solidFill>
            <a:srgbClr val="F78025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566" y="3116403"/>
            <a:ext cx="16163863" cy="6141897"/>
            <a:chOff x="0" y="0"/>
            <a:chExt cx="4257149" cy="1617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7149" cy="1617619"/>
            </a:xfrm>
            <a:custGeom>
              <a:avLst/>
              <a:gdLst/>
              <a:ahLst/>
              <a:cxnLst/>
              <a:rect r="r" b="b" t="t" l="l"/>
              <a:pathLst>
                <a:path h="1617619" w="4257149">
                  <a:moveTo>
                    <a:pt x="24427" y="0"/>
                  </a:moveTo>
                  <a:lnTo>
                    <a:pt x="4232722" y="0"/>
                  </a:lnTo>
                  <a:cubicBezTo>
                    <a:pt x="4239201" y="0"/>
                    <a:pt x="4245413" y="2574"/>
                    <a:pt x="4249994" y="7155"/>
                  </a:cubicBezTo>
                  <a:cubicBezTo>
                    <a:pt x="4254576" y="11736"/>
                    <a:pt x="4257149" y="17949"/>
                    <a:pt x="4257149" y="24427"/>
                  </a:cubicBezTo>
                  <a:lnTo>
                    <a:pt x="4257149" y="1593192"/>
                  </a:lnTo>
                  <a:cubicBezTo>
                    <a:pt x="4257149" y="1599670"/>
                    <a:pt x="4254576" y="1605883"/>
                    <a:pt x="4249994" y="1610464"/>
                  </a:cubicBezTo>
                  <a:cubicBezTo>
                    <a:pt x="4245413" y="1615045"/>
                    <a:pt x="4239201" y="1617619"/>
                    <a:pt x="4232722" y="1617619"/>
                  </a:cubicBezTo>
                  <a:lnTo>
                    <a:pt x="24427" y="1617619"/>
                  </a:lnTo>
                  <a:cubicBezTo>
                    <a:pt x="17949" y="1617619"/>
                    <a:pt x="11736" y="1615045"/>
                    <a:pt x="7155" y="1610464"/>
                  </a:cubicBezTo>
                  <a:cubicBezTo>
                    <a:pt x="2574" y="1605883"/>
                    <a:pt x="0" y="1599670"/>
                    <a:pt x="0" y="1593192"/>
                  </a:cubicBezTo>
                  <a:lnTo>
                    <a:pt x="0" y="24427"/>
                  </a:lnTo>
                  <a:cubicBezTo>
                    <a:pt x="0" y="17949"/>
                    <a:pt x="2574" y="11736"/>
                    <a:pt x="7155" y="7155"/>
                  </a:cubicBezTo>
                  <a:cubicBezTo>
                    <a:pt x="11736" y="2574"/>
                    <a:pt x="17949" y="0"/>
                    <a:pt x="24427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57149" cy="1665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0018" y="3573911"/>
            <a:ext cx="3547400" cy="2613440"/>
            <a:chOff x="0" y="0"/>
            <a:chExt cx="934295" cy="688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4295" cy="688314"/>
            </a:xfrm>
            <a:custGeom>
              <a:avLst/>
              <a:gdLst/>
              <a:ahLst/>
              <a:cxnLst/>
              <a:rect r="r" b="b" t="t" l="l"/>
              <a:pathLst>
                <a:path h="688314" w="934295">
                  <a:moveTo>
                    <a:pt x="111303" y="0"/>
                  </a:moveTo>
                  <a:lnTo>
                    <a:pt x="822991" y="0"/>
                  </a:lnTo>
                  <a:cubicBezTo>
                    <a:pt x="884462" y="0"/>
                    <a:pt x="934295" y="49832"/>
                    <a:pt x="934295" y="111303"/>
                  </a:cubicBezTo>
                  <a:lnTo>
                    <a:pt x="934295" y="577010"/>
                  </a:lnTo>
                  <a:cubicBezTo>
                    <a:pt x="934295" y="638481"/>
                    <a:pt x="884462" y="688314"/>
                    <a:pt x="822991" y="688314"/>
                  </a:cubicBezTo>
                  <a:lnTo>
                    <a:pt x="111303" y="688314"/>
                  </a:lnTo>
                  <a:cubicBezTo>
                    <a:pt x="49832" y="688314"/>
                    <a:pt x="0" y="638481"/>
                    <a:pt x="0" y="577010"/>
                  </a:cubicBezTo>
                  <a:lnTo>
                    <a:pt x="0" y="111303"/>
                  </a:lnTo>
                  <a:cubicBezTo>
                    <a:pt x="0" y="49832"/>
                    <a:pt x="49832" y="0"/>
                    <a:pt x="1113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34295" cy="735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91911" y="3116403"/>
            <a:ext cx="5145517" cy="2613440"/>
            <a:chOff x="0" y="0"/>
            <a:chExt cx="1355198" cy="6883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5198" cy="688314"/>
            </a:xfrm>
            <a:custGeom>
              <a:avLst/>
              <a:gdLst/>
              <a:ahLst/>
              <a:cxnLst/>
              <a:rect r="r" b="b" t="t" l="l"/>
              <a:pathLst>
                <a:path h="688314" w="1355198">
                  <a:moveTo>
                    <a:pt x="76734" y="0"/>
                  </a:moveTo>
                  <a:lnTo>
                    <a:pt x="1278463" y="0"/>
                  </a:lnTo>
                  <a:cubicBezTo>
                    <a:pt x="1320843" y="0"/>
                    <a:pt x="1355198" y="34355"/>
                    <a:pt x="1355198" y="76734"/>
                  </a:cubicBezTo>
                  <a:lnTo>
                    <a:pt x="1355198" y="611579"/>
                  </a:lnTo>
                  <a:cubicBezTo>
                    <a:pt x="1355198" y="631930"/>
                    <a:pt x="1347113" y="651448"/>
                    <a:pt x="1332723" y="665839"/>
                  </a:cubicBezTo>
                  <a:cubicBezTo>
                    <a:pt x="1318332" y="680229"/>
                    <a:pt x="1298815" y="688314"/>
                    <a:pt x="1278463" y="688314"/>
                  </a:cubicBezTo>
                  <a:lnTo>
                    <a:pt x="76734" y="688314"/>
                  </a:lnTo>
                  <a:cubicBezTo>
                    <a:pt x="56383" y="688314"/>
                    <a:pt x="36865" y="680229"/>
                    <a:pt x="22475" y="665839"/>
                  </a:cubicBezTo>
                  <a:cubicBezTo>
                    <a:pt x="8084" y="651448"/>
                    <a:pt x="0" y="631930"/>
                    <a:pt x="0" y="611579"/>
                  </a:cubicBezTo>
                  <a:lnTo>
                    <a:pt x="0" y="76734"/>
                  </a:lnTo>
                  <a:cubicBezTo>
                    <a:pt x="0" y="56383"/>
                    <a:pt x="8084" y="36865"/>
                    <a:pt x="22475" y="22475"/>
                  </a:cubicBezTo>
                  <a:cubicBezTo>
                    <a:pt x="36865" y="8084"/>
                    <a:pt x="56383" y="0"/>
                    <a:pt x="767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55198" cy="735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26692" y="3472946"/>
            <a:ext cx="4060340" cy="2112590"/>
            <a:chOff x="0" y="0"/>
            <a:chExt cx="1069390" cy="5564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9390" cy="556402"/>
            </a:xfrm>
            <a:custGeom>
              <a:avLst/>
              <a:gdLst/>
              <a:ahLst/>
              <a:cxnLst/>
              <a:rect r="r" b="b" t="t" l="l"/>
              <a:pathLst>
                <a:path h="556402" w="1069390">
                  <a:moveTo>
                    <a:pt x="97243" y="0"/>
                  </a:moveTo>
                  <a:lnTo>
                    <a:pt x="972147" y="0"/>
                  </a:lnTo>
                  <a:cubicBezTo>
                    <a:pt x="997938" y="0"/>
                    <a:pt x="1022672" y="10245"/>
                    <a:pt x="1040908" y="28482"/>
                  </a:cubicBezTo>
                  <a:cubicBezTo>
                    <a:pt x="1059145" y="46718"/>
                    <a:pt x="1069390" y="71452"/>
                    <a:pt x="1069390" y="97243"/>
                  </a:cubicBezTo>
                  <a:lnTo>
                    <a:pt x="1069390" y="459160"/>
                  </a:lnTo>
                  <a:cubicBezTo>
                    <a:pt x="1069390" y="512865"/>
                    <a:pt x="1025853" y="556402"/>
                    <a:pt x="972147" y="556402"/>
                  </a:cubicBezTo>
                  <a:lnTo>
                    <a:pt x="97243" y="556402"/>
                  </a:lnTo>
                  <a:cubicBezTo>
                    <a:pt x="43537" y="556402"/>
                    <a:pt x="0" y="512865"/>
                    <a:pt x="0" y="459160"/>
                  </a:cubicBezTo>
                  <a:lnTo>
                    <a:pt x="0" y="97243"/>
                  </a:lnTo>
                  <a:cubicBezTo>
                    <a:pt x="0" y="43537"/>
                    <a:pt x="43537" y="0"/>
                    <a:pt x="972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69390" cy="604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05949" y="662976"/>
            <a:ext cx="10904933" cy="3364350"/>
            <a:chOff x="0" y="0"/>
            <a:chExt cx="2872081" cy="886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72081" cy="886084"/>
            </a:xfrm>
            <a:custGeom>
              <a:avLst/>
              <a:gdLst/>
              <a:ahLst/>
              <a:cxnLst/>
              <a:rect r="r" b="b" t="t" l="l"/>
              <a:pathLst>
                <a:path h="886084" w="2872081">
                  <a:moveTo>
                    <a:pt x="36207" y="0"/>
                  </a:moveTo>
                  <a:lnTo>
                    <a:pt x="2835874" y="0"/>
                  </a:lnTo>
                  <a:cubicBezTo>
                    <a:pt x="2845477" y="0"/>
                    <a:pt x="2854686" y="3815"/>
                    <a:pt x="2861476" y="10605"/>
                  </a:cubicBezTo>
                  <a:cubicBezTo>
                    <a:pt x="2868266" y="17395"/>
                    <a:pt x="2872081" y="26605"/>
                    <a:pt x="2872081" y="36207"/>
                  </a:cubicBezTo>
                  <a:lnTo>
                    <a:pt x="2872081" y="849877"/>
                  </a:lnTo>
                  <a:cubicBezTo>
                    <a:pt x="2872081" y="869873"/>
                    <a:pt x="2855870" y="886084"/>
                    <a:pt x="2835874" y="886084"/>
                  </a:cubicBezTo>
                  <a:lnTo>
                    <a:pt x="36207" y="886084"/>
                  </a:lnTo>
                  <a:cubicBezTo>
                    <a:pt x="16211" y="886084"/>
                    <a:pt x="0" y="869873"/>
                    <a:pt x="0" y="849877"/>
                  </a:cubicBezTo>
                  <a:lnTo>
                    <a:pt x="0" y="36207"/>
                  </a:lnTo>
                  <a:cubicBezTo>
                    <a:pt x="0" y="16211"/>
                    <a:pt x="16211" y="0"/>
                    <a:pt x="36207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72081" cy="933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638093" y="4265164"/>
            <a:ext cx="0" cy="4488237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2162425" y="4265164"/>
            <a:ext cx="0" cy="4488237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5701593" y="864466"/>
            <a:ext cx="7416676" cy="290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89"/>
              </a:lnSpc>
              <a:spcBef>
                <a:spcPct val="0"/>
              </a:spcBef>
            </a:pPr>
            <a:r>
              <a:rPr lang="en-US" b="true" sz="624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Principais características da linguagem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7824" y="3989226"/>
            <a:ext cx="2836769" cy="181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  <a:spcBef>
                <a:spcPct val="0"/>
              </a:spcBef>
            </a:pPr>
            <a:r>
              <a:rPr lang="en-US" b="true" sz="389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Sintaxe Concisa e Expressiva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50572" y="4231191"/>
            <a:ext cx="4786855" cy="116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7"/>
              </a:lnSpc>
              <a:spcBef>
                <a:spcPct val="0"/>
              </a:spcBef>
            </a:pPr>
            <a:r>
              <a:rPr lang="en-US" b="true" sz="368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I</a:t>
            </a:r>
            <a:r>
              <a:rPr lang="en-US" b="true" sz="3680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nteroperabilidade com Java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46870" y="4217602"/>
            <a:ext cx="25875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7"/>
              </a:lnSpc>
              <a:spcBef>
                <a:spcPct val="0"/>
              </a:spcBef>
            </a:pPr>
            <a:r>
              <a:rPr lang="en-US" b="true" sz="3680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Null Safety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8505" y="6469664"/>
            <a:ext cx="4139539" cy="210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4"/>
              </a:lnSpc>
              <a:spcBef>
                <a:spcPct val="0"/>
              </a:spcBef>
            </a:pPr>
            <a:r>
              <a:rPr lang="en-US" b="true" sz="3470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reduz a quantidade de código boilerplate necessário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78766" y="6149252"/>
            <a:ext cx="5371807" cy="235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0"/>
              </a:lnSpc>
              <a:spcBef>
                <a:spcPct val="0"/>
              </a:spcBef>
            </a:pPr>
            <a:r>
              <a:rPr lang="en-US" b="true" sz="3883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permite a chamada de código Java a partir de Kotlin e vice-versa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28353" y="6158777"/>
            <a:ext cx="4024558" cy="2116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2"/>
              </a:lnSpc>
              <a:spcBef>
                <a:spcPct val="0"/>
              </a:spcBef>
            </a:pPr>
            <a:r>
              <a:rPr lang="en-US" b="true" sz="2785" strike="noStrike" u="non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sistema de tipos que previne erros de tempo de execução relacionados a valores nulos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566" y="3116403"/>
            <a:ext cx="16163863" cy="6141897"/>
            <a:chOff x="0" y="0"/>
            <a:chExt cx="4257149" cy="1617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7149" cy="1617619"/>
            </a:xfrm>
            <a:custGeom>
              <a:avLst/>
              <a:gdLst/>
              <a:ahLst/>
              <a:cxnLst/>
              <a:rect r="r" b="b" t="t" l="l"/>
              <a:pathLst>
                <a:path h="1617619" w="4257149">
                  <a:moveTo>
                    <a:pt x="24427" y="0"/>
                  </a:moveTo>
                  <a:lnTo>
                    <a:pt x="4232722" y="0"/>
                  </a:lnTo>
                  <a:cubicBezTo>
                    <a:pt x="4239201" y="0"/>
                    <a:pt x="4245413" y="2574"/>
                    <a:pt x="4249994" y="7155"/>
                  </a:cubicBezTo>
                  <a:cubicBezTo>
                    <a:pt x="4254576" y="11736"/>
                    <a:pt x="4257149" y="17949"/>
                    <a:pt x="4257149" y="24427"/>
                  </a:cubicBezTo>
                  <a:lnTo>
                    <a:pt x="4257149" y="1593192"/>
                  </a:lnTo>
                  <a:cubicBezTo>
                    <a:pt x="4257149" y="1599670"/>
                    <a:pt x="4254576" y="1605883"/>
                    <a:pt x="4249994" y="1610464"/>
                  </a:cubicBezTo>
                  <a:cubicBezTo>
                    <a:pt x="4245413" y="1615045"/>
                    <a:pt x="4239201" y="1617619"/>
                    <a:pt x="4232722" y="1617619"/>
                  </a:cubicBezTo>
                  <a:lnTo>
                    <a:pt x="24427" y="1617619"/>
                  </a:lnTo>
                  <a:cubicBezTo>
                    <a:pt x="17949" y="1617619"/>
                    <a:pt x="11736" y="1615045"/>
                    <a:pt x="7155" y="1610464"/>
                  </a:cubicBezTo>
                  <a:cubicBezTo>
                    <a:pt x="2574" y="1605883"/>
                    <a:pt x="0" y="1599670"/>
                    <a:pt x="0" y="1593192"/>
                  </a:cubicBezTo>
                  <a:lnTo>
                    <a:pt x="0" y="24427"/>
                  </a:lnTo>
                  <a:cubicBezTo>
                    <a:pt x="0" y="17949"/>
                    <a:pt x="2574" y="11736"/>
                    <a:pt x="7155" y="7155"/>
                  </a:cubicBezTo>
                  <a:cubicBezTo>
                    <a:pt x="11736" y="2574"/>
                    <a:pt x="17949" y="0"/>
                    <a:pt x="24427" y="0"/>
                  </a:cubicBezTo>
                  <a:close/>
                </a:path>
              </a:pathLst>
            </a:custGeom>
            <a:solidFill>
              <a:srgbClr val="F780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57149" cy="1665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573911"/>
            <a:ext cx="4468659" cy="1750865"/>
            <a:chOff x="0" y="0"/>
            <a:chExt cx="1176931" cy="4611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6931" cy="461133"/>
            </a:xfrm>
            <a:custGeom>
              <a:avLst/>
              <a:gdLst/>
              <a:ahLst/>
              <a:cxnLst/>
              <a:rect r="r" b="b" t="t" l="l"/>
              <a:pathLst>
                <a:path h="461133" w="1176931">
                  <a:moveTo>
                    <a:pt x="88357" y="0"/>
                  </a:moveTo>
                  <a:lnTo>
                    <a:pt x="1088574" y="0"/>
                  </a:lnTo>
                  <a:cubicBezTo>
                    <a:pt x="1137372" y="0"/>
                    <a:pt x="1176931" y="39559"/>
                    <a:pt x="1176931" y="88357"/>
                  </a:cubicBezTo>
                  <a:lnTo>
                    <a:pt x="1176931" y="372776"/>
                  </a:lnTo>
                  <a:cubicBezTo>
                    <a:pt x="1176931" y="421574"/>
                    <a:pt x="1137372" y="461133"/>
                    <a:pt x="1088574" y="461133"/>
                  </a:cubicBezTo>
                  <a:lnTo>
                    <a:pt x="88357" y="461133"/>
                  </a:lnTo>
                  <a:cubicBezTo>
                    <a:pt x="39559" y="461133"/>
                    <a:pt x="0" y="421574"/>
                    <a:pt x="0" y="372776"/>
                  </a:cubicBezTo>
                  <a:lnTo>
                    <a:pt x="0" y="88357"/>
                  </a:lnTo>
                  <a:cubicBezTo>
                    <a:pt x="0" y="39559"/>
                    <a:pt x="39559" y="0"/>
                    <a:pt x="8835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76931" cy="508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91911" y="3116403"/>
            <a:ext cx="5145517" cy="2808216"/>
            <a:chOff x="0" y="0"/>
            <a:chExt cx="1355198" cy="7396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5198" cy="739612"/>
            </a:xfrm>
            <a:custGeom>
              <a:avLst/>
              <a:gdLst/>
              <a:ahLst/>
              <a:cxnLst/>
              <a:rect r="r" b="b" t="t" l="l"/>
              <a:pathLst>
                <a:path h="739612" w="1355198">
                  <a:moveTo>
                    <a:pt x="76734" y="0"/>
                  </a:moveTo>
                  <a:lnTo>
                    <a:pt x="1278463" y="0"/>
                  </a:lnTo>
                  <a:cubicBezTo>
                    <a:pt x="1320843" y="0"/>
                    <a:pt x="1355198" y="34355"/>
                    <a:pt x="1355198" y="76734"/>
                  </a:cubicBezTo>
                  <a:lnTo>
                    <a:pt x="1355198" y="662878"/>
                  </a:lnTo>
                  <a:cubicBezTo>
                    <a:pt x="1355198" y="683229"/>
                    <a:pt x="1347113" y="702747"/>
                    <a:pt x="1332723" y="717137"/>
                  </a:cubicBezTo>
                  <a:cubicBezTo>
                    <a:pt x="1318332" y="731528"/>
                    <a:pt x="1298815" y="739612"/>
                    <a:pt x="1278463" y="739612"/>
                  </a:cubicBezTo>
                  <a:lnTo>
                    <a:pt x="76734" y="739612"/>
                  </a:lnTo>
                  <a:cubicBezTo>
                    <a:pt x="56383" y="739612"/>
                    <a:pt x="36865" y="731528"/>
                    <a:pt x="22475" y="717137"/>
                  </a:cubicBezTo>
                  <a:cubicBezTo>
                    <a:pt x="8084" y="702747"/>
                    <a:pt x="0" y="683229"/>
                    <a:pt x="0" y="662878"/>
                  </a:cubicBezTo>
                  <a:lnTo>
                    <a:pt x="0" y="76734"/>
                  </a:lnTo>
                  <a:cubicBezTo>
                    <a:pt x="0" y="56383"/>
                    <a:pt x="8084" y="36865"/>
                    <a:pt x="22475" y="22475"/>
                  </a:cubicBezTo>
                  <a:cubicBezTo>
                    <a:pt x="36865" y="8084"/>
                    <a:pt x="56383" y="0"/>
                    <a:pt x="767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55198" cy="787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26692" y="3472946"/>
            <a:ext cx="4060340" cy="2112590"/>
            <a:chOff x="0" y="0"/>
            <a:chExt cx="1069390" cy="5564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9390" cy="556402"/>
            </a:xfrm>
            <a:custGeom>
              <a:avLst/>
              <a:gdLst/>
              <a:ahLst/>
              <a:cxnLst/>
              <a:rect r="r" b="b" t="t" l="l"/>
              <a:pathLst>
                <a:path h="556402" w="1069390">
                  <a:moveTo>
                    <a:pt x="97243" y="0"/>
                  </a:moveTo>
                  <a:lnTo>
                    <a:pt x="972147" y="0"/>
                  </a:lnTo>
                  <a:cubicBezTo>
                    <a:pt x="997938" y="0"/>
                    <a:pt x="1022672" y="10245"/>
                    <a:pt x="1040908" y="28482"/>
                  </a:cubicBezTo>
                  <a:cubicBezTo>
                    <a:pt x="1059145" y="46718"/>
                    <a:pt x="1069390" y="71452"/>
                    <a:pt x="1069390" y="97243"/>
                  </a:cubicBezTo>
                  <a:lnTo>
                    <a:pt x="1069390" y="459160"/>
                  </a:lnTo>
                  <a:cubicBezTo>
                    <a:pt x="1069390" y="512865"/>
                    <a:pt x="1025853" y="556402"/>
                    <a:pt x="972147" y="556402"/>
                  </a:cubicBezTo>
                  <a:lnTo>
                    <a:pt x="97243" y="556402"/>
                  </a:lnTo>
                  <a:cubicBezTo>
                    <a:pt x="43537" y="556402"/>
                    <a:pt x="0" y="512865"/>
                    <a:pt x="0" y="459160"/>
                  </a:cubicBezTo>
                  <a:lnTo>
                    <a:pt x="0" y="97243"/>
                  </a:lnTo>
                  <a:cubicBezTo>
                    <a:pt x="0" y="43537"/>
                    <a:pt x="43537" y="0"/>
                    <a:pt x="972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69390" cy="604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05949" y="662976"/>
            <a:ext cx="10904933" cy="3364350"/>
            <a:chOff x="0" y="0"/>
            <a:chExt cx="2872081" cy="886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72081" cy="886084"/>
            </a:xfrm>
            <a:custGeom>
              <a:avLst/>
              <a:gdLst/>
              <a:ahLst/>
              <a:cxnLst/>
              <a:rect r="r" b="b" t="t" l="l"/>
              <a:pathLst>
                <a:path h="886084" w="2872081">
                  <a:moveTo>
                    <a:pt x="36207" y="0"/>
                  </a:moveTo>
                  <a:lnTo>
                    <a:pt x="2835874" y="0"/>
                  </a:lnTo>
                  <a:cubicBezTo>
                    <a:pt x="2845477" y="0"/>
                    <a:pt x="2854686" y="3815"/>
                    <a:pt x="2861476" y="10605"/>
                  </a:cubicBezTo>
                  <a:cubicBezTo>
                    <a:pt x="2868266" y="17395"/>
                    <a:pt x="2872081" y="26605"/>
                    <a:pt x="2872081" y="36207"/>
                  </a:cubicBezTo>
                  <a:lnTo>
                    <a:pt x="2872081" y="849877"/>
                  </a:lnTo>
                  <a:cubicBezTo>
                    <a:pt x="2872081" y="869873"/>
                    <a:pt x="2855870" y="886084"/>
                    <a:pt x="2835874" y="886084"/>
                  </a:cubicBezTo>
                  <a:lnTo>
                    <a:pt x="36207" y="886084"/>
                  </a:lnTo>
                  <a:cubicBezTo>
                    <a:pt x="16211" y="886084"/>
                    <a:pt x="0" y="869873"/>
                    <a:pt x="0" y="849877"/>
                  </a:cubicBezTo>
                  <a:lnTo>
                    <a:pt x="0" y="36207"/>
                  </a:lnTo>
                  <a:cubicBezTo>
                    <a:pt x="0" y="16211"/>
                    <a:pt x="16211" y="0"/>
                    <a:pt x="36207" y="0"/>
                  </a:cubicBezTo>
                  <a:close/>
                </a:path>
              </a:pathLst>
            </a:custGeom>
            <a:solidFill>
              <a:srgbClr val="5590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72081" cy="933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638093" y="4265164"/>
            <a:ext cx="0" cy="4488237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2162425" y="4265164"/>
            <a:ext cx="0" cy="4488237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5701593" y="864466"/>
            <a:ext cx="7416676" cy="290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89"/>
              </a:lnSpc>
              <a:spcBef>
                <a:spcPct val="0"/>
              </a:spcBef>
            </a:pPr>
            <a:r>
              <a:rPr lang="en-US" b="true" sz="624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Principais características da linguagem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57588" y="4063427"/>
            <a:ext cx="4468659" cy="159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99"/>
              </a:lnSpc>
              <a:spcBef>
                <a:spcPct val="0"/>
              </a:spcBef>
            </a:pPr>
            <a:r>
              <a:rPr lang="en-US" b="true" sz="3415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Programação Orientada a Objetos e Funcional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5056" y="4093949"/>
            <a:ext cx="3194837" cy="68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3"/>
              </a:lnSpc>
              <a:spcBef>
                <a:spcPct val="0"/>
              </a:spcBef>
            </a:pPr>
            <a:r>
              <a:rPr lang="en-US" b="true" sz="431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Coroutines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42653" y="4149327"/>
            <a:ext cx="3795958" cy="99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8"/>
              </a:lnSpc>
              <a:spcBef>
                <a:spcPct val="0"/>
              </a:spcBef>
            </a:pPr>
            <a:r>
              <a:rPr lang="en-US" b="true" sz="324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Compatibilidade Multiplataforma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2705" y="5547436"/>
            <a:ext cx="4143438" cy="292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5"/>
              </a:lnSpc>
              <a:spcBef>
                <a:spcPct val="0"/>
              </a:spcBef>
            </a:pPr>
            <a:r>
              <a:rPr lang="en-US" b="true" sz="275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simplificando o trabalho com código assíncrono e permitindo a execução de tarefas de forma não bloqueante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78766" y="6149252"/>
            <a:ext cx="5371807" cy="293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0"/>
              </a:lnSpc>
            </a:pPr>
            <a:r>
              <a:rPr lang="en-US" sz="3883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Permite uma abordagem híbrida dentro do mesmo projeto.</a:t>
            </a:r>
          </a:p>
          <a:p>
            <a:pPr algn="l" marL="0" indent="0" lvl="0">
              <a:lnSpc>
                <a:spcPts val="4660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2628353" y="6149252"/>
            <a:ext cx="3910258" cy="17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7"/>
              </a:lnSpc>
              <a:spcBef>
                <a:spcPct val="0"/>
              </a:spcBef>
            </a:pPr>
            <a:r>
              <a:rPr lang="en-US" b="true" sz="3889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suporte para Android, iOS, Web e servidor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DAGPErUehiM</dc:identifier>
  <dcterms:modified xsi:type="dcterms:W3CDTF">2011-08-01T06:04:30Z</dcterms:modified>
  <cp:revision>1</cp:revision>
  <dc:title>PARADIGMA PROCEDURAL EM KOTLIN</dc:title>
</cp:coreProperties>
</file>