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9" r:id="rId10"/>
    <p:sldId id="266" r:id="rId11"/>
    <p:sldId id="267" r:id="rId12"/>
    <p:sldId id="268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48"/>
  </p:normalViewPr>
  <p:slideViewPr>
    <p:cSldViewPr snapToGrid="0" snapToObjects="1">
      <p:cViewPr varScale="1">
        <p:scale>
          <a:sx n="84" d="100"/>
          <a:sy n="84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F3D7-D7F6-624E-A2B3-8284D5CEF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C2739-0C96-C94B-A9D3-BDB206B29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576FD-5055-4C48-97DF-9D6B6A0B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497C-1D83-8E46-86A5-811FD40F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92E0B-B262-1C4B-B7B6-9DFC3A15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535E-1F08-6B4F-A60D-AFC1BBB2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C7B3-4BDB-E048-870F-FFC6A3758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BFE1-9E6F-D74A-88F5-A71C7B3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33102-6A12-3D4A-85AF-58D7CEA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EF6E-AB42-7943-96E2-D376BDC7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7792A-24B1-E049-8B2C-D0D0939A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38AB0-E91C-7B42-A57C-B07BEDF98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BBFA-34F6-D348-8447-C800DCA8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1037-0CAE-8B4D-A594-6B5E09EF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15AE-67F6-064C-B88A-7635D3DD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E64-C9DD-8E41-AB52-B03696DB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4D01-7800-CA4C-AF9C-36A49EFC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8CF1-7245-3344-90E1-575807E8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4E6FB-72C2-B743-A7F0-6732EF7E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5BC4-B200-2149-A53C-5AD96E85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1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CC9B-1295-274F-9715-962506B0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7C74-654C-8748-8DE0-4DF03E99C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35AF-AFD6-204B-B652-86B7D3CD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C21EF-3155-3745-B758-B25C2FCC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B93A-1BF2-A342-9C09-5D1B2620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9911-3ECC-DA44-8596-B03D1AB1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16AE-4473-D743-959A-0C9C4680F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6373-01D8-FC42-B976-24808A29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E85A4-C1EE-0247-97F0-59C3B8DF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5B17A-E78F-5244-91A2-7C53F736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6EC64-0A57-504E-9EB4-C64E524A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E737-D33F-CE46-BFD6-DC0662C5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80EFD-E1A5-4643-AAFE-02B083CE7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1BAED-6864-D64D-8B02-12CB0DF7A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12725-D71F-614B-BCE5-F2FF17AFB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04C51-61F5-2440-9684-0EAA8A4EB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1BF15-2F67-7A41-971A-BA4817C7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6258B-0D34-1747-9A01-5DDA2A31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BE3D1-112D-8F46-B800-3DB48D9F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1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DF58-CCFF-B04D-8B80-EB397826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45424-A652-4242-BD64-94DE4DDE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BDF3A-FDFA-684F-BDE6-84C77F09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C323F-E67D-4E48-86BB-44E47A34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D8081-5D35-C74C-BDEC-3EEDA257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B4276-735B-5843-B590-870FE27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FF918-4995-034B-B4DE-E61CA87D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4938-35D3-1C42-B3CC-17815E30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375A-2586-814F-8087-1188479EE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B23E6-BF04-9E49-8614-2607959DB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9794F-8190-3A4E-B591-76C4B2CD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401A0-8FD5-5B4B-8C9B-A06E0A86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4F88-01D5-A746-A619-4CD6DA02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E93B-3121-944C-A452-5AB4B897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6777C-D09B-604D-A4FF-24402C14B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C5112-B59D-6545-91A3-1CFF3AB0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9339-8857-DA41-81C6-CEA20ACF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0B9E-A8F6-B54D-B48B-A9E6EC6F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7FFF4-9019-CA4B-8F69-CF2BFA69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8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265CD-22AC-F446-9785-65282CB6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93DD-C86D-E441-85EF-BDAA6140C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E44B-FD0A-0E4B-B12C-2BAFF9D77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FF4C-18C2-014F-BB47-48727E1280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B7F8-2937-044B-9C0C-89FF41F5B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3CE1-07D8-9B4A-8573-6907BCAC8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C927-C67A-5841-A008-62EFFFC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5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61EB-DB9E-9D48-B261-1E439F26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Quadplane</a:t>
            </a:r>
            <a:r>
              <a:rPr lang="en-US" dirty="0"/>
              <a:t> eVTOL Trajectory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7CC6A-3DC5-E944-A1C0-39D5D2C81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Mason Peterson</a:t>
            </a:r>
          </a:p>
        </p:txBody>
      </p:sp>
    </p:spTree>
    <p:extLst>
      <p:ext uri="{BB962C8B-B14F-4D97-AF65-F5344CB8AC3E}">
        <p14:creationId xmlns:p14="http://schemas.microsoft.com/office/powerpoint/2010/main" val="324328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00BA-4066-E841-AF82-6477B2BF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Adjuster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22DA-301D-B94A-9E5E-6371BD30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0900" cy="4351338"/>
          </a:xfrm>
        </p:spPr>
        <p:txBody>
          <a:bodyPr/>
          <a:lstStyle/>
          <a:p>
            <a:r>
              <a:rPr lang="en-US" dirty="0"/>
              <a:t>Rotate body about the pitch access to make force achievable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6E864-C0F4-CC44-BEEA-697ED78F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98" y="681037"/>
            <a:ext cx="6775828" cy="5865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248AF-F6DE-4B4B-9700-53F2204F2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1294"/>
            <a:ext cx="55499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1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00BA-4066-E841-AF82-6477B2BF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22DA-301D-B94A-9E5E-6371BD30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0900" cy="4351338"/>
          </a:xfrm>
        </p:spPr>
        <p:txBody>
          <a:bodyPr/>
          <a:lstStyle/>
          <a:p>
            <a:r>
              <a:rPr lang="en-US" dirty="0"/>
              <a:t>Proportional attitude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6E864-C0F4-CC44-BEEA-697ED78F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98" y="681037"/>
            <a:ext cx="6775828" cy="58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8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00BA-4066-E841-AF82-6477B2BF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22DA-301D-B94A-9E5E-6371BD30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0900" cy="4351338"/>
          </a:xfrm>
        </p:spPr>
        <p:txBody>
          <a:bodyPr/>
          <a:lstStyle/>
          <a:p>
            <a:r>
              <a:rPr lang="en-US" dirty="0"/>
              <a:t>PID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6E864-C0F4-CC44-BEEA-697ED78F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98" y="681037"/>
            <a:ext cx="6775828" cy="58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3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69E0-AB31-E343-965C-D35E5AF5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Allocation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B45D0-EC45-0D4E-A54D-7C035D54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92" y="2532063"/>
            <a:ext cx="10570308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9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366E7-0D8D-934A-973D-85F49D9D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Implementing Jacob Willis’s eVTOL Trajectory Tracking 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57DC4-A75D-0E4C-9804-3080AC584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650" y="643466"/>
            <a:ext cx="600403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2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B4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617A9-A020-3446-9C23-A5689F6B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Electric Vertical Take-Off and Landing (eVTOL) Aircraft</a:t>
            </a:r>
          </a:p>
        </p:txBody>
      </p:sp>
      <p:pic>
        <p:nvPicPr>
          <p:cNvPr id="4" name="Picture 10" descr="Archer (Unnamed five seat eVTOL)">
            <a:extLst>
              <a:ext uri="{FF2B5EF4-FFF2-40B4-BE49-F238E27FC236}">
                <a16:creationId xmlns:a16="http://schemas.microsoft.com/office/drawing/2014/main" id="{596DC166-1A57-9042-8013-822117343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2" r="19877"/>
          <a:stretch/>
        </p:blipFill>
        <p:spPr bwMode="auto">
          <a:xfrm>
            <a:off x="327549" y="2454903"/>
            <a:ext cx="3442801" cy="4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uadPlane Conversion of Volantex Ranger EX (Part 2) - Plane 3.8 - ArduPilot  Discourse">
            <a:extLst>
              <a:ext uri="{FF2B5EF4-FFF2-40B4-BE49-F238E27FC236}">
                <a16:creationId xmlns:a16="http://schemas.microsoft.com/office/drawing/2014/main" id="{43B4F3DD-2042-7143-AEF0-E7EF586D0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" b="6741"/>
          <a:stretch/>
        </p:blipFill>
        <p:spPr bwMode="auto">
          <a:xfrm>
            <a:off x="3942260" y="2454902"/>
            <a:ext cx="3442803" cy="195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oby Aviation Claims 'Fastest Flight of an eVTOL Aircraft' - FLYING Magazine">
            <a:extLst>
              <a:ext uri="{FF2B5EF4-FFF2-40B4-BE49-F238E27FC236}">
                <a16:creationId xmlns:a16="http://schemas.microsoft.com/office/drawing/2014/main" id="{394AE4E2-2D94-7146-8230-A10C6C544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15" b="-1"/>
          <a:stretch/>
        </p:blipFill>
        <p:spPr bwMode="auto">
          <a:xfrm>
            <a:off x="3941061" y="4572285"/>
            <a:ext cx="3447288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E2D-2FD3-0448-9D6B-D5A913A8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Vertical take-off and landing</a:t>
            </a:r>
          </a:p>
          <a:p>
            <a:r>
              <a:rPr lang="en-US" sz="2200">
                <a:solidFill>
                  <a:srgbClr val="FFFFFF"/>
                </a:solidFill>
              </a:rPr>
              <a:t>Fixed-wing cruise</a:t>
            </a:r>
          </a:p>
          <a:p>
            <a:r>
              <a:rPr lang="en-US" sz="2200">
                <a:solidFill>
                  <a:srgbClr val="FFFFFF"/>
                </a:solidFill>
              </a:rPr>
              <a:t>Both versatile and efficient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72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4A87-9518-1D4A-A6F5-A4D2228B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 Dynamics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AA56C-F5E1-0143-B712-C92FAB04B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1690688"/>
            <a:ext cx="609705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4A87-9518-1D4A-A6F5-A4D2228B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 Dynamics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AA56C-F5E1-0143-B712-C92FAB04B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1690688"/>
            <a:ext cx="6097055" cy="4486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1B1D9D-6516-4246-A3D5-6515B648B65A}"/>
              </a:ext>
            </a:extLst>
          </p:cNvPr>
          <p:cNvSpPr/>
          <p:nvPr/>
        </p:nvSpPr>
        <p:spPr>
          <a:xfrm>
            <a:off x="3614739" y="3429000"/>
            <a:ext cx="628650" cy="47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60984-B0D3-4044-AAAB-A24086BC6FEA}"/>
              </a:ext>
            </a:extLst>
          </p:cNvPr>
          <p:cNvSpPr/>
          <p:nvPr/>
        </p:nvSpPr>
        <p:spPr>
          <a:xfrm flipH="1" flipV="1">
            <a:off x="4471987" y="5167313"/>
            <a:ext cx="1385887" cy="1009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42A43-F0FB-0841-9502-B9932129DAD7}"/>
              </a:ext>
            </a:extLst>
          </p:cNvPr>
          <p:cNvSpPr txBox="1"/>
          <p:nvPr/>
        </p:nvSpPr>
        <p:spPr>
          <a:xfrm>
            <a:off x="7534275" y="1690688"/>
            <a:ext cx="3819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rotors produce force in the –z direction and cause new torque terms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3865F-055F-EE49-9CA8-BAEF89949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209" y="3664744"/>
            <a:ext cx="4264642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3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1DF7-7294-774C-B5E7-7D889D2A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eVTOL Dynamics Model: Thrust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A9A68-3E44-4E4C-A82E-8A8C4BC14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3712" y="1954211"/>
                <a:ext cx="4510087" cy="4222751"/>
              </a:xfrm>
            </p:spPr>
            <p:txBody>
              <a:bodyPr/>
              <a:lstStyle/>
              <a:p>
                <a:r>
                  <a:rPr lang="en-US" dirty="0"/>
                  <a:t>Force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direction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𝑡h𝑟𝑜𝑡𝑡𝑙𝑒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A9A68-3E44-4E4C-A82E-8A8C4BC14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3712" y="1954211"/>
                <a:ext cx="4510087" cy="4222751"/>
              </a:xfrm>
              <a:blipFill>
                <a:blip r:embed="rId2"/>
                <a:stretch>
                  <a:fillRect l="-2535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A108B9-9697-D141-84EF-047D578B5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82799"/>
            <a:ext cx="5930596" cy="37750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756C78-66D7-4846-BC33-DCB36BC292E4}"/>
              </a:ext>
            </a:extLst>
          </p:cNvPr>
          <p:cNvCxnSpPr>
            <a:cxnSpLocks/>
          </p:cNvCxnSpPr>
          <p:nvPr/>
        </p:nvCxnSpPr>
        <p:spPr>
          <a:xfrm flipV="1">
            <a:off x="5300663" y="2443162"/>
            <a:ext cx="0" cy="11287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3B9D-231A-8C40-A807-F42FACFF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eVTOL Dynamics Model: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5D4A5-6D0B-1C45-85BB-DC4DCCA18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0862" y="1825625"/>
                <a:ext cx="4452937" cy="4351338"/>
              </a:xfrm>
            </p:spPr>
            <p:txBody>
              <a:bodyPr/>
              <a:lstStyle/>
              <a:p>
                <a:r>
                  <a:rPr lang="en-US" dirty="0"/>
                  <a:t>Location of rotor: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opposite the direction the rotor turns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5D4A5-6D0B-1C45-85BB-DC4DCCA18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862" y="1825625"/>
                <a:ext cx="4452937" cy="4351338"/>
              </a:xfrm>
              <a:blipFill>
                <a:blip r:embed="rId2"/>
                <a:stretch>
                  <a:fillRect l="-2849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5474328-F2C4-EB4F-89FE-834041EF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82799"/>
            <a:ext cx="5930596" cy="3775075"/>
          </a:xfrm>
          <a:prstGeom prst="rect">
            <a:avLst/>
          </a:prstGeom>
        </p:spPr>
      </p:pic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C0227891-96A9-8E45-BD97-96B47BB64671}"/>
              </a:ext>
            </a:extLst>
          </p:cNvPr>
          <p:cNvSpPr/>
          <p:nvPr/>
        </p:nvSpPr>
        <p:spPr>
          <a:xfrm rot="6341982" flipH="1">
            <a:off x="1810130" y="3733673"/>
            <a:ext cx="1279762" cy="1323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190565"/>
              <a:gd name="adj5" fmla="val 131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>
            <a:extLst>
              <a:ext uri="{FF2B5EF4-FFF2-40B4-BE49-F238E27FC236}">
                <a16:creationId xmlns:a16="http://schemas.microsoft.com/office/drawing/2014/main" id="{2AC69028-BB86-AF4E-9049-EF402253537D}"/>
              </a:ext>
            </a:extLst>
          </p:cNvPr>
          <p:cNvSpPr/>
          <p:nvPr/>
        </p:nvSpPr>
        <p:spPr>
          <a:xfrm rot="6341982" flipH="1" flipV="1">
            <a:off x="3057343" y="3930254"/>
            <a:ext cx="1279762" cy="153945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320526"/>
              <a:gd name="adj5" fmla="val 131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9AE8B1F8-D2FD-8340-98CA-FD3461F30D74}"/>
              </a:ext>
            </a:extLst>
          </p:cNvPr>
          <p:cNvSpPr/>
          <p:nvPr/>
        </p:nvSpPr>
        <p:spPr>
          <a:xfrm rot="6341982" flipH="1">
            <a:off x="5019155" y="3017743"/>
            <a:ext cx="629084" cy="1323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247873"/>
              <a:gd name="adj5" fmla="val 131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8858-0DD6-0C43-9D34-9E5E1EB8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eVTOL 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D836A-A404-0641-BFFC-538F2186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A8B09-EA93-6B4E-9A5E-0719CD2F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98" y="681037"/>
            <a:ext cx="6775828" cy="5865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83AE48-6424-4B4A-8307-FAF8A88E9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1625"/>
            <a:ext cx="2967794" cy="18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00BA-4066-E841-AF82-6477B2BF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22DA-301D-B94A-9E5E-6371BD30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0900" cy="4351338"/>
          </a:xfrm>
        </p:spPr>
        <p:txBody>
          <a:bodyPr/>
          <a:lstStyle/>
          <a:p>
            <a:r>
              <a:rPr lang="en-US" dirty="0"/>
              <a:t>PD Control based off desired position, velocity, and acceleration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6E864-C0F4-CC44-BEEA-697ED78F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98" y="681037"/>
            <a:ext cx="6775828" cy="5865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32F2E-0CF1-0A42-818D-29FEB1E1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49" y="3581400"/>
            <a:ext cx="4559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3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00BA-4066-E841-AF82-6477B2BF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22DA-301D-B94A-9E5E-6371BD30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0900" cy="4351338"/>
          </a:xfrm>
        </p:spPr>
        <p:txBody>
          <a:bodyPr/>
          <a:lstStyle/>
          <a:p>
            <a:r>
              <a:rPr lang="en-US" dirty="0"/>
              <a:t>Rotate so that thrust is in the body longitudinal plane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6E864-C0F4-CC44-BEEA-697ED78F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98" y="681037"/>
            <a:ext cx="6775828" cy="5865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A7E3AE-7E0C-FE48-89D3-D2A3A4B6C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8987"/>
            <a:ext cx="5437410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2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172</Words>
  <Application>Microsoft Macintosh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Quadplane eVTOL Trajectory Tracker</vt:lpstr>
      <vt:lpstr>Electric Vertical Take-Off and Landing (eVTOL) Aircraft</vt:lpstr>
      <vt:lpstr>MAV Dynamics Model</vt:lpstr>
      <vt:lpstr>MAV Dynamics Model</vt:lpstr>
      <vt:lpstr>eVTOL Dynamics Model: Thrust</vt:lpstr>
      <vt:lpstr>eVTOL Dynamics Model: Torque</vt:lpstr>
      <vt:lpstr>eVTOL Controller</vt:lpstr>
      <vt:lpstr>Trajectory Tracker</vt:lpstr>
      <vt:lpstr>Trajectory Tracker</vt:lpstr>
      <vt:lpstr>Pitch Adjuster</vt:lpstr>
      <vt:lpstr>Attitude Control</vt:lpstr>
      <vt:lpstr>Rate Control</vt:lpstr>
      <vt:lpstr>Control Allocation</vt:lpstr>
      <vt:lpstr>Implementing Jacob Willis’s eVTOL Trajectory Tracking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Quadplane eVTOL Trajectory Tracker</dc:title>
  <dc:creator>Mason Peterson</dc:creator>
  <cp:lastModifiedBy>Mason Peterson</cp:lastModifiedBy>
  <cp:revision>3</cp:revision>
  <dcterms:created xsi:type="dcterms:W3CDTF">2022-04-12T19:28:08Z</dcterms:created>
  <dcterms:modified xsi:type="dcterms:W3CDTF">2022-04-20T05:45:01Z</dcterms:modified>
</cp:coreProperties>
</file>