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Play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vZgXV5cE5BWJAvVnxMSxDMLGt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854674-71B8-4D71-BEC8-E827731E209C}">
  <a:tblStyle styleId="{BC854674-71B8-4D71-BEC8-E827731E209C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bold.fntdata"/><Relationship Id="rId10" Type="http://schemas.openxmlformats.org/officeDocument/2006/relationships/font" Target="fonts/Play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Projet IA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Adversarial Training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Introduction to Adversarial Training</a:t>
            </a:r>
            <a:br>
              <a:rPr lang="en-US"/>
            </a:br>
            <a:r>
              <a:rPr lang="en-US" sz="1800"/>
              <a:t>Improving Model Robustness with Adversarial Training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908414"/>
            <a:ext cx="6459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Adversarial attacks exploit model vulnerabilities to misclassify inputs by introducing small perturbations.</a:t>
            </a:r>
            <a:endParaRPr/>
          </a:p>
          <a:p>
            <a:pPr indent="-889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attacks used: FGSM, PGD (L2, L∞).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baseline model accuracy against adversarial trained models.</a:t>
            </a:r>
            <a:endParaRPr/>
          </a:p>
          <a:p>
            <a:pPr indent="-889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robustness vs. accuracy tradeoff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 adversarial training using FGSM and PGD with different norms.</a:t>
            </a:r>
            <a:endParaRPr/>
          </a:p>
          <a:p>
            <a:pPr indent="-889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Fine-tuned baseline model with adversarial examples.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7958" y="1870188"/>
            <a:ext cx="2372363" cy="2131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6495" y="4180794"/>
            <a:ext cx="2223826" cy="205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Model Performance Analysis</a:t>
            </a:r>
            <a:br>
              <a:rPr lang="en-US"/>
            </a:br>
            <a:r>
              <a:rPr lang="en-US" sz="2400"/>
              <a:t>Impact of Adversarial Training on Accuracy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838200" y="2008094"/>
            <a:ext cx="60018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Baseline Model Results: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accuracy on clean images (9</a:t>
            </a:r>
            <a:r>
              <a:rPr lang="en-US" sz="1800">
                <a:solidFill>
                  <a:schemeClr val="dk1"/>
                </a:solidFill>
              </a:rPr>
              <a:t>6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Significant drop under attacks:</a:t>
            </a:r>
            <a:endParaRPr/>
          </a:p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FGSM: 0.4, PGD: </a:t>
            </a:r>
            <a:r>
              <a:rPr lang="en-US" sz="1800">
                <a:solidFill>
                  <a:schemeClr val="dk1"/>
                </a:solidFill>
              </a:rPr>
              <a:t>0.3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PGD-L</a:t>
            </a:r>
            <a:r>
              <a:rPr lang="en-US" sz="1800">
                <a:solidFill>
                  <a:schemeClr val="dk1"/>
                </a:solidFill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143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Adversarial Trained Models: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model_withattackFGSM: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Improved FGSM robustness (7</a:t>
            </a:r>
            <a:r>
              <a:rPr lang="en-US" sz="1800">
                <a:solidFill>
                  <a:schemeClr val="dk1"/>
                </a:solidFill>
              </a:rPr>
              <a:t>6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%) but limited performance on stronger attacks.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model_withattackPGD: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Best robustness across attacks, e.g., PGD: 9</a:t>
            </a:r>
            <a:r>
              <a:rPr lang="en-US" sz="1800">
                <a:solidFill>
                  <a:schemeClr val="dk1"/>
                </a:solidFill>
              </a:rPr>
              <a:t>6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model_withattackPGDL2 &amp; PGDLinf: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Balanced performance; strong against PGD-L2/L∞.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7244894" y="20439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{BC854674-71B8-4D71-BEC8-E827731E209C}</a:tableStyleId>
              </a:tblPr>
              <a:tblGrid>
                <a:gridCol w="1734700"/>
                <a:gridCol w="672300"/>
                <a:gridCol w="683900"/>
                <a:gridCol w="576075"/>
                <a:gridCol w="576075"/>
              </a:tblGrid>
              <a:tr h="2566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FGSM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PGD L0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PGD L2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C"/>
                    </a:solidFill>
                  </a:tcPr>
                </a:tc>
              </a:tr>
              <a:tr h="2566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model_noattack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FF"/>
                          </a:solidFill>
                        </a:rPr>
                        <a:t>0.96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D9EEB"/>
                          </a:solidFill>
                        </a:rPr>
                        <a:t>0.03</a:t>
                      </a:r>
                      <a:endParaRPr sz="1000">
                        <a:solidFill>
                          <a:srgbClr val="6D9EE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D9EEB"/>
                          </a:solidFill>
                        </a:rPr>
                        <a:t>0.00</a:t>
                      </a:r>
                      <a:endParaRPr sz="1000">
                        <a:solidFill>
                          <a:srgbClr val="6D9EE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D9EEB"/>
                          </a:solidFill>
                        </a:rPr>
                        <a:t>0.03</a:t>
                      </a:r>
                      <a:endParaRPr sz="1000">
                        <a:solidFill>
                          <a:srgbClr val="6D9EE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model_withattackFGSM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FF"/>
                          </a:solidFill>
                        </a:rPr>
                        <a:t>0.49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D9EEB"/>
                          </a:solidFill>
                        </a:rPr>
                        <a:t>0.76</a:t>
                      </a:r>
                      <a:endParaRPr sz="1000">
                        <a:solidFill>
                          <a:srgbClr val="6D9EE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D9EEB"/>
                          </a:solidFill>
                        </a:rPr>
                        <a:t>0.72</a:t>
                      </a:r>
                      <a:endParaRPr sz="1000">
                        <a:solidFill>
                          <a:srgbClr val="6D9EE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D9EEB"/>
                          </a:solidFill>
                        </a:rPr>
                        <a:t>0.55</a:t>
                      </a:r>
                      <a:endParaRPr sz="1000">
                        <a:solidFill>
                          <a:srgbClr val="6D9EE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model_withattackPGD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FF"/>
                          </a:solidFill>
                        </a:rPr>
                        <a:t>0.59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D9EEB"/>
                          </a:solidFill>
                        </a:rPr>
                        <a:t>0.96</a:t>
                      </a:r>
                      <a:endParaRPr sz="1000">
                        <a:solidFill>
                          <a:srgbClr val="6D9EE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D9EEB"/>
                          </a:solidFill>
                        </a:rPr>
                        <a:t>0.98</a:t>
                      </a:r>
                      <a:endParaRPr sz="1000">
                        <a:solidFill>
                          <a:srgbClr val="6D9EE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D9EEB"/>
                          </a:solidFill>
                        </a:rPr>
                        <a:t>0.69</a:t>
                      </a:r>
                      <a:endParaRPr sz="1000">
                        <a:solidFill>
                          <a:srgbClr val="6D9EE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model_withattackPGDL2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FF"/>
                          </a:solidFill>
                        </a:rPr>
                        <a:t>0.96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D9EEB"/>
                          </a:solidFill>
                        </a:rPr>
                        <a:t>0.74</a:t>
                      </a:r>
                      <a:endParaRPr sz="1000">
                        <a:solidFill>
                          <a:srgbClr val="6D9EE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D9EEB"/>
                          </a:solidFill>
                        </a:rPr>
                        <a:t>0.73</a:t>
                      </a:r>
                      <a:endParaRPr sz="1000">
                        <a:solidFill>
                          <a:srgbClr val="6D9EE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D9EEB"/>
                          </a:solidFill>
                        </a:rPr>
                        <a:t>0.95</a:t>
                      </a:r>
                      <a:endParaRPr sz="1000">
                        <a:solidFill>
                          <a:srgbClr val="6D9EE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3"/>
          <p:cNvSpPr txBox="1"/>
          <p:nvPr/>
        </p:nvSpPr>
        <p:spPr>
          <a:xfrm>
            <a:off x="6738044" y="4225901"/>
            <a:ext cx="433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86CCC"/>
                </a:solidFill>
                <a:latin typeface="Arial"/>
                <a:ea typeface="Arial"/>
                <a:cs typeface="Arial"/>
                <a:sym typeface="Arial"/>
              </a:rPr>
              <a:t>Clean accuracy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Robust accuracy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Fine-Tuning Results and Key Takeaways</a:t>
            </a:r>
            <a:br>
              <a:rPr lang="en-US"/>
            </a:br>
            <a:r>
              <a:rPr lang="en-US" sz="2000"/>
              <a:t>Fine-Tuning Baseline for Robustness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838200" y="2008094"/>
            <a:ext cx="6001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838200" y="1775011"/>
            <a:ext cx="7534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Fine-Tuned Model Performance: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Significant improvements across all attacks:</a:t>
            </a:r>
            <a:endParaRPr/>
          </a:p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PGD: 96%, PGD-L</a:t>
            </a:r>
            <a:r>
              <a:rPr lang="en-US" sz="1800">
                <a:solidFill>
                  <a:schemeClr val="dk1"/>
                </a:solidFill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9</a:t>
            </a:r>
            <a:r>
              <a:rPr lang="en-US" sz="1800">
                <a:solidFill>
                  <a:schemeClr val="dk1"/>
                </a:solidFill>
              </a:rPr>
              <a:t>7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Demonstrates adaptability of adversarial training for baseline models.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Mix Trained Model Performance: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Less Robust </a:t>
            </a:r>
            <a:endParaRPr sz="1800">
              <a:solidFill>
                <a:schemeClr val="dk1"/>
              </a:solidFill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Takeaways: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Adversarial training strengthens model robustness but may trade-off clean accuracy.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PGD is more effective for training robust models compared to FGSM.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Fine-tuning provides an efficient alternative to re-training from scratch.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Can be adaptive solution when encountering new attacks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109;p4"/>
          <p:cNvGraphicFramePr/>
          <p:nvPr/>
        </p:nvGraphicFramePr>
        <p:xfrm>
          <a:off x="8906741" y="20080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{BC854674-71B8-4D71-BEC8-E827731E209C}</a:tableStyleId>
              </a:tblPr>
              <a:tblGrid>
                <a:gridCol w="1103575"/>
                <a:gridCol w="941850"/>
                <a:gridCol w="608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model_finetuned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FF"/>
                          </a:solidFill>
                        </a:rPr>
                        <a:t>0.97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model_finetuned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FGSM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FA8DC"/>
                          </a:solidFill>
                        </a:rPr>
                        <a:t>0.96</a:t>
                      </a:r>
                      <a:endParaRPr sz="1000">
                        <a:solidFill>
                          <a:srgbClr val="6FA8D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model_finetuned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PGD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FA8DC"/>
                          </a:solidFill>
                        </a:rPr>
                        <a:t>0.97</a:t>
                      </a:r>
                      <a:endParaRPr sz="1000">
                        <a:solidFill>
                          <a:srgbClr val="6FA8D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model_finetuned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PGD L2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FA8DC"/>
                          </a:solidFill>
                        </a:rPr>
                        <a:t>0.97</a:t>
                      </a:r>
                      <a:endParaRPr sz="1000">
                        <a:solidFill>
                          <a:srgbClr val="6FA8D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Google Shape;110;p4"/>
          <p:cNvGraphicFramePr/>
          <p:nvPr/>
        </p:nvGraphicFramePr>
        <p:xfrm>
          <a:off x="8906741" y="42304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{BC854674-71B8-4D71-BEC8-E827731E209C}</a:tableStyleId>
              </a:tblPr>
              <a:tblGrid>
                <a:gridCol w="1103575"/>
                <a:gridCol w="941850"/>
                <a:gridCol w="608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model_mix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FF"/>
                          </a:solidFill>
                        </a:rPr>
                        <a:t>0.98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model_mix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FGSM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FA8DC"/>
                          </a:solidFill>
                        </a:rPr>
                        <a:t>0.54</a:t>
                      </a:r>
                      <a:endParaRPr sz="1000">
                        <a:solidFill>
                          <a:srgbClr val="6FA8D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model_mix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PGD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FA8DC"/>
                          </a:solidFill>
                        </a:rPr>
                        <a:t>0.51</a:t>
                      </a:r>
                      <a:endParaRPr sz="1000">
                        <a:solidFill>
                          <a:srgbClr val="6FA8D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model_mix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PGD L2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FA8DC"/>
                          </a:solidFill>
                        </a:rPr>
                        <a:t>0.95</a:t>
                      </a:r>
                      <a:endParaRPr sz="1000">
                        <a:solidFill>
                          <a:srgbClr val="6FA8D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2024-11-18T16:06:52Z</dcterms:created>
  <dc:creator>David Benayoun</dc:creator>
</cp:coreProperties>
</file>