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32D0-363B-BA8C-1C95-1E55ACFCC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8C0EE-D9D4-10DB-ABB8-79E8C38B3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107A-10EE-DABA-276F-1839F058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7764-6668-4AEE-AD5B-3D1CCCBA4A1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79FE-4A23-35E6-28D3-7DC14521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A54C-9BBC-FC2F-E87C-F5FF99E3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BE7-2494-44EF-8E30-BEC0DF75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4B7-1F6E-92DC-9CF7-6A8FC4E9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1B73E-54C9-F52E-A7AE-A9BF2AB19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1F1CE-5E81-AFC2-16E5-9F8EF1A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7764-6668-4AEE-AD5B-3D1CCCBA4A1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DBB1B-7BB5-2016-D8CD-43D1C2A1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B2C9-0C77-2A5E-E875-76F1C0A3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BE7-2494-44EF-8E30-BEC0DF75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92E12-9A8E-7E88-8D0B-781F924B5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9DD1D-941F-3861-9BF4-5E7733059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9978F-1CE0-55AB-A641-ABAFEA2F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7764-6668-4AEE-AD5B-3D1CCCBA4A1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83F7-B262-8B4B-613A-D0288096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21091-DE65-95D1-5CA8-D4BED6BE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BE7-2494-44EF-8E30-BEC0DF75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1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9520-06D6-C095-7F39-ABD65218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2189-B591-38AA-41E4-A0EF5E78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A5B11-20D2-CDF5-7895-DC72C4BC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7764-6668-4AEE-AD5B-3D1CCCBA4A1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21A3-EF4A-0A42-2F61-8ABCBF6D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519F-484B-F04D-F0A2-4D365470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BE7-2494-44EF-8E30-BEC0DF75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EB88-3AEC-9A15-D45C-A03441AC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E40E2-9608-AF43-9982-311AA482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8E9D1-7A71-77B8-8054-EC673460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7764-6668-4AEE-AD5B-3D1CCCBA4A1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851C-78F1-CE6F-F548-DCA6CC3D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3F026-CC80-3A83-884C-581BD736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BE7-2494-44EF-8E30-BEC0DF75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97D5-2B92-3990-9826-5843B11D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35C8-40B4-E65E-D6C7-CD264A26D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A79E9-4247-FA1F-FB57-263D7BD73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1805A-FC03-8A5B-B042-365ADF21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7764-6668-4AEE-AD5B-3D1CCCBA4A1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A2643-6787-2261-950C-67AE66A2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FFBED-8FBA-89CB-22A8-D3A9A913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BE7-2494-44EF-8E30-BEC0DF75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78CC-239D-F3E6-333B-F5E55971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0E49A-81B4-02F8-63E0-6F6FE42C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88CFA-0272-4AB8-B584-2E145091C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3CE33-5939-A4E7-F52C-25F97709C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6250D-B6F7-C3DE-28AF-16CEFF104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2BF96-4863-BA91-CE72-38556D85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7764-6668-4AEE-AD5B-3D1CCCBA4A1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15DA6-88EC-7DF9-43C5-4BB06BE6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42425-0D2C-469F-7429-6E709771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BE7-2494-44EF-8E30-BEC0DF75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3B01-BB4F-FA04-16EF-5DC08E1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08E0E-B2CD-77A0-2411-775B306A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7764-6668-4AEE-AD5B-3D1CCCBA4A1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EF00A-52CA-FD8C-DC04-50E04167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8CF66-B8B6-B273-08C6-94054C4C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BE7-2494-44EF-8E30-BEC0DF75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7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43DB7-0375-7A9B-2C73-020F9F64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7764-6668-4AEE-AD5B-3D1CCCBA4A1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D3DCB-A048-51C0-C068-AF94189F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A82CF-77A3-4B4E-70B3-56A8C335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BE7-2494-44EF-8E30-BEC0DF75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2441-6B4F-A1F2-CD01-D1CAE9C2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B76B-EF9C-6966-CE6F-21FBC7D27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6B5B4-F886-7E20-0947-6DF7EAABF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550D1-F444-6F03-478E-5ACC52EC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7764-6668-4AEE-AD5B-3D1CCCBA4A1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C9C73-0740-8904-A277-254492AA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D213C-CFFC-28E0-51D1-3BA6A3C0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BE7-2494-44EF-8E30-BEC0DF75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B414-C74A-7574-008E-AB0A98C6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CD224-3BCC-373A-4DF9-8B5EB510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F398D-3EC0-226D-E207-9A1EAC3FE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1784C-2B88-F709-7A30-DE911D48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7764-6668-4AEE-AD5B-3D1CCCBA4A1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0D4B8-A55B-7A71-D991-3E22B79C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C3307-98EB-3595-A922-F247DAA4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7BE7-2494-44EF-8E30-BEC0DF75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D962F-57A7-C3DB-0646-81FA28419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DA3DA-C374-0894-81B4-8A0D576A1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E3505-D1FA-469E-2B07-49C469E12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47764-6668-4AEE-AD5B-3D1CCCBA4A1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4261-A6ED-E725-0D7B-194C4650F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479C-BA0D-B190-87EF-6FDAA910B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A7BE7-2494-44EF-8E30-BEC0DF75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40BE-99D2-6AA1-4130-8B8607CBB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76A22-1469-2ADE-FE7F-0164C6DCC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Adversarial Training</a:t>
            </a:r>
          </a:p>
        </p:txBody>
      </p:sp>
    </p:spTree>
    <p:extLst>
      <p:ext uri="{BB962C8B-B14F-4D97-AF65-F5344CB8AC3E}">
        <p14:creationId xmlns:p14="http://schemas.microsoft.com/office/powerpoint/2010/main" val="208922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7C70-72C7-00C4-F0F2-FDD17751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Adversarial Training</a:t>
            </a:r>
            <a:br>
              <a:rPr lang="en-US" dirty="0"/>
            </a:br>
            <a:r>
              <a:rPr lang="en-US" sz="1800" dirty="0"/>
              <a:t>Improving Model Robustness with Adversarial Training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47E5C5-C8A0-CD95-2C86-3A313925B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8414"/>
            <a:ext cx="6459071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Adversarial attacks exploit model vulnerabilities to misclassify inputs by introducing small perturbations.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attacks used: FGSM, PGD (L0, L2, L∞).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baseline model accuracy against adversarial trained models.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robustness vs. accuracy tradeoff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adversarial training using FGSM and PGD with different norms.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Fine-tuned baseline model with adversarial examples.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C38D2-AAD1-3186-5B93-A0CF8E92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958" y="1870188"/>
            <a:ext cx="2372363" cy="213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EC7C7-FABD-24ED-DCB8-8B0A1FF32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495" y="4180794"/>
            <a:ext cx="2223826" cy="20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9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2C19-5A80-EA4E-D375-7653E3DE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Analysis</a:t>
            </a:r>
            <a:br>
              <a:rPr lang="en-US" dirty="0"/>
            </a:br>
            <a:r>
              <a:rPr lang="en-US" sz="2400" dirty="0"/>
              <a:t>Impact of Adversarial Training on Accuracy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87878-ED0B-D5B1-2C22-8E6B88D6E1F1}"/>
              </a:ext>
            </a:extLst>
          </p:cNvPr>
          <p:cNvSpPr txBox="1"/>
          <p:nvPr/>
        </p:nvSpPr>
        <p:spPr>
          <a:xfrm>
            <a:off x="838200" y="2008094"/>
            <a:ext cx="6001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Baseline Model 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accuracy on clean images (95.3%).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Significant drop under attacks: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FGSM: 0.4%, PGD-L0: 0.04%, PGD-L∞: 11.2%.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Adversarial Trained Models: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model_withattackFGSM</a:t>
            </a:r>
            <a:r>
              <a:rPr lang="en-US" b="1" dirty="0"/>
              <a:t>:</a:t>
            </a:r>
            <a:r>
              <a:rPr lang="en-US" dirty="0"/>
              <a:t> Improved FGSM robustness (77.1%) but limited performance on stronger attacks.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model_withattackPGD</a:t>
            </a:r>
            <a:r>
              <a:rPr lang="en-US" b="1" dirty="0"/>
              <a:t>:</a:t>
            </a:r>
            <a:r>
              <a:rPr lang="en-US" dirty="0"/>
              <a:t> Best robustness across attacks, e.g., PGD-L0: 97.6%.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model_withattackPGDL2 &amp; </a:t>
            </a:r>
            <a:r>
              <a:rPr lang="en-US" b="1" dirty="0" err="1"/>
              <a:t>PGDLinf</a:t>
            </a:r>
            <a:r>
              <a:rPr lang="en-US" b="1" dirty="0"/>
              <a:t>:</a:t>
            </a:r>
            <a:r>
              <a:rPr lang="en-US" dirty="0"/>
              <a:t> Balanced performance; strong against PGD-L2/L∞.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B3217-DECC-7977-7387-29246E4B9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91853"/>
              </p:ext>
            </p:extLst>
          </p:nvPr>
        </p:nvGraphicFramePr>
        <p:xfrm>
          <a:off x="7244894" y="2043953"/>
          <a:ext cx="4337506" cy="2300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6039">
                  <a:extLst>
                    <a:ext uri="{9D8B030D-6E8A-4147-A177-3AD203B41FA5}">
                      <a16:colId xmlns:a16="http://schemas.microsoft.com/office/drawing/2014/main" val="2807657835"/>
                    </a:ext>
                  </a:extLst>
                </a:gridCol>
                <a:gridCol w="467278">
                  <a:extLst>
                    <a:ext uri="{9D8B030D-6E8A-4147-A177-3AD203B41FA5}">
                      <a16:colId xmlns:a16="http://schemas.microsoft.com/office/drawing/2014/main" val="2989313890"/>
                    </a:ext>
                  </a:extLst>
                </a:gridCol>
                <a:gridCol w="757069">
                  <a:extLst>
                    <a:ext uri="{9D8B030D-6E8A-4147-A177-3AD203B41FA5}">
                      <a16:colId xmlns:a16="http://schemas.microsoft.com/office/drawing/2014/main" val="2917328023"/>
                    </a:ext>
                  </a:extLst>
                </a:gridCol>
                <a:gridCol w="520084">
                  <a:extLst>
                    <a:ext uri="{9D8B030D-6E8A-4147-A177-3AD203B41FA5}">
                      <a16:colId xmlns:a16="http://schemas.microsoft.com/office/drawing/2014/main" val="426706237"/>
                    </a:ext>
                  </a:extLst>
                </a:gridCol>
                <a:gridCol w="520084">
                  <a:extLst>
                    <a:ext uri="{9D8B030D-6E8A-4147-A177-3AD203B41FA5}">
                      <a16:colId xmlns:a16="http://schemas.microsoft.com/office/drawing/2014/main" val="2270506099"/>
                    </a:ext>
                  </a:extLst>
                </a:gridCol>
                <a:gridCol w="506952">
                  <a:extLst>
                    <a:ext uri="{9D8B030D-6E8A-4147-A177-3AD203B41FA5}">
                      <a16:colId xmlns:a16="http://schemas.microsoft.com/office/drawing/2014/main" val="1899645330"/>
                    </a:ext>
                  </a:extLst>
                </a:gridCol>
              </a:tblGrid>
              <a:tr h="2566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Attack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None</a:t>
                      </a: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FGSM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PGD L0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PGD L2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PGD Linf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652560007"/>
                  </a:ext>
                </a:extLst>
              </a:tr>
              <a:tr h="17268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Model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815272383"/>
                  </a:ext>
                </a:extLst>
              </a:tr>
              <a:tr h="2566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model_noattack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0615655"/>
                  </a:ext>
                </a:extLst>
              </a:tr>
              <a:tr h="424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model_withattackFGSM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950644"/>
                  </a:ext>
                </a:extLst>
              </a:tr>
              <a:tr h="3406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model_withattackPGD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0.56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935844"/>
                  </a:ext>
                </a:extLst>
              </a:tr>
              <a:tr h="424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model_withattackPGDL2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2220355"/>
                  </a:ext>
                </a:extLst>
              </a:tr>
              <a:tr h="424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model_withattackPGDLinf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Roboto" panose="02000000000000000000" pitchFamily="2" charset="0"/>
                        </a:rPr>
                        <a:t>0.94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37202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52A946-1F47-DF23-3D07-8118E061F088}"/>
              </a:ext>
            </a:extLst>
          </p:cNvPr>
          <p:cNvSpPr txBox="1"/>
          <p:nvPr/>
        </p:nvSpPr>
        <p:spPr>
          <a:xfrm>
            <a:off x="7244894" y="4377226"/>
            <a:ext cx="43375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Clean accuracy</a:t>
            </a:r>
          </a:p>
          <a:p>
            <a:pPr algn="r"/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Robust accuracy</a:t>
            </a:r>
          </a:p>
        </p:txBody>
      </p:sp>
    </p:spTree>
    <p:extLst>
      <p:ext uri="{BB962C8B-B14F-4D97-AF65-F5344CB8AC3E}">
        <p14:creationId xmlns:p14="http://schemas.microsoft.com/office/powerpoint/2010/main" val="136336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472C-F583-52DC-8544-20900EED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Results and Key Takeaways</a:t>
            </a:r>
            <a:br>
              <a:rPr lang="en-US" dirty="0"/>
            </a:br>
            <a:r>
              <a:rPr lang="en-US" sz="2000" dirty="0"/>
              <a:t>Fine-Tuning Baseline for Robustness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5B3AE-F7EA-D1C0-617D-7A23767F88D4}"/>
              </a:ext>
            </a:extLst>
          </p:cNvPr>
          <p:cNvSpPr txBox="1"/>
          <p:nvPr/>
        </p:nvSpPr>
        <p:spPr>
          <a:xfrm>
            <a:off x="838200" y="2008094"/>
            <a:ext cx="600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EFAC9-F7B3-628F-B075-0508CCE4209A}"/>
              </a:ext>
            </a:extLst>
          </p:cNvPr>
          <p:cNvSpPr txBox="1"/>
          <p:nvPr/>
        </p:nvSpPr>
        <p:spPr>
          <a:xfrm>
            <a:off x="838200" y="1775011"/>
            <a:ext cx="7534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Fine-Tuned Model Performance: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Significant improvements across all attacks: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PGD-L0: 96.6%, PGD-L∞: 98.1%.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Demonstrates adaptability of adversarial training for baseline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Adversarial training strengthens model robustness but may trade-off clean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PGD is more effective for training robust models compared to FGSM.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Fine-tuning provides an efficient alternative to re-training from scratch.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Combine adversarial training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 tradeoff optimization between clean and robust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2D40A0-AC8F-3D21-E20B-7514F7965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989951"/>
              </p:ext>
            </p:extLst>
          </p:nvPr>
        </p:nvGraphicFramePr>
        <p:xfrm>
          <a:off x="8906741" y="2008094"/>
          <a:ext cx="26543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3580">
                  <a:extLst>
                    <a:ext uri="{9D8B030D-6E8A-4147-A177-3AD203B41FA5}">
                      <a16:colId xmlns:a16="http://schemas.microsoft.com/office/drawing/2014/main" val="3815199034"/>
                    </a:ext>
                  </a:extLst>
                </a:gridCol>
                <a:gridCol w="941848">
                  <a:extLst>
                    <a:ext uri="{9D8B030D-6E8A-4147-A177-3AD203B41FA5}">
                      <a16:colId xmlns:a16="http://schemas.microsoft.com/office/drawing/2014/main" val="193021564"/>
                    </a:ext>
                  </a:extLst>
                </a:gridCol>
                <a:gridCol w="608872">
                  <a:extLst>
                    <a:ext uri="{9D8B030D-6E8A-4147-A177-3AD203B41FA5}">
                      <a16:colId xmlns:a16="http://schemas.microsoft.com/office/drawing/2014/main" val="296942286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Attack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34323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model_finetuned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0.74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0237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model_finetuned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FGSM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0.69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15943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model_finetuned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PGD L0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0.97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99237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model_finetuned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PGD L2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6411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model_finetuned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PGD Linf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Roboto" panose="02000000000000000000" pitchFamily="2" charset="0"/>
                        </a:rPr>
                        <a:t>0.98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000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76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353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Roboto</vt:lpstr>
      <vt:lpstr>Office Theme</vt:lpstr>
      <vt:lpstr>Projet IA</vt:lpstr>
      <vt:lpstr>Introduction to Adversarial Training Improving Model Robustness with Adversarial Training</vt:lpstr>
      <vt:lpstr>Model Performance Analysis Impact of Adversarial Training on Accuracy</vt:lpstr>
      <vt:lpstr>Fine-Tuning Results and Key Takeaways Fine-Tuning Baseline for Robustness</vt:lpstr>
    </vt:vector>
  </TitlesOfParts>
  <Company>Intercontinental Exchange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Benayoun</dc:creator>
  <cp:lastModifiedBy>David Benayoun</cp:lastModifiedBy>
  <cp:revision>7</cp:revision>
  <dcterms:created xsi:type="dcterms:W3CDTF">2024-11-18T16:06:52Z</dcterms:created>
  <dcterms:modified xsi:type="dcterms:W3CDTF">2024-11-22T14:27:34Z</dcterms:modified>
</cp:coreProperties>
</file>