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3A9A3-C9E6-4633-81DB-EE772A3858D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A790BC-A013-4E76-BA91-9265E7ACE5F8}">
      <dgm:prSet/>
      <dgm:spPr/>
      <dgm:t>
        <a:bodyPr/>
        <a:lstStyle/>
        <a:p>
          <a:r>
            <a:rPr lang="en-US" dirty="0"/>
            <a:t>When reviewing the data for sales the year there are few things that stand out.</a:t>
          </a:r>
        </a:p>
      </dgm:t>
    </dgm:pt>
    <dgm:pt modelId="{505CA2F0-4885-4795-8F71-2625EDC2FC17}" type="parTrans" cxnId="{9DF51024-57C6-4C32-BD6E-7A8F0428785B}">
      <dgm:prSet/>
      <dgm:spPr/>
      <dgm:t>
        <a:bodyPr/>
        <a:lstStyle/>
        <a:p>
          <a:endParaRPr lang="en-US"/>
        </a:p>
      </dgm:t>
    </dgm:pt>
    <dgm:pt modelId="{45958A5B-4515-4828-A322-065044E7D1E5}" type="sibTrans" cxnId="{9DF51024-57C6-4C32-BD6E-7A8F0428785B}">
      <dgm:prSet/>
      <dgm:spPr/>
      <dgm:t>
        <a:bodyPr/>
        <a:lstStyle/>
        <a:p>
          <a:endParaRPr lang="en-US"/>
        </a:p>
      </dgm:t>
    </dgm:pt>
    <dgm:pt modelId="{5BB94F9C-D9DC-4102-8286-1A2BBC76A126}">
      <dgm:prSet/>
      <dgm:spPr/>
      <dgm:t>
        <a:bodyPr/>
        <a:lstStyle/>
        <a:p>
          <a:r>
            <a:rPr lang="en-US" dirty="0"/>
            <a:t>We see a steady increase of sales each month with peak sales in November. From April to August the sales we relatively consistent.</a:t>
          </a:r>
        </a:p>
      </dgm:t>
    </dgm:pt>
    <dgm:pt modelId="{5E12ECB9-DCDA-4657-B4A8-11B6D8BB6078}" type="parTrans" cxnId="{3C9980CA-B656-4094-886D-835167A84B64}">
      <dgm:prSet/>
      <dgm:spPr/>
      <dgm:t>
        <a:bodyPr/>
        <a:lstStyle/>
        <a:p>
          <a:endParaRPr lang="en-US"/>
        </a:p>
      </dgm:t>
    </dgm:pt>
    <dgm:pt modelId="{03AF9A19-1907-40E8-B026-2ABD1C0E7174}" type="sibTrans" cxnId="{3C9980CA-B656-4094-886D-835167A84B64}">
      <dgm:prSet/>
      <dgm:spPr/>
      <dgm:t>
        <a:bodyPr/>
        <a:lstStyle/>
        <a:p>
          <a:endParaRPr lang="en-US"/>
        </a:p>
      </dgm:t>
    </dgm:pt>
    <dgm:pt modelId="{3034ECE0-C145-402D-8B7F-2695D34497AF}">
      <dgm:prSet/>
      <dgm:spPr/>
      <dgm:t>
        <a:bodyPr/>
        <a:lstStyle/>
        <a:p>
          <a:r>
            <a:rPr lang="en-US"/>
            <a:t>The West region performed the best sales wise totaling 725,458 sales</a:t>
          </a:r>
        </a:p>
      </dgm:t>
    </dgm:pt>
    <dgm:pt modelId="{6849C4E8-B125-431A-9756-6B3D352DA914}" type="parTrans" cxnId="{AF004611-1C38-4709-A0F9-C6D182FFC791}">
      <dgm:prSet/>
      <dgm:spPr/>
      <dgm:t>
        <a:bodyPr/>
        <a:lstStyle/>
        <a:p>
          <a:endParaRPr lang="en-US"/>
        </a:p>
      </dgm:t>
    </dgm:pt>
    <dgm:pt modelId="{23F35FFE-AD2F-4020-A1C2-CF984C5700AD}" type="sibTrans" cxnId="{AF004611-1C38-4709-A0F9-C6D182FFC791}">
      <dgm:prSet/>
      <dgm:spPr/>
      <dgm:t>
        <a:bodyPr/>
        <a:lstStyle/>
        <a:p>
          <a:endParaRPr lang="en-US"/>
        </a:p>
      </dgm:t>
    </dgm:pt>
    <dgm:pt modelId="{8302E8F5-40E5-425E-961F-534ABAC74938}">
      <dgm:prSet/>
      <dgm:spPr/>
      <dgm:t>
        <a:bodyPr/>
        <a:lstStyle/>
        <a:p>
          <a:r>
            <a:rPr lang="en-US"/>
            <a:t>Phones and chairs had the highest sales, while fasteners has the lowest sales</a:t>
          </a:r>
        </a:p>
      </dgm:t>
    </dgm:pt>
    <dgm:pt modelId="{5B1897CF-341E-4FE0-94C2-B004D82EDDCC}" type="parTrans" cxnId="{1A7D4AC4-B888-47E9-9828-14E899DDEC5A}">
      <dgm:prSet/>
      <dgm:spPr/>
      <dgm:t>
        <a:bodyPr/>
        <a:lstStyle/>
        <a:p>
          <a:endParaRPr lang="en-US"/>
        </a:p>
      </dgm:t>
    </dgm:pt>
    <dgm:pt modelId="{10227D45-D6BB-45D4-ABA7-7BB9D3DCA076}" type="sibTrans" cxnId="{1A7D4AC4-B888-47E9-9828-14E899DDEC5A}">
      <dgm:prSet/>
      <dgm:spPr/>
      <dgm:t>
        <a:bodyPr/>
        <a:lstStyle/>
        <a:p>
          <a:endParaRPr lang="en-US"/>
        </a:p>
      </dgm:t>
    </dgm:pt>
    <dgm:pt modelId="{6F7C6EC2-63C8-442E-B504-ADA88C20EA23}" type="pres">
      <dgm:prSet presAssocID="{D9F3A9A3-C9E6-4633-81DB-EE772A3858D1}" presName="Name0" presStyleCnt="0">
        <dgm:presLayoutVars>
          <dgm:dir/>
          <dgm:animLvl val="lvl"/>
          <dgm:resizeHandles val="exact"/>
        </dgm:presLayoutVars>
      </dgm:prSet>
      <dgm:spPr/>
    </dgm:pt>
    <dgm:pt modelId="{B30E7650-11A6-4D61-B930-084362ABA9F7}" type="pres">
      <dgm:prSet presAssocID="{CCA790BC-A013-4E76-BA91-9265E7ACE5F8}" presName="linNode" presStyleCnt="0"/>
      <dgm:spPr/>
    </dgm:pt>
    <dgm:pt modelId="{296386BB-6116-4A39-8D70-47928853D9DA}" type="pres">
      <dgm:prSet presAssocID="{CCA790BC-A013-4E76-BA91-9265E7ACE5F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A773AEE-A2DB-4048-843B-7BFE5C0C1454}" type="pres">
      <dgm:prSet presAssocID="{CCA790BC-A013-4E76-BA91-9265E7ACE5F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F004611-1C38-4709-A0F9-C6D182FFC791}" srcId="{CCA790BC-A013-4E76-BA91-9265E7ACE5F8}" destId="{3034ECE0-C145-402D-8B7F-2695D34497AF}" srcOrd="1" destOrd="0" parTransId="{6849C4E8-B125-431A-9756-6B3D352DA914}" sibTransId="{23F35FFE-AD2F-4020-A1C2-CF984C5700AD}"/>
    <dgm:cxn modelId="{9DF51024-57C6-4C32-BD6E-7A8F0428785B}" srcId="{D9F3A9A3-C9E6-4633-81DB-EE772A3858D1}" destId="{CCA790BC-A013-4E76-BA91-9265E7ACE5F8}" srcOrd="0" destOrd="0" parTransId="{505CA2F0-4885-4795-8F71-2625EDC2FC17}" sibTransId="{45958A5B-4515-4828-A322-065044E7D1E5}"/>
    <dgm:cxn modelId="{05AF4D54-6FA0-4FDA-95C4-0C825982DCE4}" type="presOf" srcId="{5BB94F9C-D9DC-4102-8286-1A2BBC76A126}" destId="{4A773AEE-A2DB-4048-843B-7BFE5C0C1454}" srcOrd="0" destOrd="0" presId="urn:microsoft.com/office/officeart/2005/8/layout/vList5"/>
    <dgm:cxn modelId="{D9AA1E55-6C53-4201-876C-0B276256E951}" type="presOf" srcId="{D9F3A9A3-C9E6-4633-81DB-EE772A3858D1}" destId="{6F7C6EC2-63C8-442E-B504-ADA88C20EA23}" srcOrd="0" destOrd="0" presId="urn:microsoft.com/office/officeart/2005/8/layout/vList5"/>
    <dgm:cxn modelId="{E4F02A8B-959C-43CC-A1ED-3A992B374B70}" type="presOf" srcId="{3034ECE0-C145-402D-8B7F-2695D34497AF}" destId="{4A773AEE-A2DB-4048-843B-7BFE5C0C1454}" srcOrd="0" destOrd="1" presId="urn:microsoft.com/office/officeart/2005/8/layout/vList5"/>
    <dgm:cxn modelId="{4D71E491-42F9-4AC6-A3D0-359F1818AFC0}" type="presOf" srcId="{CCA790BC-A013-4E76-BA91-9265E7ACE5F8}" destId="{296386BB-6116-4A39-8D70-47928853D9DA}" srcOrd="0" destOrd="0" presId="urn:microsoft.com/office/officeart/2005/8/layout/vList5"/>
    <dgm:cxn modelId="{1A7D4AC4-B888-47E9-9828-14E899DDEC5A}" srcId="{CCA790BC-A013-4E76-BA91-9265E7ACE5F8}" destId="{8302E8F5-40E5-425E-961F-534ABAC74938}" srcOrd="2" destOrd="0" parTransId="{5B1897CF-341E-4FE0-94C2-B004D82EDDCC}" sibTransId="{10227D45-D6BB-45D4-ABA7-7BB9D3DCA076}"/>
    <dgm:cxn modelId="{3C9980CA-B656-4094-886D-835167A84B64}" srcId="{CCA790BC-A013-4E76-BA91-9265E7ACE5F8}" destId="{5BB94F9C-D9DC-4102-8286-1A2BBC76A126}" srcOrd="0" destOrd="0" parTransId="{5E12ECB9-DCDA-4657-B4A8-11B6D8BB6078}" sibTransId="{03AF9A19-1907-40E8-B026-2ABD1C0E7174}"/>
    <dgm:cxn modelId="{9AC0CED6-203E-46C9-BED5-82409BE10D97}" type="presOf" srcId="{8302E8F5-40E5-425E-961F-534ABAC74938}" destId="{4A773AEE-A2DB-4048-843B-7BFE5C0C1454}" srcOrd="0" destOrd="2" presId="urn:microsoft.com/office/officeart/2005/8/layout/vList5"/>
    <dgm:cxn modelId="{1B1A8892-FBA8-4F94-8B20-94C993DAA79B}" type="presParOf" srcId="{6F7C6EC2-63C8-442E-B504-ADA88C20EA23}" destId="{B30E7650-11A6-4D61-B930-084362ABA9F7}" srcOrd="0" destOrd="0" presId="urn:microsoft.com/office/officeart/2005/8/layout/vList5"/>
    <dgm:cxn modelId="{FD83C282-5568-49AB-A0A9-4CB25C2587D0}" type="presParOf" srcId="{B30E7650-11A6-4D61-B930-084362ABA9F7}" destId="{296386BB-6116-4A39-8D70-47928853D9DA}" srcOrd="0" destOrd="0" presId="urn:microsoft.com/office/officeart/2005/8/layout/vList5"/>
    <dgm:cxn modelId="{636351BF-794C-48CC-8930-44E0F358CF9C}" type="presParOf" srcId="{B30E7650-11A6-4D61-B930-084362ABA9F7}" destId="{4A773AEE-A2DB-4048-843B-7BFE5C0C14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73AEE-A2DB-4048-843B-7BFE5C0C1454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We see a steady increase of sales each month with peak sales in November. From April to August the sales we relatively consistent.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The West region performed the best sales wise totaling 725,458 sales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Phones and chairs had the highest sales, while fasteners has the lowest sales</a:t>
          </a:r>
        </a:p>
      </dsp:txBody>
      <dsp:txXfrm rot="-5400000">
        <a:off x="3785615" y="605066"/>
        <a:ext cx="6560052" cy="3141206"/>
      </dsp:txXfrm>
    </dsp:sp>
    <dsp:sp modelId="{296386BB-6116-4A39-8D70-47928853D9DA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When reviewing the data for sales the year there are few things that stand out.</a:t>
          </a:r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49B8-2BE6-571F-15CD-8B98535BE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B342B-4264-0075-1689-661E1B06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D216-4E24-0B71-A9AF-3399D321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42E-39ED-AE10-43B4-56C63F45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86C7-A233-09A6-0F26-FCAE209A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A86-F118-9B08-0939-AFF7D34D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6C0D0-FBDF-D4AA-1D2F-93888B502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A2FA-2E94-42AD-60D8-54B13F4E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97E8-F911-F894-E101-9D8C1F35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79C4-3706-15E0-E2FC-A8572EC3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4286B-0D1A-2D12-D870-DC8ECC21A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63821-36ED-C8E0-0BFF-853F0D902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ADA6-10AF-A43F-73D9-9B9FE80E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B8E1-481F-84ED-CCD8-341CD887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1711-DE9B-202D-53C7-9362D2F0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3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F40D-C8D3-7FEE-38E9-8EE3A982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DCF9-3C29-4EB0-44CB-B055CD1F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9946-8306-8E87-0E6C-B629E3A5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93AD-A69F-B4C0-30FD-6AD61817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D8C6-0744-7A0A-BF86-FE661F12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B465-1FFB-93FC-6FB5-151CEFB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FDA0-0D71-7E85-5A93-A50ADCCD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E78A-3656-9F2F-5D6D-EB19A14D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63B1-4123-675E-7E7B-16FD2D3C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D0AF-1644-505F-F941-589AFBC6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88E4-78EF-EF5E-5A07-861207B9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4592-FE44-23AB-1001-33168B66C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9E360-DF2F-B8E4-EB52-307A6149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257C-C3D6-1F2E-B0F7-34471A03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C93E2-AAF1-DC81-9BCE-F9A56E0D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674D-AE5C-F72C-66EC-872F3789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B-395B-80B7-B92B-63F69385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08F5-70CA-3D66-2875-3BEA49E9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16F41-8090-3A47-329E-45BC8765E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0E41C-3318-0EC1-314D-9517B81AD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3599C-17F8-2162-3652-107BCB29E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23ECE-0437-5751-7E47-0C952746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08722-F8CD-27FA-C312-794E0748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8CA06-35B6-0D0B-F738-16639566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FFFB-86E9-0DD5-217C-1CE8123E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CB3F-27BD-C7F4-5CC0-936BA954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B2AE6-F6F2-8D5D-AC1A-C03DA1F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AD8DB-D188-D230-604A-0B47F923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839A6-8D2C-F036-5A9D-F4F7E4B6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D8262-0D1C-C52D-0C8A-C5ED6D1D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FFB15-AB71-86D2-EE01-F66E3043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8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C852-5A9F-E6BA-033F-4F30B32A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2DF0-8F41-1677-4D15-A8EC2472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0AE8B-090C-6E20-95F2-8802E40C4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3A59-99BE-09E6-B077-45968C8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AA89-B602-9BBB-D607-7F451C7D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42C7D-7900-80A0-5759-52A3B4F7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8C06-1F17-CD80-D6EB-02A353E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F9D97-92CD-A0C7-C7DF-5BD4CB99A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3232A-2CE4-0031-80E2-2DD3D9E40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C2012-A104-470D-0BAA-6896FC89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2B94A-DAE5-6137-E9C0-A2B9548D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776A-D57F-F0A2-3099-9A8E687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F8322-BCF1-C009-126E-87AFD2FB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DD7E6-A853-AC4C-9003-7D97CE73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4A2D-2819-4A4D-5A2D-E93BE982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D5AF-7766-4B44-BA14-BD312658E37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3883-718B-EFD9-37DE-21C4DD1FB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4A8D-B9D0-531F-76BC-E1664E9C0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5EBC-04AC-4A5B-B678-60601FC2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9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0C5B70D0-3F28-1778-60A9-351C13454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624"/>
          <a:stretch/>
        </p:blipFill>
        <p:spPr>
          <a:xfrm>
            <a:off x="20" y="-3"/>
            <a:ext cx="12190087" cy="6857993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A2DFBB36-5FE1-BFC5-6892-805B76D9B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"/>
            <a:ext cx="4613651" cy="68580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302DA-2998-CCCE-DE26-1E01DC0E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046" y="714621"/>
            <a:ext cx="3445167" cy="3901454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Superstore US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FBE74-4096-4EB3-01AB-1D7534B6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46" y="5455663"/>
            <a:ext cx="3505554" cy="805279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By David Benitoe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6185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8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029504F-C4CA-B63B-C286-375AF9F1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696" y="204790"/>
            <a:ext cx="9736929" cy="6491286"/>
          </a:xfrm>
        </p:spPr>
      </p:pic>
    </p:spTree>
    <p:extLst>
      <p:ext uri="{BB962C8B-B14F-4D97-AF65-F5344CB8AC3E}">
        <p14:creationId xmlns:p14="http://schemas.microsoft.com/office/powerpoint/2010/main" val="12206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82BB2-BB72-34FB-0C53-27B59A3BA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90" b="44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0C0D8-717B-D03D-0F41-D3E78EEF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BE952E-2ED0-0AD8-3ABD-246401154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623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97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545AC-3391-3C62-A235-880EF3A9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November Sales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B32B36-ED57-B0BE-F33C-464BE44C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We can clearly see that the number of sales peaked in November with phones being sold the most.</a:t>
            </a:r>
          </a:p>
          <a:p>
            <a:r>
              <a:rPr lang="en-US" sz="1600"/>
              <a:t>This makes sense the month of November is the beginning of the holiday season and black Friday and Cyber Monday heavily contribute to the high sales.</a:t>
            </a:r>
          </a:p>
          <a:p>
            <a:r>
              <a:rPr lang="en-US" sz="1600"/>
              <a:t>This could also be the reason why we see a slight decrease in sales in December. However, the decrease is nothing to be worried about.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94E62C-09A8-FB95-7D54-A9F69FC5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619" y="1019176"/>
            <a:ext cx="7146573" cy="47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3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E12EE-9203-67C0-76A0-6245A876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December Sales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128D49-6457-A645-FCC2-9D37FD48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As you can see the profit for the month of December is substantial. The reason I say this is because even though we see a decrease of sales by over 25K, our profit increased over 8K!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B552E-4F73-E580-FABB-728FE01C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91" y="957130"/>
            <a:ext cx="7415609" cy="49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681F9-D4F0-E04B-FDF4-BC11C8C8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Sales in the East and West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BC4154-0DF4-AFFE-7EB3-AB3405BE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Sales in the West and East far outpaced the Central and South regions.</a:t>
            </a:r>
          </a:p>
          <a:p>
            <a:r>
              <a:rPr lang="en-US" sz="1800" dirty="0"/>
              <a:t>This is to be expected as the majority as the states with the largest metropolitan areas, California and New York are in this region.</a:t>
            </a:r>
          </a:p>
          <a:p>
            <a:r>
              <a:rPr lang="en-US" sz="1800" dirty="0"/>
              <a:t>On surprise is that the sales of our chairs are relatively close to phone sales. This is surprising to me due the how the cell phone has become a part of pop culture but high sales in chairs is not a bad thing!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0F8C8-A033-868D-FF3E-01C2B513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4" y="1691178"/>
            <a:ext cx="7133013" cy="47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5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ashboard&#10;&#10;Description automatically generated">
            <a:extLst>
              <a:ext uri="{FF2B5EF4-FFF2-40B4-BE49-F238E27FC236}">
                <a16:creationId xmlns:a16="http://schemas.microsoft.com/office/drawing/2014/main" id="{94C9294C-1130-4789-0EAB-45E9CD7D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" r="5233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6" name="Rectangle 6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14B11-0A7F-9406-F58E-DF7BFBF3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Products to Discontinue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DFAA3-E459-6CA2-674A-317D2749F682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These item: tables, bookcases, and supplies are lowering our profit. I recommend discontinuing them or increasing the price. Though I am open to any suggestions.</a:t>
            </a:r>
          </a:p>
        </p:txBody>
      </p:sp>
    </p:spTree>
    <p:extLst>
      <p:ext uri="{BB962C8B-B14F-4D97-AF65-F5344CB8AC3E}">
        <p14:creationId xmlns:p14="http://schemas.microsoft.com/office/powerpoint/2010/main" val="242646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0528B-44AE-9DAF-2FAA-ECD79CB4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8D525245-B311-BD89-40E8-C1207090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4852AFBC-7939-4C8D-B9CE-8FF70C24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9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B7D0-9571-F364-685C-AF87CF4C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pic>
        <p:nvPicPr>
          <p:cNvPr id="7" name="Graphic 6" descr="Stop">
            <a:extLst>
              <a:ext uri="{FF2B5EF4-FFF2-40B4-BE49-F238E27FC236}">
                <a16:creationId xmlns:a16="http://schemas.microsoft.com/office/drawing/2014/main" id="{01B727D0-9A80-65BA-5251-6D9B2CEB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86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Superstore US Sales Analysis</vt:lpstr>
      <vt:lpstr>PowerPoint Presentation</vt:lpstr>
      <vt:lpstr>Overview</vt:lpstr>
      <vt:lpstr>November Sales</vt:lpstr>
      <vt:lpstr>December Sales</vt:lpstr>
      <vt:lpstr>Sales in the East and West  </vt:lpstr>
      <vt:lpstr>Products to Discontinue</vt:lpstr>
      <vt:lpstr>Questions?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US Sales Analysis</dc:title>
  <dc:creator>David Benitoe</dc:creator>
  <cp:lastModifiedBy>David Benitoe</cp:lastModifiedBy>
  <cp:revision>1</cp:revision>
  <dcterms:created xsi:type="dcterms:W3CDTF">2023-09-22T00:06:20Z</dcterms:created>
  <dcterms:modified xsi:type="dcterms:W3CDTF">2023-09-22T01:05:08Z</dcterms:modified>
</cp:coreProperties>
</file>