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sldIdLst>
    <p:sldId id="278" r:id="rId5"/>
    <p:sldId id="279" r:id="rId6"/>
    <p:sldId id="306" r:id="rId7"/>
    <p:sldId id="280" r:id="rId8"/>
    <p:sldId id="281" r:id="rId9"/>
    <p:sldId id="294" r:id="rId10"/>
    <p:sldId id="295" r:id="rId11"/>
    <p:sldId id="297" r:id="rId12"/>
    <p:sldId id="296" r:id="rId13"/>
    <p:sldId id="300" r:id="rId14"/>
    <p:sldId id="302" r:id="rId15"/>
    <p:sldId id="301" r:id="rId16"/>
    <p:sldId id="303" r:id="rId17"/>
    <p:sldId id="304" r:id="rId18"/>
    <p:sldId id="305" r:id="rId19"/>
    <p:sldId id="299" r:id="rId20"/>
    <p:sldId id="282" r:id="rId21"/>
    <p:sldId id="288" r:id="rId22"/>
    <p:sldId id="289" r:id="rId23"/>
    <p:sldId id="290" r:id="rId24"/>
    <p:sldId id="291" r:id="rId25"/>
    <p:sldId id="292" r:id="rId26"/>
    <p:sldId id="293"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A6559-B940-425C-B397-53D1E738FFF5}" v="201" dt="2022-11-30T20:24:03.719"/>
    <p1510:client id="{9F749C6D-6F05-3E1F-D603-42D9B1CC3332}" v="990" dt="2022-11-30T22:21:45.310"/>
    <p1510:client id="{AA0D8AF5-374F-4863-ACCE-664E4FDA891E}" v="432" dt="2022-11-28T16:52:17.83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apbloc.notion.site/Create-NFT-with-hardhat-9a20a10237924d518597656cad8de7b0" TargetMode="Externa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hyperlink" Target="https://app.pinata.cloud/pinmanager"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www.la-fontaine-ch-thierry.net/fables.htm#top"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npmjs.com/package/text-to-image"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a:t>JEAN DE LA FONTAINE NFT</a:t>
            </a:r>
            <a:br>
              <a:rPr lang="en-US"/>
            </a:br>
            <a:endParaRPr lang="en-US"/>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29000"/>
            <a:ext cx="3493008" cy="878908"/>
          </a:xfrm>
        </p:spPr>
        <p:txBody>
          <a:bodyPr/>
          <a:lstStyle/>
          <a:p>
            <a:r>
              <a:rPr lang="en-US" err="1"/>
              <a:t>Driss</a:t>
            </a:r>
            <a:r>
              <a:rPr lang="en-US"/>
              <a:t> </a:t>
            </a:r>
            <a:r>
              <a:rPr lang="en-US" err="1"/>
              <a:t>Bensaid</a:t>
            </a:r>
            <a:r>
              <a:rPr lang="en-US"/>
              <a:t> - Zachary </a:t>
            </a:r>
            <a:r>
              <a:rPr lang="en-US" err="1"/>
              <a:t>Gagnou</a:t>
            </a:r>
            <a:r>
              <a:rPr lang="en-US"/>
              <a:t> - </a:t>
            </a:r>
            <a:r>
              <a:rPr lang="en-US" err="1"/>
              <a:t>Sylvanie</a:t>
            </a:r>
            <a:r>
              <a:rPr lang="en-US"/>
              <a:t> </a:t>
            </a:r>
            <a:r>
              <a:rPr lang="en-US" err="1"/>
              <a:t>Duchelle</a:t>
            </a:r>
            <a:r>
              <a:rPr lang="en-US"/>
              <a:t> </a:t>
            </a:r>
            <a:r>
              <a:rPr lang="en-US" err="1"/>
              <a:t>Kepsu</a:t>
            </a:r>
            <a:r>
              <a:rPr lang="en-US"/>
              <a:t> </a:t>
            </a:r>
            <a:r>
              <a:rPr lang="en-US" err="1"/>
              <a:t>Tchahou</a:t>
            </a:r>
            <a:r>
              <a:rPr lang="en-US"/>
              <a:t> - Alexandra Mille-Egea</a:t>
            </a:r>
          </a:p>
          <a:p>
            <a:endParaRPr lang="en-US"/>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934720"/>
            <a:ext cx="6766560" cy="768096"/>
          </a:xfrm>
        </p:spPr>
        <p:txBody>
          <a:bodyPr/>
          <a:lstStyle/>
          <a:p>
            <a:r>
              <a:rPr lang="en-US"/>
              <a:t>Smart contract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02815"/>
            <a:ext cx="6812280" cy="1561719"/>
          </a:xfrm>
        </p:spPr>
        <p:txBody>
          <a:bodyPr/>
          <a:lstStyle/>
          <a:p>
            <a:pPr marL="285750" indent="-285750" algn="just">
              <a:lnSpc>
                <a:spcPct val="107000"/>
              </a:lnSpc>
              <a:spcAft>
                <a:spcPts val="800"/>
              </a:spcAft>
              <a:buFont typeface="Arial" panose="020B0604020202020204" pitchFamily="34" charset="0"/>
              <a:buChar cha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1800">
              <a:latin typeface="Times New Roman" panose="02020603050405020304" pitchFamily="18" charset="0"/>
              <a:cs typeface="Arial" panose="020B0604020202020204" pitchFamily="34" charset="0"/>
            </a:endParaRPr>
          </a:p>
          <a:p>
            <a:pPr>
              <a:lnSpc>
                <a:spcPct val="107000"/>
              </a:lnSpc>
              <a:spcAft>
                <a:spcPts val="800"/>
              </a:spcAft>
            </a:pPr>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Project Presentation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10</a:t>
            </a:fld>
            <a:endParaRPr lang="en-US"/>
          </a:p>
        </p:txBody>
      </p:sp>
      <p:sp>
        <p:nvSpPr>
          <p:cNvPr id="4" name="Content Placeholder 2">
            <a:extLst>
              <a:ext uri="{FF2B5EF4-FFF2-40B4-BE49-F238E27FC236}">
                <a16:creationId xmlns:a16="http://schemas.microsoft.com/office/drawing/2014/main" id="{D8BB4CB3-8553-70AA-0161-3A41694D2BE0}"/>
              </a:ext>
            </a:extLst>
          </p:cNvPr>
          <p:cNvSpPr txBox="1">
            <a:spLocks/>
          </p:cNvSpPr>
          <p:nvPr/>
        </p:nvSpPr>
        <p:spPr>
          <a:xfrm>
            <a:off x="4178808" y="5155185"/>
            <a:ext cx="7012303" cy="135864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US"/>
          </a:p>
        </p:txBody>
      </p:sp>
      <p:sp>
        <p:nvSpPr>
          <p:cNvPr id="5" name="TextBox 4">
            <a:extLst>
              <a:ext uri="{FF2B5EF4-FFF2-40B4-BE49-F238E27FC236}">
                <a16:creationId xmlns:a16="http://schemas.microsoft.com/office/drawing/2014/main" id="{35FD0391-D01F-071A-FC0C-DEC9C09A1DBE}"/>
              </a:ext>
            </a:extLst>
          </p:cNvPr>
          <p:cNvSpPr txBox="1"/>
          <p:nvPr/>
        </p:nvSpPr>
        <p:spPr>
          <a:xfrm>
            <a:off x="4226560" y="2184400"/>
            <a:ext cx="902208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1400" dirty="0"/>
            </a:br>
            <a:r>
              <a:rPr lang="en-US" sz="1400" dirty="0">
                <a:ea typeface="+mn-lt"/>
                <a:cs typeface="+mn-lt"/>
                <a:hlinkClick r:id="rId2"/>
              </a:rPr>
              <a:t>https://capbloc.notion.site/Create-NFT-with-hardhat-9a20a10237924d518597656cad8de7b0</a:t>
            </a:r>
            <a:endParaRPr lang="en-US" sz="1400">
              <a:ea typeface="+mn-lt"/>
              <a:cs typeface="+mn-lt"/>
            </a:endParaRPr>
          </a:p>
        </p:txBody>
      </p:sp>
      <p:sp>
        <p:nvSpPr>
          <p:cNvPr id="7" name="Text Placeholder 2">
            <a:extLst>
              <a:ext uri="{FF2B5EF4-FFF2-40B4-BE49-F238E27FC236}">
                <a16:creationId xmlns:a16="http://schemas.microsoft.com/office/drawing/2014/main" id="{24C11E1A-8C01-78D3-26D5-52EE35968352}"/>
              </a:ext>
            </a:extLst>
          </p:cNvPr>
          <p:cNvSpPr txBox="1">
            <a:spLocks/>
          </p:cNvSpPr>
          <p:nvPr/>
        </p:nvSpPr>
        <p:spPr>
          <a:xfrm>
            <a:off x="4226560" y="1639824"/>
            <a:ext cx="6400800" cy="1111504"/>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Create NFT with hardhat:</a:t>
            </a:r>
            <a:endParaRPr lang="en-US"/>
          </a:p>
          <a:p>
            <a:r>
              <a:rPr lang="en-US" dirty="0">
                <a:latin typeface="Arial"/>
                <a:cs typeface="Arial"/>
              </a:rPr>
              <a:t>In this part we will no explain what has been done during the lab. For a further comprehension of the code look at this link:</a:t>
            </a:r>
          </a:p>
          <a:p>
            <a:endParaRPr lang="en-US"/>
          </a:p>
        </p:txBody>
      </p:sp>
      <p:sp>
        <p:nvSpPr>
          <p:cNvPr id="8" name="Text Placeholder 2">
            <a:extLst>
              <a:ext uri="{FF2B5EF4-FFF2-40B4-BE49-F238E27FC236}">
                <a16:creationId xmlns:a16="http://schemas.microsoft.com/office/drawing/2014/main" id="{554B8CAF-3270-7ECD-7E01-54DAE40D1656}"/>
              </a:ext>
            </a:extLst>
          </p:cNvPr>
          <p:cNvSpPr txBox="1">
            <a:spLocks/>
          </p:cNvSpPr>
          <p:nvPr/>
        </p:nvSpPr>
        <p:spPr>
          <a:xfrm>
            <a:off x="4226559" y="2706624"/>
            <a:ext cx="6400800" cy="887984"/>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Thus we will show through screenshot the principals steps of our project for the smart contract used to implement our </a:t>
            </a:r>
            <a:r>
              <a:rPr lang="en-US" dirty="0" err="1">
                <a:latin typeface="Arial"/>
                <a:cs typeface="Arial"/>
              </a:rPr>
              <a:t>nft</a:t>
            </a:r>
            <a:r>
              <a:rPr lang="en-US" dirty="0">
                <a:latin typeface="Arial"/>
                <a:cs typeface="Arial"/>
              </a:rPr>
              <a:t> in the blockchain:</a:t>
            </a:r>
            <a:endParaRPr lang="en-US" dirty="0" err="1">
              <a:latin typeface="Arial"/>
              <a:cs typeface="Arial"/>
            </a:endParaRPr>
          </a:p>
          <a:p>
            <a:r>
              <a:rPr lang="en-US" dirty="0">
                <a:latin typeface="Arial"/>
                <a:cs typeface="Arial"/>
              </a:rPr>
              <a:t>1-Smart contract </a:t>
            </a:r>
            <a:r>
              <a:rPr lang="en-US" dirty="0" err="1">
                <a:latin typeface="Arial"/>
                <a:cs typeface="Arial"/>
              </a:rPr>
              <a:t>genaration</a:t>
            </a:r>
            <a:r>
              <a:rPr lang="en-US" dirty="0">
                <a:latin typeface="Arial"/>
                <a:cs typeface="Arial"/>
              </a:rPr>
              <a:t> to connect with the bloc chains:</a:t>
            </a:r>
          </a:p>
          <a:p>
            <a:endParaRPr lang="en-US" dirty="0">
              <a:latin typeface="Arial"/>
              <a:cs typeface="Arial"/>
            </a:endParaRPr>
          </a:p>
          <a:p>
            <a:endParaRPr lang="en-US"/>
          </a:p>
        </p:txBody>
      </p:sp>
      <p:pic>
        <p:nvPicPr>
          <p:cNvPr id="9" name="Picture 9" descr="Graphical user interface, application, Teams&#10;&#10;Description automatically generated">
            <a:extLst>
              <a:ext uri="{FF2B5EF4-FFF2-40B4-BE49-F238E27FC236}">
                <a16:creationId xmlns:a16="http://schemas.microsoft.com/office/drawing/2014/main" id="{CA5533A5-ACF2-D89F-9E7F-B124CF60C69F}"/>
              </a:ext>
            </a:extLst>
          </p:cNvPr>
          <p:cNvPicPr>
            <a:picLocks noChangeAspect="1"/>
          </p:cNvPicPr>
          <p:nvPr/>
        </p:nvPicPr>
        <p:blipFill>
          <a:blip r:embed="rId3"/>
          <a:stretch>
            <a:fillRect/>
          </a:stretch>
        </p:blipFill>
        <p:spPr>
          <a:xfrm>
            <a:off x="7467600" y="4561462"/>
            <a:ext cx="2326640" cy="2235956"/>
          </a:xfrm>
          <a:prstGeom prst="rect">
            <a:avLst/>
          </a:prstGeom>
        </p:spPr>
      </p:pic>
      <p:pic>
        <p:nvPicPr>
          <p:cNvPr id="10" name="Picture 10" descr="Text&#10;&#10;Description automatically generated">
            <a:extLst>
              <a:ext uri="{FF2B5EF4-FFF2-40B4-BE49-F238E27FC236}">
                <a16:creationId xmlns:a16="http://schemas.microsoft.com/office/drawing/2014/main" id="{7385D3BE-54D6-B4C6-8539-EBFCC40FBDF0}"/>
              </a:ext>
            </a:extLst>
          </p:cNvPr>
          <p:cNvPicPr>
            <a:picLocks noChangeAspect="1"/>
          </p:cNvPicPr>
          <p:nvPr/>
        </p:nvPicPr>
        <p:blipFill>
          <a:blip r:embed="rId4"/>
          <a:stretch>
            <a:fillRect/>
          </a:stretch>
        </p:blipFill>
        <p:spPr>
          <a:xfrm>
            <a:off x="3870960" y="3514117"/>
            <a:ext cx="8128000" cy="1048967"/>
          </a:xfrm>
          <a:prstGeom prst="rect">
            <a:avLst/>
          </a:prstGeom>
        </p:spPr>
      </p:pic>
      <p:sp>
        <p:nvSpPr>
          <p:cNvPr id="11" name="Text Placeholder 2">
            <a:extLst>
              <a:ext uri="{FF2B5EF4-FFF2-40B4-BE49-F238E27FC236}">
                <a16:creationId xmlns:a16="http://schemas.microsoft.com/office/drawing/2014/main" id="{02E8CEC5-21A6-7095-CD67-D9C01554C68F}"/>
              </a:ext>
            </a:extLst>
          </p:cNvPr>
          <p:cNvSpPr txBox="1">
            <a:spLocks/>
          </p:cNvSpPr>
          <p:nvPr/>
        </p:nvSpPr>
        <p:spPr>
          <a:xfrm>
            <a:off x="3302699" y="5060416"/>
            <a:ext cx="4378960" cy="155801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2 - Creation of a folder with all the fables pictures injected in pinata (</a:t>
            </a:r>
            <a:r>
              <a:rPr lang="en-US" dirty="0">
                <a:ea typeface="+mn-lt"/>
                <a:cs typeface="+mn-lt"/>
                <a:hlinkClick r:id="rId5"/>
              </a:rPr>
              <a:t>https://app.pinata.cloud/pinmanager</a:t>
            </a:r>
            <a:r>
              <a:rPr lang="en-US" dirty="0">
                <a:ea typeface="+mn-lt"/>
                <a:cs typeface="+mn-lt"/>
              </a:rPr>
              <a:t>)</a:t>
            </a:r>
            <a:endParaRPr lang="en-US"/>
          </a:p>
          <a:p>
            <a:r>
              <a:rPr lang="en-US" dirty="0">
                <a:cs typeface="Sabon Next LT"/>
              </a:rPr>
              <a:t>Thus for each picture we will have a </a:t>
            </a:r>
            <a:r>
              <a:rPr lang="en-US" dirty="0">
                <a:ea typeface="+mn-lt"/>
                <a:cs typeface="+mn-lt"/>
              </a:rPr>
              <a:t>TOKENURI </a:t>
            </a:r>
          </a:p>
          <a:p>
            <a:endParaRPr lang="en-US" dirty="0">
              <a:cs typeface="Sabon Next LT"/>
            </a:endParaRPr>
          </a:p>
          <a:p>
            <a:endParaRPr lang="en-US" dirty="0">
              <a:latin typeface="Arial"/>
              <a:cs typeface="Arial"/>
            </a:endParaRPr>
          </a:p>
          <a:p>
            <a:endParaRPr lang="en-US"/>
          </a:p>
        </p:txBody>
      </p:sp>
      <p:pic>
        <p:nvPicPr>
          <p:cNvPr id="12" name="Picture 12" descr="Graphical user interface, table&#10;&#10;Description automatically generated">
            <a:extLst>
              <a:ext uri="{FF2B5EF4-FFF2-40B4-BE49-F238E27FC236}">
                <a16:creationId xmlns:a16="http://schemas.microsoft.com/office/drawing/2014/main" id="{765AF9AD-5C7E-39CB-A27F-0772AE19EC77}"/>
              </a:ext>
            </a:extLst>
          </p:cNvPr>
          <p:cNvPicPr>
            <a:picLocks noChangeAspect="1"/>
          </p:cNvPicPr>
          <p:nvPr/>
        </p:nvPicPr>
        <p:blipFill>
          <a:blip r:embed="rId6"/>
          <a:stretch>
            <a:fillRect/>
          </a:stretch>
        </p:blipFill>
        <p:spPr>
          <a:xfrm>
            <a:off x="9784080" y="4557957"/>
            <a:ext cx="2326640" cy="2242966"/>
          </a:xfrm>
          <a:prstGeom prst="rect">
            <a:avLst/>
          </a:prstGeom>
        </p:spPr>
      </p:pic>
    </p:spTree>
    <p:extLst>
      <p:ext uri="{BB962C8B-B14F-4D97-AF65-F5344CB8AC3E}">
        <p14:creationId xmlns:p14="http://schemas.microsoft.com/office/powerpoint/2010/main" val="279729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934720"/>
            <a:ext cx="6766560" cy="768096"/>
          </a:xfrm>
        </p:spPr>
        <p:txBody>
          <a:bodyPr/>
          <a:lstStyle/>
          <a:p>
            <a:r>
              <a:rPr lang="en-US"/>
              <a:t>Smart contract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02815"/>
            <a:ext cx="6812280" cy="1561719"/>
          </a:xfrm>
        </p:spPr>
        <p:txBody>
          <a:bodyPr/>
          <a:lstStyle/>
          <a:p>
            <a:pPr marL="285750" indent="-285750" algn="just">
              <a:lnSpc>
                <a:spcPct val="107000"/>
              </a:lnSpc>
              <a:spcAft>
                <a:spcPts val="800"/>
              </a:spcAft>
              <a:buFont typeface="Arial" panose="020B0604020202020204" pitchFamily="34" charset="0"/>
              <a:buChar cha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1800">
              <a:latin typeface="Times New Roman" panose="02020603050405020304" pitchFamily="18" charset="0"/>
              <a:cs typeface="Arial" panose="020B0604020202020204" pitchFamily="34" charset="0"/>
            </a:endParaRPr>
          </a:p>
          <a:p>
            <a:pPr>
              <a:lnSpc>
                <a:spcPct val="107000"/>
              </a:lnSpc>
              <a:spcAft>
                <a:spcPts val="800"/>
              </a:spcAft>
            </a:pPr>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Project Presentation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11</a:t>
            </a:fld>
            <a:endParaRPr lang="en-US"/>
          </a:p>
        </p:txBody>
      </p:sp>
      <p:sp>
        <p:nvSpPr>
          <p:cNvPr id="7" name="Text Placeholder 2">
            <a:extLst>
              <a:ext uri="{FF2B5EF4-FFF2-40B4-BE49-F238E27FC236}">
                <a16:creationId xmlns:a16="http://schemas.microsoft.com/office/drawing/2014/main" id="{24C11E1A-8C01-78D3-26D5-52EE35968352}"/>
              </a:ext>
            </a:extLst>
          </p:cNvPr>
          <p:cNvSpPr txBox="1">
            <a:spLocks/>
          </p:cNvSpPr>
          <p:nvPr/>
        </p:nvSpPr>
        <p:spPr>
          <a:xfrm>
            <a:off x="4226560" y="1639824"/>
            <a:ext cx="6400800" cy="980125"/>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3 – </a:t>
            </a:r>
            <a:r>
              <a:rPr lang="en-US" dirty="0">
                <a:latin typeface="Arial"/>
                <a:ea typeface="+mn-lt"/>
                <a:cs typeface="Arial"/>
              </a:rPr>
              <a:t>Use the T</a:t>
            </a:r>
            <a:r>
              <a:rPr lang="en-US" dirty="0">
                <a:ea typeface="+mn-lt"/>
                <a:cs typeface="+mn-lt"/>
              </a:rPr>
              <a:t>OKENURI picture retrieve from pinata and insert it as an  image link in  the metadata </a:t>
            </a:r>
            <a:r>
              <a:rPr lang="en-US" dirty="0" err="1">
                <a:ea typeface="+mn-lt"/>
                <a:cs typeface="+mn-lt"/>
              </a:rPr>
              <a:t>json</a:t>
            </a:r>
            <a:r>
              <a:rPr lang="en-US" dirty="0">
                <a:ea typeface="+mn-lt"/>
                <a:cs typeface="+mn-lt"/>
              </a:rPr>
              <a:t> file (the </a:t>
            </a:r>
            <a:r>
              <a:rPr lang="en-US" dirty="0" err="1">
                <a:ea typeface="+mn-lt"/>
                <a:cs typeface="+mn-lt"/>
              </a:rPr>
              <a:t>adventage</a:t>
            </a:r>
            <a:r>
              <a:rPr lang="en-US" dirty="0">
                <a:ea typeface="+mn-lt"/>
                <a:cs typeface="+mn-lt"/>
              </a:rPr>
              <a:t> of having inserted a folder on pinata before allowed us to only change the end of the link/</a:t>
            </a:r>
            <a:r>
              <a:rPr lang="en-US" dirty="0" err="1">
                <a:ea typeface="+mn-lt"/>
                <a:cs typeface="+mn-lt"/>
              </a:rPr>
              <a:t>tokenuri</a:t>
            </a:r>
            <a:r>
              <a:rPr lang="en-US" dirty="0">
                <a:ea typeface="+mn-lt"/>
                <a:cs typeface="+mn-lt"/>
              </a:rPr>
              <a:t>)</a:t>
            </a:r>
            <a:endParaRPr lang="en-US" dirty="0">
              <a:cs typeface="Sabon Next LT"/>
            </a:endParaRPr>
          </a:p>
        </p:txBody>
      </p:sp>
      <p:sp>
        <p:nvSpPr>
          <p:cNvPr id="8" name="Text Placeholder 2">
            <a:extLst>
              <a:ext uri="{FF2B5EF4-FFF2-40B4-BE49-F238E27FC236}">
                <a16:creationId xmlns:a16="http://schemas.microsoft.com/office/drawing/2014/main" id="{554B8CAF-3270-7ECD-7E01-54DAE40D1656}"/>
              </a:ext>
            </a:extLst>
          </p:cNvPr>
          <p:cNvSpPr txBox="1">
            <a:spLocks/>
          </p:cNvSpPr>
          <p:nvPr/>
        </p:nvSpPr>
        <p:spPr>
          <a:xfrm>
            <a:off x="4357938" y="3797072"/>
            <a:ext cx="6400800" cy="29677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4- Insert all the metadata on pinata like was done for the pictures before.</a:t>
            </a:r>
          </a:p>
          <a:p>
            <a:endParaRPr lang="en-US" dirty="0">
              <a:latin typeface="Arial"/>
              <a:cs typeface="Arial"/>
            </a:endParaRPr>
          </a:p>
          <a:p>
            <a:endParaRPr lang="en-US"/>
          </a:p>
        </p:txBody>
      </p:sp>
      <p:pic>
        <p:nvPicPr>
          <p:cNvPr id="6" name="Picture 11" descr="Graphical user interface, application&#10;&#10;Description automatically generated">
            <a:extLst>
              <a:ext uri="{FF2B5EF4-FFF2-40B4-BE49-F238E27FC236}">
                <a16:creationId xmlns:a16="http://schemas.microsoft.com/office/drawing/2014/main" id="{EDC477C3-EE7A-B7E3-C99B-1B66990D969B}"/>
              </a:ext>
            </a:extLst>
          </p:cNvPr>
          <p:cNvPicPr>
            <a:picLocks noChangeAspect="1"/>
          </p:cNvPicPr>
          <p:nvPr/>
        </p:nvPicPr>
        <p:blipFill rotWithShape="1">
          <a:blip r:embed="rId2"/>
          <a:srcRect t="-259" r="150" b="27778"/>
          <a:stretch/>
        </p:blipFill>
        <p:spPr>
          <a:xfrm>
            <a:off x="2622331" y="2612949"/>
            <a:ext cx="8760377" cy="1034803"/>
          </a:xfrm>
          <a:prstGeom prst="rect">
            <a:avLst/>
          </a:prstGeom>
        </p:spPr>
      </p:pic>
      <p:pic>
        <p:nvPicPr>
          <p:cNvPr id="12" name="Picture 12" descr="Table&#10;&#10;Description automatically generated">
            <a:extLst>
              <a:ext uri="{FF2B5EF4-FFF2-40B4-BE49-F238E27FC236}">
                <a16:creationId xmlns:a16="http://schemas.microsoft.com/office/drawing/2014/main" id="{5C885651-E9EF-245A-AB8B-1E4052565486}"/>
              </a:ext>
            </a:extLst>
          </p:cNvPr>
          <p:cNvPicPr>
            <a:picLocks noChangeAspect="1"/>
          </p:cNvPicPr>
          <p:nvPr/>
        </p:nvPicPr>
        <p:blipFill>
          <a:blip r:embed="rId3"/>
          <a:stretch>
            <a:fillRect/>
          </a:stretch>
        </p:blipFill>
        <p:spPr>
          <a:xfrm>
            <a:off x="6261538" y="4093282"/>
            <a:ext cx="2335925" cy="2691642"/>
          </a:xfrm>
          <a:prstGeom prst="rect">
            <a:avLst/>
          </a:prstGeom>
        </p:spPr>
      </p:pic>
    </p:spTree>
    <p:extLst>
      <p:ext uri="{BB962C8B-B14F-4D97-AF65-F5344CB8AC3E}">
        <p14:creationId xmlns:p14="http://schemas.microsoft.com/office/powerpoint/2010/main" val="310822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934720"/>
            <a:ext cx="6766560" cy="768096"/>
          </a:xfrm>
        </p:spPr>
        <p:txBody>
          <a:bodyPr/>
          <a:lstStyle/>
          <a:p>
            <a:r>
              <a:rPr lang="en-US"/>
              <a:t>Smart contract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02815"/>
            <a:ext cx="6812280" cy="1561719"/>
          </a:xfrm>
        </p:spPr>
        <p:txBody>
          <a:bodyPr/>
          <a:lstStyle/>
          <a:p>
            <a:pPr marL="285750" indent="-285750" algn="just">
              <a:lnSpc>
                <a:spcPct val="107000"/>
              </a:lnSpc>
              <a:spcAft>
                <a:spcPts val="800"/>
              </a:spcAft>
              <a:buFont typeface="Arial" panose="020B0604020202020204" pitchFamily="34" charset="0"/>
              <a:buChar cha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1800">
              <a:latin typeface="Times New Roman" panose="02020603050405020304" pitchFamily="18" charset="0"/>
              <a:cs typeface="Arial" panose="020B0604020202020204" pitchFamily="34" charset="0"/>
            </a:endParaRPr>
          </a:p>
          <a:p>
            <a:pPr>
              <a:lnSpc>
                <a:spcPct val="107000"/>
              </a:lnSpc>
              <a:spcAft>
                <a:spcPts val="800"/>
              </a:spcAft>
            </a:pPr>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Project Presentation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12</a:t>
            </a:fld>
            <a:endParaRPr lang="en-US"/>
          </a:p>
        </p:txBody>
      </p:sp>
      <p:sp>
        <p:nvSpPr>
          <p:cNvPr id="7" name="Text Placeholder 2">
            <a:extLst>
              <a:ext uri="{FF2B5EF4-FFF2-40B4-BE49-F238E27FC236}">
                <a16:creationId xmlns:a16="http://schemas.microsoft.com/office/drawing/2014/main" id="{24C11E1A-8C01-78D3-26D5-52EE35968352}"/>
              </a:ext>
            </a:extLst>
          </p:cNvPr>
          <p:cNvSpPr txBox="1">
            <a:spLocks/>
          </p:cNvSpPr>
          <p:nvPr/>
        </p:nvSpPr>
        <p:spPr>
          <a:xfrm>
            <a:off x="4226560" y="1639824"/>
            <a:ext cx="6400800" cy="1361125"/>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5 – </a:t>
            </a:r>
            <a:r>
              <a:rPr lang="en-US" dirty="0">
                <a:latin typeface="Arial"/>
                <a:ea typeface="+mn-lt"/>
                <a:cs typeface="Arial"/>
              </a:rPr>
              <a:t>Change the mint file by inserting (in the order) :</a:t>
            </a:r>
          </a:p>
          <a:p>
            <a:r>
              <a:rPr lang="en-US" dirty="0">
                <a:latin typeface="Arial"/>
                <a:cs typeface="Arial"/>
              </a:rPr>
              <a:t>- The smart contract </a:t>
            </a:r>
            <a:r>
              <a:rPr lang="en-US" dirty="0" err="1">
                <a:latin typeface="Arial"/>
                <a:cs typeface="Arial"/>
              </a:rPr>
              <a:t>adress</a:t>
            </a:r>
            <a:r>
              <a:rPr lang="en-US" dirty="0">
                <a:latin typeface="Arial"/>
                <a:cs typeface="Arial"/>
              </a:rPr>
              <a:t> (printed during the deploy)</a:t>
            </a:r>
          </a:p>
          <a:p>
            <a:r>
              <a:rPr lang="en-US" dirty="0">
                <a:latin typeface="Arial"/>
                <a:cs typeface="Arial"/>
              </a:rPr>
              <a:t>- Public wallet </a:t>
            </a:r>
            <a:r>
              <a:rPr lang="en-US" dirty="0" err="1">
                <a:latin typeface="Arial"/>
                <a:cs typeface="Arial"/>
              </a:rPr>
              <a:t>adress</a:t>
            </a:r>
            <a:r>
              <a:rPr lang="en-US" dirty="0">
                <a:latin typeface="Arial"/>
                <a:cs typeface="Arial"/>
              </a:rPr>
              <a:t> retrieved from my </a:t>
            </a:r>
            <a:r>
              <a:rPr lang="en-US" dirty="0" err="1">
                <a:latin typeface="Arial"/>
                <a:cs typeface="Arial"/>
              </a:rPr>
              <a:t>metamask</a:t>
            </a:r>
            <a:r>
              <a:rPr lang="en-US" dirty="0">
                <a:latin typeface="Arial"/>
                <a:cs typeface="Arial"/>
              </a:rPr>
              <a:t> account</a:t>
            </a:r>
          </a:p>
          <a:p>
            <a:r>
              <a:rPr lang="en-US" dirty="0">
                <a:latin typeface="Arial"/>
                <a:cs typeface="Arial"/>
              </a:rPr>
              <a:t>-The </a:t>
            </a:r>
            <a:r>
              <a:rPr lang="en-US" dirty="0" err="1">
                <a:latin typeface="Arial"/>
                <a:cs typeface="Arial"/>
              </a:rPr>
              <a:t>metada</a:t>
            </a:r>
            <a:r>
              <a:rPr lang="en-US" dirty="0">
                <a:latin typeface="Arial"/>
                <a:cs typeface="Arial"/>
              </a:rPr>
              <a:t> </a:t>
            </a:r>
            <a:r>
              <a:rPr lang="en-US" dirty="0" err="1">
                <a:latin typeface="Arial"/>
                <a:cs typeface="Arial"/>
              </a:rPr>
              <a:t>Tokenuri</a:t>
            </a:r>
            <a:r>
              <a:rPr lang="en-US" dirty="0">
                <a:latin typeface="Arial"/>
                <a:cs typeface="Arial"/>
              </a:rPr>
              <a:t> retrieved from pinata</a:t>
            </a:r>
          </a:p>
          <a:p>
            <a:endParaRPr lang="en-US" dirty="0">
              <a:latin typeface="Arial"/>
              <a:cs typeface="Arial"/>
            </a:endParaRPr>
          </a:p>
        </p:txBody>
      </p:sp>
      <p:sp>
        <p:nvSpPr>
          <p:cNvPr id="8" name="Text Placeholder 2">
            <a:extLst>
              <a:ext uri="{FF2B5EF4-FFF2-40B4-BE49-F238E27FC236}">
                <a16:creationId xmlns:a16="http://schemas.microsoft.com/office/drawing/2014/main" id="{554B8CAF-3270-7ECD-7E01-54DAE40D1656}"/>
              </a:ext>
            </a:extLst>
          </p:cNvPr>
          <p:cNvSpPr txBox="1">
            <a:spLocks/>
          </p:cNvSpPr>
          <p:nvPr/>
        </p:nvSpPr>
        <p:spPr>
          <a:xfrm>
            <a:off x="4357938" y="3797072"/>
            <a:ext cx="6400800" cy="29677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4- Insert all the metadata on pinata like was done for the pictures before.</a:t>
            </a:r>
          </a:p>
          <a:p>
            <a:endParaRPr lang="en-US" dirty="0">
              <a:latin typeface="Arial"/>
              <a:cs typeface="Arial"/>
            </a:endParaRPr>
          </a:p>
          <a:p>
            <a:endParaRPr lang="en-US"/>
          </a:p>
        </p:txBody>
      </p:sp>
      <p:sp>
        <p:nvSpPr>
          <p:cNvPr id="11" name="Text Placeholder 2">
            <a:extLst>
              <a:ext uri="{FF2B5EF4-FFF2-40B4-BE49-F238E27FC236}">
                <a16:creationId xmlns:a16="http://schemas.microsoft.com/office/drawing/2014/main" id="{02E8CEC5-21A6-7095-CD67-D9C01554C68F}"/>
              </a:ext>
            </a:extLst>
          </p:cNvPr>
          <p:cNvSpPr txBox="1">
            <a:spLocks/>
          </p:cNvSpPr>
          <p:nvPr/>
        </p:nvSpPr>
        <p:spPr>
          <a:xfrm>
            <a:off x="4307488" y="5839232"/>
            <a:ext cx="4378960" cy="309916"/>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6- Mint the NFT</a:t>
            </a:r>
          </a:p>
        </p:txBody>
      </p:sp>
      <p:pic>
        <p:nvPicPr>
          <p:cNvPr id="13" name="Picture 15" descr="Text&#10;&#10;Description automatically generated">
            <a:extLst>
              <a:ext uri="{FF2B5EF4-FFF2-40B4-BE49-F238E27FC236}">
                <a16:creationId xmlns:a16="http://schemas.microsoft.com/office/drawing/2014/main" id="{0BC82BA0-481E-B1F1-15F0-E9F9E1AE6A57}"/>
              </a:ext>
            </a:extLst>
          </p:cNvPr>
          <p:cNvPicPr>
            <a:picLocks noChangeAspect="1"/>
          </p:cNvPicPr>
          <p:nvPr/>
        </p:nvPicPr>
        <p:blipFill>
          <a:blip r:embed="rId2"/>
          <a:stretch>
            <a:fillRect/>
          </a:stretch>
        </p:blipFill>
        <p:spPr>
          <a:xfrm>
            <a:off x="2950779" y="2729272"/>
            <a:ext cx="8812924" cy="3054834"/>
          </a:xfrm>
          <a:prstGeom prst="rect">
            <a:avLst/>
          </a:prstGeom>
        </p:spPr>
      </p:pic>
      <p:pic>
        <p:nvPicPr>
          <p:cNvPr id="16" name="Picture 16" descr="A picture containing text&#10;&#10;Description automatically generated">
            <a:extLst>
              <a:ext uri="{FF2B5EF4-FFF2-40B4-BE49-F238E27FC236}">
                <a16:creationId xmlns:a16="http://schemas.microsoft.com/office/drawing/2014/main" id="{B41FF848-DB03-7D8D-49F1-45F7A806D8C7}"/>
              </a:ext>
            </a:extLst>
          </p:cNvPr>
          <p:cNvPicPr>
            <a:picLocks noChangeAspect="1"/>
          </p:cNvPicPr>
          <p:nvPr/>
        </p:nvPicPr>
        <p:blipFill>
          <a:blip r:embed="rId3"/>
          <a:stretch>
            <a:fillRect/>
          </a:stretch>
        </p:blipFill>
        <p:spPr>
          <a:xfrm>
            <a:off x="3962400" y="6154945"/>
            <a:ext cx="7354613" cy="604696"/>
          </a:xfrm>
          <a:prstGeom prst="rect">
            <a:avLst/>
          </a:prstGeom>
        </p:spPr>
      </p:pic>
    </p:spTree>
    <p:extLst>
      <p:ext uri="{BB962C8B-B14F-4D97-AF65-F5344CB8AC3E}">
        <p14:creationId xmlns:p14="http://schemas.microsoft.com/office/powerpoint/2010/main" val="176162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934720"/>
            <a:ext cx="6766560" cy="768096"/>
          </a:xfrm>
        </p:spPr>
        <p:txBody>
          <a:bodyPr/>
          <a:lstStyle/>
          <a:p>
            <a:r>
              <a:rPr lang="en-US"/>
              <a:t>Smart contract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02815"/>
            <a:ext cx="6812280" cy="1561719"/>
          </a:xfrm>
        </p:spPr>
        <p:txBody>
          <a:bodyPr/>
          <a:lstStyle/>
          <a:p>
            <a:pPr marL="285750" indent="-285750" algn="just">
              <a:lnSpc>
                <a:spcPct val="107000"/>
              </a:lnSpc>
              <a:spcAft>
                <a:spcPts val="800"/>
              </a:spcAft>
              <a:buFont typeface="Arial" panose="020B0604020202020204" pitchFamily="34" charset="0"/>
              <a:buChar cha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1800">
              <a:latin typeface="Times New Roman" panose="02020603050405020304" pitchFamily="18" charset="0"/>
              <a:cs typeface="Arial" panose="020B0604020202020204" pitchFamily="34" charset="0"/>
            </a:endParaRPr>
          </a:p>
          <a:p>
            <a:pPr>
              <a:lnSpc>
                <a:spcPct val="107000"/>
              </a:lnSpc>
              <a:spcAft>
                <a:spcPts val="800"/>
              </a:spcAft>
            </a:pPr>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Project Presentation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13</a:t>
            </a:fld>
            <a:endParaRPr lang="en-US"/>
          </a:p>
        </p:txBody>
      </p:sp>
      <p:sp>
        <p:nvSpPr>
          <p:cNvPr id="7" name="Text Placeholder 2">
            <a:extLst>
              <a:ext uri="{FF2B5EF4-FFF2-40B4-BE49-F238E27FC236}">
                <a16:creationId xmlns:a16="http://schemas.microsoft.com/office/drawing/2014/main" id="{24C11E1A-8C01-78D3-26D5-52EE35968352}"/>
              </a:ext>
            </a:extLst>
          </p:cNvPr>
          <p:cNvSpPr txBox="1">
            <a:spLocks/>
          </p:cNvSpPr>
          <p:nvPr/>
        </p:nvSpPr>
        <p:spPr>
          <a:xfrm>
            <a:off x="4226560" y="1639824"/>
            <a:ext cx="7136524" cy="83560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7 – The creation of the smart contract and all the </a:t>
            </a:r>
            <a:r>
              <a:rPr lang="en-US" dirty="0" err="1">
                <a:latin typeface="Arial"/>
                <a:cs typeface="Arial"/>
              </a:rPr>
              <a:t>nft</a:t>
            </a:r>
            <a:r>
              <a:rPr lang="en-US" dirty="0">
                <a:latin typeface="Arial"/>
                <a:cs typeface="Arial"/>
              </a:rPr>
              <a:t> minted can be seen in </a:t>
            </a:r>
            <a:r>
              <a:rPr lang="en-US" dirty="0">
                <a:ea typeface="+mn-lt"/>
                <a:cs typeface="+mn-lt"/>
              </a:rPr>
              <a:t>https://mumbai.polygonscan.com/address/0x7259B0AF918a902Fe4Bb8464546e8687A8B3834D</a:t>
            </a:r>
            <a:endParaRPr lang="en-US" dirty="0">
              <a:latin typeface="Arial"/>
              <a:cs typeface="Arial"/>
            </a:endParaRPr>
          </a:p>
          <a:p>
            <a:endParaRPr lang="en-US" dirty="0">
              <a:latin typeface="Arial"/>
              <a:cs typeface="Arial"/>
            </a:endParaRPr>
          </a:p>
        </p:txBody>
      </p:sp>
      <p:sp>
        <p:nvSpPr>
          <p:cNvPr id="8" name="Text Placeholder 2">
            <a:extLst>
              <a:ext uri="{FF2B5EF4-FFF2-40B4-BE49-F238E27FC236}">
                <a16:creationId xmlns:a16="http://schemas.microsoft.com/office/drawing/2014/main" id="{554B8CAF-3270-7ECD-7E01-54DAE40D1656}"/>
              </a:ext>
            </a:extLst>
          </p:cNvPr>
          <p:cNvSpPr txBox="1">
            <a:spLocks/>
          </p:cNvSpPr>
          <p:nvPr/>
        </p:nvSpPr>
        <p:spPr>
          <a:xfrm>
            <a:off x="4436766" y="5268520"/>
            <a:ext cx="6400800" cy="29677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8- We can see all our NFT on </a:t>
            </a:r>
            <a:r>
              <a:rPr lang="en-US" dirty="0">
                <a:ea typeface="+mn-lt"/>
                <a:cs typeface="+mn-lt"/>
              </a:rPr>
              <a:t>https://testnets.opensea.io/collection/ticket-event-t9gkqifqc3</a:t>
            </a:r>
            <a:endParaRPr lang="en-US" dirty="0">
              <a:latin typeface="Arial"/>
              <a:cs typeface="Arial"/>
            </a:endParaRPr>
          </a:p>
          <a:p>
            <a:endParaRPr lang="en-US" dirty="0">
              <a:latin typeface="Arial"/>
              <a:cs typeface="Arial"/>
            </a:endParaRPr>
          </a:p>
          <a:p>
            <a:endParaRPr lang="en-US"/>
          </a:p>
        </p:txBody>
      </p:sp>
      <p:pic>
        <p:nvPicPr>
          <p:cNvPr id="4" name="Picture 4" descr="Table&#10;&#10;Description automatically generated">
            <a:extLst>
              <a:ext uri="{FF2B5EF4-FFF2-40B4-BE49-F238E27FC236}">
                <a16:creationId xmlns:a16="http://schemas.microsoft.com/office/drawing/2014/main" id="{4954C339-752E-C4E2-9CA0-95E27F137F0B}"/>
              </a:ext>
            </a:extLst>
          </p:cNvPr>
          <p:cNvPicPr>
            <a:picLocks noChangeAspect="1"/>
          </p:cNvPicPr>
          <p:nvPr/>
        </p:nvPicPr>
        <p:blipFill>
          <a:blip r:embed="rId2"/>
          <a:stretch>
            <a:fillRect/>
          </a:stretch>
        </p:blipFill>
        <p:spPr>
          <a:xfrm>
            <a:off x="4658710" y="2401868"/>
            <a:ext cx="5948855" cy="2868815"/>
          </a:xfrm>
          <a:prstGeom prst="rect">
            <a:avLst/>
          </a:prstGeom>
        </p:spPr>
      </p:pic>
    </p:spTree>
    <p:extLst>
      <p:ext uri="{BB962C8B-B14F-4D97-AF65-F5344CB8AC3E}">
        <p14:creationId xmlns:p14="http://schemas.microsoft.com/office/powerpoint/2010/main" val="70448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934720"/>
            <a:ext cx="6766560" cy="768096"/>
          </a:xfrm>
        </p:spPr>
        <p:txBody>
          <a:bodyPr/>
          <a:lstStyle/>
          <a:p>
            <a:r>
              <a:rPr lang="en-US"/>
              <a:t>Smart contract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02815"/>
            <a:ext cx="6812280" cy="1561719"/>
          </a:xfrm>
        </p:spPr>
        <p:txBody>
          <a:bodyPr/>
          <a:lstStyle/>
          <a:p>
            <a:pPr marL="285750" indent="-285750" algn="just">
              <a:lnSpc>
                <a:spcPct val="107000"/>
              </a:lnSpc>
              <a:spcAft>
                <a:spcPts val="800"/>
              </a:spcAft>
              <a:buFont typeface="Arial" panose="020B0604020202020204" pitchFamily="34" charset="0"/>
              <a:buChar cha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1800">
              <a:latin typeface="Times New Roman" panose="02020603050405020304" pitchFamily="18" charset="0"/>
              <a:cs typeface="Arial" panose="020B0604020202020204" pitchFamily="34" charset="0"/>
            </a:endParaRPr>
          </a:p>
          <a:p>
            <a:pPr>
              <a:lnSpc>
                <a:spcPct val="107000"/>
              </a:lnSpc>
              <a:spcAft>
                <a:spcPts val="800"/>
              </a:spcAft>
            </a:pPr>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Project Presentation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14</a:t>
            </a:fld>
            <a:endParaRPr lang="en-US"/>
          </a:p>
        </p:txBody>
      </p:sp>
      <p:sp>
        <p:nvSpPr>
          <p:cNvPr id="7" name="Text Placeholder 2">
            <a:extLst>
              <a:ext uri="{FF2B5EF4-FFF2-40B4-BE49-F238E27FC236}">
                <a16:creationId xmlns:a16="http://schemas.microsoft.com/office/drawing/2014/main" id="{24C11E1A-8C01-78D3-26D5-52EE35968352}"/>
              </a:ext>
            </a:extLst>
          </p:cNvPr>
          <p:cNvSpPr txBox="1">
            <a:spLocks/>
          </p:cNvSpPr>
          <p:nvPr/>
        </p:nvSpPr>
        <p:spPr>
          <a:xfrm>
            <a:off x="4226560" y="1639824"/>
            <a:ext cx="7136524" cy="83560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8- We can see all our NFT on </a:t>
            </a:r>
            <a:r>
              <a:rPr lang="en-US" dirty="0">
                <a:ea typeface="+mn-lt"/>
                <a:cs typeface="+mn-lt"/>
              </a:rPr>
              <a:t>https://testnets.opensea.io/collection/ticket-event-t9gkqifqc38a902Fe4Bb8464546e8687A8B3834D</a:t>
            </a:r>
            <a:endParaRPr lang="en-US" dirty="0">
              <a:latin typeface="Arial"/>
              <a:cs typeface="Arial"/>
            </a:endParaRPr>
          </a:p>
          <a:p>
            <a:endParaRPr lang="en-US" dirty="0">
              <a:latin typeface="Arial"/>
              <a:cs typeface="Arial"/>
            </a:endParaRPr>
          </a:p>
        </p:txBody>
      </p:sp>
      <p:pic>
        <p:nvPicPr>
          <p:cNvPr id="5" name="Picture 5" descr="Graphical user interface, text, email&#10;&#10;Description automatically generated">
            <a:extLst>
              <a:ext uri="{FF2B5EF4-FFF2-40B4-BE49-F238E27FC236}">
                <a16:creationId xmlns:a16="http://schemas.microsoft.com/office/drawing/2014/main" id="{20293060-9E7C-E027-C385-7B54DA4E0B3D}"/>
              </a:ext>
            </a:extLst>
          </p:cNvPr>
          <p:cNvPicPr>
            <a:picLocks noChangeAspect="1"/>
          </p:cNvPicPr>
          <p:nvPr/>
        </p:nvPicPr>
        <p:blipFill>
          <a:blip r:embed="rId2"/>
          <a:stretch>
            <a:fillRect/>
          </a:stretch>
        </p:blipFill>
        <p:spPr>
          <a:xfrm>
            <a:off x="4172607" y="2291367"/>
            <a:ext cx="6829096" cy="3457680"/>
          </a:xfrm>
          <a:prstGeom prst="rect">
            <a:avLst/>
          </a:prstGeom>
        </p:spPr>
      </p:pic>
    </p:spTree>
    <p:extLst>
      <p:ext uri="{BB962C8B-B14F-4D97-AF65-F5344CB8AC3E}">
        <p14:creationId xmlns:p14="http://schemas.microsoft.com/office/powerpoint/2010/main" val="50706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934720"/>
            <a:ext cx="6766560" cy="768096"/>
          </a:xfrm>
        </p:spPr>
        <p:txBody>
          <a:bodyPr/>
          <a:lstStyle/>
          <a:p>
            <a:r>
              <a:rPr lang="en-US"/>
              <a:t>Smart contract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02815"/>
            <a:ext cx="6812280" cy="1561719"/>
          </a:xfrm>
        </p:spPr>
        <p:txBody>
          <a:bodyPr/>
          <a:lstStyle/>
          <a:p>
            <a:pPr marL="285750" indent="-285750" algn="just">
              <a:lnSpc>
                <a:spcPct val="107000"/>
              </a:lnSpc>
              <a:spcAft>
                <a:spcPts val="800"/>
              </a:spcAft>
              <a:buFont typeface="Arial" panose="020B0604020202020204" pitchFamily="34" charset="0"/>
              <a:buChar cha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1800">
              <a:latin typeface="Times New Roman" panose="02020603050405020304" pitchFamily="18" charset="0"/>
              <a:cs typeface="Arial" panose="020B0604020202020204" pitchFamily="34" charset="0"/>
            </a:endParaRPr>
          </a:p>
          <a:p>
            <a:pPr>
              <a:lnSpc>
                <a:spcPct val="107000"/>
              </a:lnSpc>
              <a:spcAft>
                <a:spcPts val="800"/>
              </a:spcAft>
            </a:pPr>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Project Presentation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15</a:t>
            </a:fld>
            <a:endParaRPr lang="en-US"/>
          </a:p>
        </p:txBody>
      </p:sp>
      <p:sp>
        <p:nvSpPr>
          <p:cNvPr id="7" name="Text Placeholder 2">
            <a:extLst>
              <a:ext uri="{FF2B5EF4-FFF2-40B4-BE49-F238E27FC236}">
                <a16:creationId xmlns:a16="http://schemas.microsoft.com/office/drawing/2014/main" id="{24C11E1A-8C01-78D3-26D5-52EE35968352}"/>
              </a:ext>
            </a:extLst>
          </p:cNvPr>
          <p:cNvSpPr txBox="1">
            <a:spLocks/>
          </p:cNvSpPr>
          <p:nvPr/>
        </p:nvSpPr>
        <p:spPr>
          <a:xfrm>
            <a:off x="4226560" y="1639824"/>
            <a:ext cx="7136524" cy="415195"/>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9- Bonus Sell/buy the NFT</a:t>
            </a:r>
          </a:p>
          <a:p>
            <a:endParaRPr lang="en-US" dirty="0">
              <a:latin typeface="Arial"/>
              <a:cs typeface="Arial"/>
            </a:endParaRPr>
          </a:p>
        </p:txBody>
      </p:sp>
      <p:sp>
        <p:nvSpPr>
          <p:cNvPr id="6" name="Text Placeholder 2">
            <a:extLst>
              <a:ext uri="{FF2B5EF4-FFF2-40B4-BE49-F238E27FC236}">
                <a16:creationId xmlns:a16="http://schemas.microsoft.com/office/drawing/2014/main" id="{FBCDED54-7327-53D7-43DF-25740BECEE85}"/>
              </a:ext>
            </a:extLst>
          </p:cNvPr>
          <p:cNvSpPr txBox="1">
            <a:spLocks/>
          </p:cNvSpPr>
          <p:nvPr/>
        </p:nvSpPr>
        <p:spPr>
          <a:xfrm>
            <a:off x="1178560" y="2270444"/>
            <a:ext cx="3431628" cy="33636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Selling with the wallet used in the mint</a:t>
            </a:r>
          </a:p>
          <a:p>
            <a:endParaRPr lang="en-US" dirty="0">
              <a:latin typeface="Arial"/>
              <a:cs typeface="Arial"/>
            </a:endParaRPr>
          </a:p>
        </p:txBody>
      </p:sp>
      <p:sp>
        <p:nvSpPr>
          <p:cNvPr id="8" name="Text Placeholder 2">
            <a:extLst>
              <a:ext uri="{FF2B5EF4-FFF2-40B4-BE49-F238E27FC236}">
                <a16:creationId xmlns:a16="http://schemas.microsoft.com/office/drawing/2014/main" id="{8E2C2105-CFD5-7335-E71B-23F4AFE650BB}"/>
              </a:ext>
            </a:extLst>
          </p:cNvPr>
          <p:cNvSpPr txBox="1">
            <a:spLocks/>
          </p:cNvSpPr>
          <p:nvPr/>
        </p:nvSpPr>
        <p:spPr>
          <a:xfrm>
            <a:off x="7931456" y="2270444"/>
            <a:ext cx="3431628" cy="33636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a:cs typeface="Arial"/>
              </a:rPr>
              <a:t>Buying with another account</a:t>
            </a:r>
            <a:endParaRPr lang="en-US" dirty="0"/>
          </a:p>
        </p:txBody>
      </p:sp>
      <p:pic>
        <p:nvPicPr>
          <p:cNvPr id="9" name="Picture 9" descr="Graphical user interface, application&#10;&#10;Description automatically generated">
            <a:extLst>
              <a:ext uri="{FF2B5EF4-FFF2-40B4-BE49-F238E27FC236}">
                <a16:creationId xmlns:a16="http://schemas.microsoft.com/office/drawing/2014/main" id="{C31D4DA7-461C-B4AA-D860-83649974FBB6}"/>
              </a:ext>
            </a:extLst>
          </p:cNvPr>
          <p:cNvPicPr>
            <a:picLocks noChangeAspect="1"/>
          </p:cNvPicPr>
          <p:nvPr/>
        </p:nvPicPr>
        <p:blipFill>
          <a:blip r:embed="rId2"/>
          <a:stretch>
            <a:fillRect/>
          </a:stretch>
        </p:blipFill>
        <p:spPr>
          <a:xfrm>
            <a:off x="99848" y="2762040"/>
            <a:ext cx="6053958" cy="3160092"/>
          </a:xfrm>
          <a:prstGeom prst="rect">
            <a:avLst/>
          </a:prstGeom>
        </p:spPr>
      </p:pic>
      <p:pic>
        <p:nvPicPr>
          <p:cNvPr id="10" name="Picture 10" descr="Graphical user interface, application&#10;&#10;Description automatically generated">
            <a:extLst>
              <a:ext uri="{FF2B5EF4-FFF2-40B4-BE49-F238E27FC236}">
                <a16:creationId xmlns:a16="http://schemas.microsoft.com/office/drawing/2014/main" id="{4E13B4B8-DB01-E533-9103-270C0376E818}"/>
              </a:ext>
            </a:extLst>
          </p:cNvPr>
          <p:cNvPicPr>
            <a:picLocks noChangeAspect="1"/>
          </p:cNvPicPr>
          <p:nvPr/>
        </p:nvPicPr>
        <p:blipFill rotWithShape="1">
          <a:blip r:embed="rId3"/>
          <a:srcRect l="22543" r="289" b="40000"/>
          <a:stretch/>
        </p:blipFill>
        <p:spPr>
          <a:xfrm>
            <a:off x="6668815" y="2604923"/>
            <a:ext cx="5279424" cy="2328960"/>
          </a:xfrm>
          <a:prstGeom prst="rect">
            <a:avLst/>
          </a:prstGeom>
        </p:spPr>
      </p:pic>
      <p:pic>
        <p:nvPicPr>
          <p:cNvPr id="11" name="Picture 11" descr="Graphical user interface, application&#10;&#10;Description automatically generated">
            <a:extLst>
              <a:ext uri="{FF2B5EF4-FFF2-40B4-BE49-F238E27FC236}">
                <a16:creationId xmlns:a16="http://schemas.microsoft.com/office/drawing/2014/main" id="{D5915D67-4596-4145-D3A6-9596C53DC06F}"/>
              </a:ext>
            </a:extLst>
          </p:cNvPr>
          <p:cNvPicPr>
            <a:picLocks noChangeAspect="1"/>
          </p:cNvPicPr>
          <p:nvPr/>
        </p:nvPicPr>
        <p:blipFill>
          <a:blip r:embed="rId4"/>
          <a:stretch>
            <a:fillRect/>
          </a:stretch>
        </p:blipFill>
        <p:spPr>
          <a:xfrm>
            <a:off x="7509640" y="4890924"/>
            <a:ext cx="3859924" cy="2186807"/>
          </a:xfrm>
          <a:prstGeom prst="rect">
            <a:avLst/>
          </a:prstGeom>
        </p:spPr>
      </p:pic>
      <p:sp>
        <p:nvSpPr>
          <p:cNvPr id="12" name="Oval 11">
            <a:extLst>
              <a:ext uri="{FF2B5EF4-FFF2-40B4-BE49-F238E27FC236}">
                <a16:creationId xmlns:a16="http://schemas.microsoft.com/office/drawing/2014/main" id="{94AD0942-001A-5362-AF70-FBC327B76BCE}"/>
              </a:ext>
            </a:extLst>
          </p:cNvPr>
          <p:cNvSpPr/>
          <p:nvPr/>
        </p:nvSpPr>
        <p:spPr>
          <a:xfrm>
            <a:off x="7225862" y="5481801"/>
            <a:ext cx="1405759" cy="1379483"/>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6451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a:t>Examples of results</a:t>
            </a:r>
            <a:br>
              <a:rPr lang="en-US"/>
            </a:br>
            <a:endParaRPr lang="en-US"/>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16</a:t>
            </a:fld>
            <a:endParaRPr lang="en-US"/>
          </a:p>
        </p:txBody>
      </p:sp>
      <p:pic>
        <p:nvPicPr>
          <p:cNvPr id="16" name="Picture 15" descr="Text&#10;&#10;Description automatically generated">
            <a:extLst>
              <a:ext uri="{FF2B5EF4-FFF2-40B4-BE49-F238E27FC236}">
                <a16:creationId xmlns:a16="http://schemas.microsoft.com/office/drawing/2014/main" id="{F6A8627B-16CC-C521-1894-501260A73A3C}"/>
              </a:ext>
            </a:extLst>
          </p:cNvPr>
          <p:cNvPicPr>
            <a:picLocks noChangeAspect="1"/>
          </p:cNvPicPr>
          <p:nvPr/>
        </p:nvPicPr>
        <p:blipFill>
          <a:blip r:embed="rId2"/>
          <a:stretch>
            <a:fillRect/>
          </a:stretch>
        </p:blipFill>
        <p:spPr>
          <a:xfrm>
            <a:off x="4087368" y="2286000"/>
            <a:ext cx="6858000" cy="2095500"/>
          </a:xfrm>
          <a:prstGeom prst="rect">
            <a:avLst/>
          </a:prstGeom>
        </p:spPr>
      </p:pic>
      <p:pic>
        <p:nvPicPr>
          <p:cNvPr id="18" name="Picture 17" descr="Text&#10;&#10;Description automatically generated">
            <a:extLst>
              <a:ext uri="{FF2B5EF4-FFF2-40B4-BE49-F238E27FC236}">
                <a16:creationId xmlns:a16="http://schemas.microsoft.com/office/drawing/2014/main" id="{CD566383-47B8-7F47-B9F3-9819FE88B107}"/>
              </a:ext>
            </a:extLst>
          </p:cNvPr>
          <p:cNvPicPr>
            <a:picLocks noChangeAspect="1"/>
          </p:cNvPicPr>
          <p:nvPr/>
        </p:nvPicPr>
        <p:blipFill>
          <a:blip r:embed="rId3"/>
          <a:stretch>
            <a:fillRect/>
          </a:stretch>
        </p:blipFill>
        <p:spPr>
          <a:xfrm>
            <a:off x="4087368" y="4709541"/>
            <a:ext cx="6858000" cy="1809750"/>
          </a:xfrm>
          <a:prstGeom prst="rect">
            <a:avLst/>
          </a:prstGeom>
        </p:spPr>
      </p:pic>
    </p:spTree>
    <p:extLst>
      <p:ext uri="{BB962C8B-B14F-4D97-AF65-F5344CB8AC3E}">
        <p14:creationId xmlns:p14="http://schemas.microsoft.com/office/powerpoint/2010/main" val="161333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a:t>BUSINESS OPPORTUNITIES ARE LIKE BUSES. THERE'S ALWAYS ANOTHER ONE COMING.</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r>
              <a:rPr lang="en-US"/>
              <a:t>Richard Branson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r>
              <a:rPr lang="en-US"/>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a:p>
        </p:txBody>
      </p:sp>
    </p:spTree>
    <p:extLst>
      <p:ext uri="{BB962C8B-B14F-4D97-AF65-F5344CB8AC3E}">
        <p14:creationId xmlns:p14="http://schemas.microsoft.com/office/powerpoint/2010/main" val="68568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a:t>PLAN FOR PRODUCT LAUNCH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18</a:t>
            </a:fld>
            <a:endParaRPr lang="en-US"/>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a:t>Synergize scalable </a:t>
            </a:r>
            <a:br>
              <a:rPr lang="en-US"/>
            </a:br>
            <a:r>
              <a:rPr lang="en-US"/>
              <a:t>e-commerce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a:t>MARKETING</a:t>
            </a:r>
          </a:p>
          <a:p>
            <a:endParaRPr lang="en-US"/>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a:t>Disseminate standardized </a:t>
            </a:r>
            <a:br>
              <a:rPr lang="en-US"/>
            </a:br>
            <a:r>
              <a:rPr lang="en-US"/>
              <a:t>metrics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a:t>DESIGN</a:t>
            </a:r>
          </a:p>
          <a:p>
            <a:endParaRPr lang="en-US"/>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a:t>Coordinate e-</a:t>
            </a:r>
            <a:br>
              <a:rPr lang="en-US"/>
            </a:br>
            <a:r>
              <a:rPr lang="en-US"/>
              <a:t>business applications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a:t>STRATEGY</a:t>
            </a:r>
          </a:p>
          <a:p>
            <a:endParaRPr lang="en-US"/>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a:t>Foster holistically superior methodologies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a:t>LAUNCH</a:t>
            </a:r>
          </a:p>
          <a:p>
            <a:endParaRPr lang="en-US"/>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a:t>Deploy strategic networks with compelling e-</a:t>
            </a:r>
            <a:br>
              <a:rPr lang="en-US"/>
            </a:br>
            <a:r>
              <a:rPr lang="en-US"/>
              <a:t>business needs</a:t>
            </a:r>
          </a:p>
        </p:txBody>
      </p:sp>
    </p:spTree>
    <p:extLst>
      <p:ext uri="{BB962C8B-B14F-4D97-AF65-F5344CB8AC3E}">
        <p14:creationId xmlns:p14="http://schemas.microsoft.com/office/powerpoint/2010/main" val="160049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19</a:t>
            </a:fld>
            <a:endParaRPr lang="en-US"/>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a:t>SEP 20XX</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a:t>NOV 20XX</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a:t>JAN 20XX</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a:t>MAR 20XX</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a:t>MAY 20XX</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a:t>Synergize scalable </a:t>
            </a:r>
            <a:br>
              <a:rPr lang="en-US"/>
            </a:br>
            <a:r>
              <a:rPr lang="en-US"/>
              <a:t>e-commerce</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a:t>Disseminate standardized </a:t>
            </a:r>
            <a:br>
              <a:rPr lang="en-US"/>
            </a:br>
            <a:r>
              <a:rPr lang="en-US"/>
              <a:t>metrics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a:t>Coordinate e-</a:t>
            </a:r>
            <a:br>
              <a:rPr lang="en-US"/>
            </a:br>
            <a:r>
              <a:rPr lang="en-US"/>
              <a:t>business applications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a:t>Foster holistically superior methodologies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a:t>Deploy strategic networks with compelling e-</a:t>
            </a:r>
            <a:br>
              <a:rPr lang="en-US"/>
            </a:br>
            <a:r>
              <a:rPr lang="en-US"/>
              <a:t>business needs</a:t>
            </a:r>
          </a:p>
        </p:txBody>
      </p:sp>
    </p:spTree>
    <p:extLst>
      <p:ext uri="{BB962C8B-B14F-4D97-AF65-F5344CB8AC3E}">
        <p14:creationId xmlns:p14="http://schemas.microsoft.com/office/powerpoint/2010/main" val="250288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a:latin typeface="Arial Black" panose="020B0604020202020204" pitchFamily="34" charset="0"/>
                <a:ea typeface="Arial Regular" pitchFamily="34" charset="-122"/>
                <a:cs typeface="Arial Black" panose="020B0604020202020204" pitchFamily="34" charset="0"/>
              </a:rPr>
              <a:t>Work </a:t>
            </a:r>
            <a:r>
              <a:rPr lang="en-US" err="1">
                <a:latin typeface="Arial Black" panose="020B0604020202020204" pitchFamily="34" charset="0"/>
                <a:ea typeface="Arial Regular" pitchFamily="34" charset="-122"/>
                <a:cs typeface="Arial Black" panose="020B0604020202020204" pitchFamily="34" charset="0"/>
              </a:rPr>
              <a:t>REport</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a:t>Introduction and context​</a:t>
            </a:r>
          </a:p>
          <a:p>
            <a:r>
              <a:rPr lang="en-US"/>
              <a:t>NLP script deployed for random fables</a:t>
            </a:r>
          </a:p>
          <a:p>
            <a:r>
              <a:rPr lang="en-US"/>
              <a:t>​Convert text into images</a:t>
            </a:r>
          </a:p>
          <a:p>
            <a:r>
              <a:rPr lang="en-US"/>
              <a:t>Smart contract</a:t>
            </a:r>
          </a:p>
          <a:p>
            <a:r>
              <a:rPr lang="en-US"/>
              <a:t>​Example of results</a:t>
            </a:r>
          </a:p>
          <a:p>
            <a:endParaRPr lang="en-US"/>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a:t>AREAS OF FOCUS</a:t>
            </a:r>
            <a:br>
              <a:rPr lang="en-US"/>
            </a:br>
            <a:endParaRPr lang="en-US"/>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20</a:t>
            </a:fld>
            <a:endParaRPr lang="en-US"/>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a:t>Develop winning strategies to keep ahead of the competition</a:t>
            </a:r>
          </a:p>
          <a:p>
            <a:r>
              <a:rPr lang="en-US"/>
              <a:t>Capitalize on low-hanging fruit to identify a ballpark value</a:t>
            </a:r>
          </a:p>
          <a:p>
            <a:r>
              <a:rPr lang="en-US"/>
              <a:t>Visualize customer directed convergence</a:t>
            </a:r>
          </a:p>
          <a:p>
            <a:endParaRPr lang="en-US"/>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a:t>CLOUD-BASED</a:t>
            </a:r>
            <a:r>
              <a:rPr lang="zh-CN" altLang="en-US"/>
              <a:t> </a:t>
            </a:r>
            <a:r>
              <a:rPr lang="en-US"/>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a:t>Iterative approaches to corporate strategy</a:t>
            </a:r>
          </a:p>
          <a:p>
            <a:r>
              <a:rPr lang="en-US"/>
              <a:t>Establish a management framework from the inside</a:t>
            </a:r>
          </a:p>
          <a:p>
            <a:endParaRPr lang="en-US"/>
          </a:p>
        </p:txBody>
      </p:sp>
    </p:spTree>
    <p:extLst>
      <p:ext uri="{BB962C8B-B14F-4D97-AF65-F5344CB8AC3E}">
        <p14:creationId xmlns:p14="http://schemas.microsoft.com/office/powerpoint/2010/main" val="317028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21</a:t>
            </a:fld>
            <a:endParaRPr lang="en-US"/>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a:t>ROI</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a:t>Envision multimedia-based expertise and cross-media growth strategies</a:t>
            </a:r>
          </a:p>
          <a:p>
            <a:r>
              <a:rPr lang="en-US"/>
              <a:t>Visualize quality intellectual capital</a:t>
            </a:r>
          </a:p>
          <a:p>
            <a:r>
              <a:rPr lang="en-US"/>
              <a:t>Engage worldwide methodologies with web-enabled technologies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a:t>NICHE MARKETS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a:t>Pursue scalable customer service through sustainable strategies</a:t>
            </a:r>
          </a:p>
          <a:p>
            <a:r>
              <a:rPr lang="en-US"/>
              <a:t>Engage top-line web services with cutting-edge deliverables</a:t>
            </a:r>
          </a:p>
          <a:p>
            <a:endParaRPr lang="en-US"/>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a:t>SUPPLY</a:t>
            </a:r>
            <a:r>
              <a:rPr lang="zh-CN" altLang="en-US"/>
              <a:t> </a:t>
            </a:r>
            <a:r>
              <a:rPr lang="en-US" altLang="zh-CN"/>
              <a:t>CHAINS</a:t>
            </a:r>
            <a:endParaRPr lang="en-US"/>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a:t>Cultivate one-to-one customer service with robust ideas</a:t>
            </a:r>
          </a:p>
          <a:p>
            <a:r>
              <a:rPr lang="en-US"/>
              <a:t>Maximize timely deliverables for real-time schemas</a:t>
            </a:r>
          </a:p>
          <a:p>
            <a:endParaRPr lang="en-US"/>
          </a:p>
          <a:p>
            <a:endParaRPr lang="en-US"/>
          </a:p>
        </p:txBody>
      </p:sp>
    </p:spTree>
    <p:extLst>
      <p:ext uri="{BB962C8B-B14F-4D97-AF65-F5344CB8AC3E}">
        <p14:creationId xmlns:p14="http://schemas.microsoft.com/office/powerpoint/2010/main" val="249904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22</a:t>
            </a:fld>
            <a:endParaRPr lang="en-US"/>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a:p>
        </p:txBody>
      </p:sp>
    </p:spTree>
    <p:extLst>
      <p:ext uri="{BB962C8B-B14F-4D97-AF65-F5344CB8AC3E}">
        <p14:creationId xmlns:p14="http://schemas.microsoft.com/office/powerpoint/2010/main" val="94818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a:t>Mirjam Nilsson​</a:t>
            </a:r>
          </a:p>
          <a:p>
            <a:r>
              <a:rPr lang="en-US"/>
              <a:t>mirjam@contoso.com</a:t>
            </a:r>
          </a:p>
          <a:p>
            <a:r>
              <a:rPr lang="en-US"/>
              <a:t>www.contoso.com</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43478" y="1993918"/>
            <a:ext cx="8373801" cy="768096"/>
          </a:xfrm>
        </p:spPr>
        <p:txBody>
          <a:bodyPr/>
          <a:lstStyle/>
          <a:p>
            <a:r>
              <a:rPr lang="en-US" dirty="0">
                <a:latin typeface="Arial Black"/>
                <a:ea typeface="Arial Regular"/>
              </a:rPr>
              <a:t>Most important link</a:t>
            </a:r>
            <a:endParaRPr lang="en-US" dirty="0"/>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43478" y="2757494"/>
            <a:ext cx="12183800" cy="3122168"/>
          </a:xfrm>
        </p:spPr>
        <p:txBody>
          <a:bodyPr vert="horz" lIns="91440" tIns="45720" rIns="91440" bIns="45720" rtlCol="0" anchor="t">
            <a:noAutofit/>
          </a:bodyPr>
          <a:lstStyle/>
          <a:p>
            <a:r>
              <a:rPr lang="en-US" sz="1800" dirty="0" err="1"/>
              <a:t>Github</a:t>
            </a:r>
            <a:r>
              <a:rPr lang="en-US" sz="1800" dirty="0"/>
              <a:t>: </a:t>
            </a:r>
            <a:r>
              <a:rPr lang="en-US" sz="1800" dirty="0">
                <a:ea typeface="+mn-lt"/>
                <a:cs typeface="+mn-lt"/>
              </a:rPr>
              <a:t>https://github.com/dbensaid/Nouvelles-Fables-Technologiques-NFT-</a:t>
            </a:r>
            <a:endParaRPr lang="en-US" sz="1800" dirty="0">
              <a:cs typeface="Sabon Next LT"/>
            </a:endParaRPr>
          </a:p>
          <a:p>
            <a:r>
              <a:rPr lang="en-US" sz="1800" dirty="0">
                <a:cs typeface="Sabon Next LT"/>
              </a:rPr>
              <a:t>Where to buy our NFT: </a:t>
            </a:r>
            <a:r>
              <a:rPr lang="en-US" sz="1800" dirty="0">
                <a:ea typeface="+mn-lt"/>
                <a:cs typeface="+mn-lt"/>
              </a:rPr>
              <a:t>https://testnets.opensea.io/collection/ticket-event-t9gkqifqc3</a:t>
            </a:r>
            <a:endParaRPr lang="en-US" sz="1800" dirty="0">
              <a:cs typeface="Sabon Next LT"/>
            </a:endParaRPr>
          </a:p>
          <a:p>
            <a:r>
              <a:rPr lang="en-US" sz="1800" dirty="0"/>
              <a:t>​Mumbai actions: </a:t>
            </a:r>
            <a:r>
              <a:rPr lang="en-US" sz="1800" dirty="0">
                <a:ea typeface="+mn-lt"/>
                <a:cs typeface="+mn-lt"/>
              </a:rPr>
              <a:t>https://mumbai.polygonscan.com/address/0x7259B0AF918a902Fe4Bb8464546e8687A8B3834D</a:t>
            </a:r>
            <a:endParaRPr lang="en-US" sz="1800" dirty="0">
              <a:cs typeface="Sabon Next LT"/>
            </a:endParaRPr>
          </a:p>
          <a:p>
            <a:endParaRPr lang="en-US" sz="1800" dirty="0">
              <a:cs typeface="Sabon Next LT"/>
            </a:endParaRPr>
          </a:p>
          <a:p>
            <a:endParaRPr lang="en-US" sz="1800" dirty="0">
              <a:cs typeface="Sabon Next LT"/>
            </a:endParaRPr>
          </a:p>
        </p:txBody>
      </p:sp>
    </p:spTree>
    <p:extLst>
      <p:ext uri="{BB962C8B-B14F-4D97-AF65-F5344CB8AC3E}">
        <p14:creationId xmlns:p14="http://schemas.microsoft.com/office/powerpoint/2010/main" val="300167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49788" y="669349"/>
            <a:ext cx="7758203" cy="1373519"/>
          </a:xfrm>
        </p:spPr>
        <p:txBody>
          <a:bodyPr/>
          <a:lstStyle/>
          <a:p>
            <a:pPr algn="ctr"/>
            <a:r>
              <a:rPr lang="en-US" sz="2800"/>
              <a:t>Introduction AND CONTEXT </a:t>
            </a:r>
            <a:endParaRPr lang="fr-FR" sz="280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5049158" y="1719628"/>
            <a:ext cx="6766560" cy="2700528"/>
          </a:xfrm>
        </p:spPr>
        <p:txBody>
          <a:bodyPr vert="horz" lIns="91440" tIns="45720" rIns="91440" bIns="45720" rtlCol="0" anchor="t">
            <a:noAutofit/>
          </a:bodyPr>
          <a:lstStyle/>
          <a:p>
            <a:pPr>
              <a:lnSpc>
                <a:spcPct val="107000"/>
              </a:lnSpc>
              <a:spcAft>
                <a:spcPts val="800"/>
              </a:spcAft>
            </a:pPr>
            <a:r>
              <a:rPr lang="en-US" sz="1800">
                <a:effectLst/>
                <a:latin typeface="Times New Roman"/>
                <a:ea typeface="Calibri" panose="020F0502020204030204" pitchFamily="34" charset="0"/>
                <a:cs typeface="Arial"/>
              </a:rPr>
              <a:t>The goal of this project is to launch our NFT project. </a:t>
            </a:r>
            <a:endParaRPr lang="en-US" sz="1800">
              <a:latin typeface="Times New Roman"/>
              <a:ea typeface="Calibri" panose="020F0502020204030204" pitchFamily="34" charset="0"/>
              <a:cs typeface="Arial"/>
            </a:endParaRPr>
          </a:p>
          <a:p>
            <a:pPr>
              <a:lnSpc>
                <a:spcPct val="107000"/>
              </a:lnSpc>
              <a:spcAft>
                <a:spcPts val="800"/>
              </a:spcAft>
            </a:pPr>
            <a:endParaRPr lang="en-US" sz="1800">
              <a:latin typeface="Times New Roman"/>
              <a:ea typeface="Calibri" panose="020F0502020204030204" pitchFamily="34" charset="0"/>
              <a:cs typeface="Arial"/>
            </a:endParaRPr>
          </a:p>
          <a:p>
            <a:pPr>
              <a:lnSpc>
                <a:spcPct val="107000"/>
              </a:lnSpc>
              <a:spcAft>
                <a:spcPts val="800"/>
              </a:spcAft>
            </a:pPr>
            <a:r>
              <a:rPr lang="en-US" sz="1800">
                <a:effectLst/>
                <a:latin typeface="Times New Roman"/>
                <a:ea typeface="Calibri" panose="020F0502020204030204" pitchFamily="34" charset="0"/>
                <a:cs typeface="Arial"/>
              </a:rPr>
              <a:t>We decided to generate Jean de la Fontaine’ fables randomly through an NLP algorithm.</a:t>
            </a:r>
            <a:endParaRPr lang="en-US">
              <a:cs typeface="Sabon Next LT"/>
            </a:endParaRPr>
          </a:p>
          <a:p>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660857" y="112734"/>
            <a:ext cx="3200400" cy="274320"/>
          </a:xfrm>
        </p:spPr>
        <p:txBody>
          <a:bodyPr/>
          <a:lstStyle/>
          <a:p>
            <a:r>
              <a:rPr lang="en-US"/>
              <a:t>Project Presentation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a:p>
        </p:txBody>
      </p:sp>
      <p:pic>
        <p:nvPicPr>
          <p:cNvPr id="5" name="Image 5">
            <a:extLst>
              <a:ext uri="{FF2B5EF4-FFF2-40B4-BE49-F238E27FC236}">
                <a16:creationId xmlns:a16="http://schemas.microsoft.com/office/drawing/2014/main" id="{B6E2C536-B30E-CEED-829E-DA65EEDB9EBD}"/>
              </a:ext>
            </a:extLst>
          </p:cNvPr>
          <p:cNvPicPr>
            <a:picLocks noChangeAspect="1"/>
          </p:cNvPicPr>
          <p:nvPr/>
        </p:nvPicPr>
        <p:blipFill>
          <a:blip r:embed="rId2"/>
          <a:stretch>
            <a:fillRect/>
          </a:stretch>
        </p:blipFill>
        <p:spPr>
          <a:xfrm>
            <a:off x="4034329" y="1499422"/>
            <a:ext cx="754031" cy="778323"/>
          </a:xfrm>
          <a:prstGeom prst="rect">
            <a:avLst/>
          </a:prstGeom>
        </p:spPr>
      </p:pic>
      <p:pic>
        <p:nvPicPr>
          <p:cNvPr id="6" name="Image 6" descr="Une image contenant jouet, graphiques vectoriels&#10;&#10;Description générée automatiquement">
            <a:extLst>
              <a:ext uri="{FF2B5EF4-FFF2-40B4-BE49-F238E27FC236}">
                <a16:creationId xmlns:a16="http://schemas.microsoft.com/office/drawing/2014/main" id="{385E1365-637E-7ACD-222E-50B0CCE3F8EB}"/>
              </a:ext>
            </a:extLst>
          </p:cNvPr>
          <p:cNvPicPr>
            <a:picLocks noChangeAspect="1"/>
          </p:cNvPicPr>
          <p:nvPr/>
        </p:nvPicPr>
        <p:blipFill>
          <a:blip r:embed="rId3"/>
          <a:stretch>
            <a:fillRect/>
          </a:stretch>
        </p:blipFill>
        <p:spPr>
          <a:xfrm>
            <a:off x="4077221" y="2558441"/>
            <a:ext cx="822543" cy="780790"/>
          </a:xfrm>
          <a:prstGeom prst="rect">
            <a:avLst/>
          </a:prstGeom>
        </p:spPr>
      </p:pic>
      <p:pic>
        <p:nvPicPr>
          <p:cNvPr id="9" name="Image 9" descr="Une image contenant texte&#10;&#10;Description générée automatiquement">
            <a:extLst>
              <a:ext uri="{FF2B5EF4-FFF2-40B4-BE49-F238E27FC236}">
                <a16:creationId xmlns:a16="http://schemas.microsoft.com/office/drawing/2014/main" id="{867F956A-9A3F-A905-0D3A-683EC829377C}"/>
              </a:ext>
            </a:extLst>
          </p:cNvPr>
          <p:cNvPicPr>
            <a:picLocks noChangeAspect="1"/>
          </p:cNvPicPr>
          <p:nvPr/>
        </p:nvPicPr>
        <p:blipFill>
          <a:blip r:embed="rId4"/>
          <a:stretch>
            <a:fillRect/>
          </a:stretch>
        </p:blipFill>
        <p:spPr>
          <a:xfrm>
            <a:off x="3356976" y="3238727"/>
            <a:ext cx="2116898" cy="2175941"/>
          </a:xfrm>
          <a:prstGeom prst="rect">
            <a:avLst/>
          </a:prstGeom>
        </p:spPr>
      </p:pic>
      <p:sp>
        <p:nvSpPr>
          <p:cNvPr id="10" name="ZoneTexte 9">
            <a:extLst>
              <a:ext uri="{FF2B5EF4-FFF2-40B4-BE49-F238E27FC236}">
                <a16:creationId xmlns:a16="http://schemas.microsoft.com/office/drawing/2014/main" id="{E4AB1BD5-02C8-BD3B-95EF-749EDC17EFFA}"/>
              </a:ext>
            </a:extLst>
          </p:cNvPr>
          <p:cNvSpPr txBox="1"/>
          <p:nvPr/>
        </p:nvSpPr>
        <p:spPr>
          <a:xfrm>
            <a:off x="5036508" y="3810000"/>
            <a:ext cx="67170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6"/>
                </a:solidFill>
                <a:latin typeface="Times New Roman"/>
                <a:cs typeface="Arial"/>
              </a:rPr>
              <a:t>Concerning</a:t>
            </a:r>
            <a:r>
              <a:rPr lang="fr-FR">
                <a:solidFill>
                  <a:schemeClr val="accent6"/>
                </a:solidFill>
                <a:latin typeface="Times New Roman"/>
                <a:cs typeface="Arial"/>
              </a:rPr>
              <a:t> the context, the Fabre museum has put its hands on the last 100 fables of the famous Jean de Lafontaine. In order to respect the last </a:t>
            </a:r>
            <a:r>
              <a:rPr lang="fr-FR" err="1">
                <a:solidFill>
                  <a:schemeClr val="accent6"/>
                </a:solidFill>
                <a:latin typeface="Times New Roman"/>
                <a:cs typeface="Arial"/>
              </a:rPr>
              <a:t>words</a:t>
            </a:r>
            <a:r>
              <a:rPr lang="fr-FR">
                <a:solidFill>
                  <a:schemeClr val="accent6"/>
                </a:solidFill>
                <a:latin typeface="Times New Roman"/>
                <a:cs typeface="Arial"/>
              </a:rPr>
              <a:t> of </a:t>
            </a:r>
            <a:r>
              <a:rPr lang="fr-FR" err="1">
                <a:solidFill>
                  <a:schemeClr val="accent6"/>
                </a:solidFill>
                <a:latin typeface="Times New Roman"/>
                <a:cs typeface="Arial"/>
              </a:rPr>
              <a:t>this</a:t>
            </a:r>
            <a:r>
              <a:rPr lang="fr-FR">
                <a:solidFill>
                  <a:schemeClr val="accent6"/>
                </a:solidFill>
                <a:latin typeface="Times New Roman"/>
                <a:cs typeface="Arial"/>
              </a:rPr>
              <a:t> </a:t>
            </a:r>
            <a:r>
              <a:rPr lang="fr-FR" err="1">
                <a:solidFill>
                  <a:schemeClr val="accent6"/>
                </a:solidFill>
                <a:latin typeface="Times New Roman"/>
                <a:cs typeface="Arial"/>
              </a:rPr>
              <a:t>illustrious</a:t>
            </a:r>
            <a:r>
              <a:rPr lang="fr-FR">
                <a:solidFill>
                  <a:schemeClr val="accent6"/>
                </a:solidFill>
                <a:latin typeface="Times New Roman"/>
                <a:cs typeface="Arial"/>
              </a:rPr>
              <a:t> </a:t>
            </a:r>
            <a:r>
              <a:rPr lang="fr-FR" err="1">
                <a:solidFill>
                  <a:schemeClr val="accent6"/>
                </a:solidFill>
                <a:latin typeface="Times New Roman"/>
                <a:cs typeface="Arial"/>
              </a:rPr>
              <a:t>deceased</a:t>
            </a:r>
            <a:r>
              <a:rPr lang="fr-FR">
                <a:solidFill>
                  <a:schemeClr val="accent6"/>
                </a:solidFill>
                <a:latin typeface="Times New Roman"/>
                <a:cs typeface="Arial"/>
              </a:rPr>
              <a:t>, the Fabre Museum has decided to return them in NFT  </a:t>
            </a:r>
          </a:p>
        </p:txBody>
      </p:sp>
      <p:pic>
        <p:nvPicPr>
          <p:cNvPr id="12" name="Image 12" descr="Une image contenant roue&#10;&#10;Description générée automatiquement">
            <a:extLst>
              <a:ext uri="{FF2B5EF4-FFF2-40B4-BE49-F238E27FC236}">
                <a16:creationId xmlns:a16="http://schemas.microsoft.com/office/drawing/2014/main" id="{5D97F268-AB5C-B29F-28D3-8056610C8E77}"/>
              </a:ext>
            </a:extLst>
          </p:cNvPr>
          <p:cNvPicPr>
            <a:picLocks noChangeAspect="1"/>
          </p:cNvPicPr>
          <p:nvPr/>
        </p:nvPicPr>
        <p:blipFill>
          <a:blip r:embed="rId5"/>
          <a:stretch>
            <a:fillRect/>
          </a:stretch>
        </p:blipFill>
        <p:spPr>
          <a:xfrm>
            <a:off x="3800345" y="5059995"/>
            <a:ext cx="1230162" cy="1257822"/>
          </a:xfrm>
          <a:prstGeom prst="rect">
            <a:avLst/>
          </a:prstGeom>
        </p:spPr>
      </p:pic>
      <p:sp>
        <p:nvSpPr>
          <p:cNvPr id="13" name="ZoneTexte 12">
            <a:extLst>
              <a:ext uri="{FF2B5EF4-FFF2-40B4-BE49-F238E27FC236}">
                <a16:creationId xmlns:a16="http://schemas.microsoft.com/office/drawing/2014/main" id="{8B5EFAF5-D031-4441-241A-8135E72CBF19}"/>
              </a:ext>
            </a:extLst>
          </p:cNvPr>
          <p:cNvSpPr txBox="1"/>
          <p:nvPr/>
        </p:nvSpPr>
        <p:spPr>
          <a:xfrm>
            <a:off x="5100181" y="5423770"/>
            <a:ext cx="67724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6"/>
                </a:solidFill>
                <a:latin typeface="Times New Roman"/>
                <a:cs typeface="Arial"/>
              </a:rPr>
              <a:t>We need the funds to launch this project, and with the buzz it has generated so far, we are confident of a return on investment</a:t>
            </a: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a:latin typeface="Arial Black" panose="020B0604020202020204" pitchFamily="34" charset="0"/>
                <a:cs typeface="Arial Black" panose="020B0604020202020204" pitchFamily="34" charset="0"/>
              </a:rPr>
              <a:t>NLP script</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a:latin typeface="Sabon Next LT" panose="02000500000000000000" pitchFamily="2" charset="0"/>
                <a:cs typeface="Sabon Next LT" panose="02000500000000000000" pitchFamily="2" charset="0"/>
              </a:rPr>
              <a:t>To generate random fables</a:t>
            </a:r>
            <a:endParaRPr lang="en-US" sz="240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934720"/>
            <a:ext cx="6766560" cy="768096"/>
          </a:xfrm>
        </p:spPr>
        <p:txBody>
          <a:bodyPr/>
          <a:lstStyle/>
          <a:p>
            <a:r>
              <a:rPr lang="en-US"/>
              <a:t>NLP script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02815"/>
            <a:ext cx="6812280" cy="3278759"/>
          </a:xfrm>
        </p:spPr>
        <p:txBody>
          <a:bodyPr/>
          <a:lstStyle/>
          <a:p>
            <a:pPr>
              <a:lnSpc>
                <a:spcPct val="107000"/>
              </a:lnSpc>
              <a:spcAft>
                <a:spcPts val="800"/>
              </a:spcAft>
            </a:pPr>
            <a:r>
              <a:rPr lang="en-US" sz="1800">
                <a:effectLst/>
                <a:latin typeface="Times New Roman" panose="02020603050405020304" pitchFamily="18" charset="0"/>
                <a:ea typeface="Calibri" panose="020F0502020204030204" pitchFamily="34" charset="0"/>
                <a:cs typeface="Arial" panose="020B0604020202020204" pitchFamily="34" charset="0"/>
              </a:rPr>
              <a:t>We can use sequence models to write text.</a:t>
            </a:r>
          </a:p>
          <a:p>
            <a:pPr algn="just">
              <a:spcAft>
                <a:spcPts val="800"/>
              </a:spcAft>
            </a:pPr>
            <a:r>
              <a:rPr lang="en-US" sz="1800">
                <a:effectLst/>
                <a:latin typeface="Times New Roman" panose="02020603050405020304" pitchFamily="18" charset="0"/>
                <a:ea typeface="Calibri" panose="020F0502020204030204" pitchFamily="34" charset="0"/>
                <a:cs typeface="Arial" panose="020B0604020202020204" pitchFamily="34" charset="0"/>
              </a:rPr>
              <a:t>• Learning from a text corpora from the author, a sequence model can perform predictions and output text that looks like it was written by this author (hopefully).</a:t>
            </a:r>
          </a:p>
          <a:p>
            <a:pPr algn="just">
              <a:lnSpc>
                <a:spcPct val="107000"/>
              </a:lnSpc>
              <a:spcAft>
                <a:spcPts val="800"/>
              </a:spcAft>
            </a:pP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i="1">
                <a:effectLst/>
                <a:latin typeface="Times New Roman" panose="02020603050405020304" pitchFamily="18" charset="0"/>
                <a:ea typeface="Calibri" panose="020F0502020204030204" pitchFamily="34" charset="0"/>
                <a:cs typeface="Arial" panose="020B0604020202020204" pitchFamily="34" charset="0"/>
              </a:rPr>
              <a:t>N</a:t>
            </a:r>
            <a:r>
              <a:rPr lang="en-US" sz="1800">
                <a:effectLst/>
                <a:latin typeface="Times New Roman" panose="02020603050405020304" pitchFamily="18" charset="0"/>
                <a:ea typeface="Calibri" panose="020F0502020204030204" pitchFamily="34" charset="0"/>
                <a:cs typeface="Arial" panose="020B0604020202020204" pitchFamily="34" charset="0"/>
              </a:rPr>
              <a:t> Grams are used to compute a probability for a sequence of </a:t>
            </a:r>
            <a:r>
              <a:rPr lang="en-US" sz="1800" i="1">
                <a:effectLst/>
                <a:latin typeface="Times New Roman" panose="02020603050405020304" pitchFamily="18" charset="0"/>
                <a:ea typeface="Calibri" panose="020F0502020204030204" pitchFamily="34" charset="0"/>
                <a:cs typeface="Arial" panose="020B0604020202020204" pitchFamily="34" charset="0"/>
              </a:rPr>
              <a:t>n</a:t>
            </a:r>
            <a:r>
              <a:rPr lang="en-US" sz="1800">
                <a:effectLst/>
                <a:latin typeface="Times New Roman" panose="02020603050405020304" pitchFamily="18" charset="0"/>
                <a:ea typeface="Calibri" panose="020F0502020204030204" pitchFamily="34" charset="0"/>
                <a:cs typeface="Arial" panose="020B0604020202020204" pitchFamily="34" charset="0"/>
              </a:rPr>
              <a:t> words to be one after the other. Based on this, we can predict the following word by looking at the higher probability for a word to after another.</a:t>
            </a:r>
          </a:p>
          <a:p>
            <a:pPr marL="285750" indent="-285750" algn="just">
              <a:lnSpc>
                <a:spcPct val="107000"/>
              </a:lnSpc>
              <a:spcAft>
                <a:spcPts val="800"/>
              </a:spcAft>
              <a:buFont typeface="Arial" panose="020B0604020202020204" pitchFamily="34" charset="0"/>
              <a:buChar char="•"/>
            </a:pPr>
            <a:r>
              <a:rPr lang="en-US" sz="1800">
                <a:latin typeface="Times New Roman" panose="02020603050405020304" pitchFamily="18" charset="0"/>
                <a:ea typeface="Calibri" panose="020F0502020204030204" pitchFamily="34" charset="0"/>
                <a:cs typeface="Arial" panose="020B0604020202020204" pitchFamily="34" charset="0"/>
              </a:rPr>
              <a:t>So we just have to give the beginning of each verse, and see what happen !</a:t>
            </a:r>
          </a:p>
          <a:p>
            <a:pPr marL="285750" indent="-285750" algn="just">
              <a:lnSpc>
                <a:spcPct val="107000"/>
              </a:lnSpc>
              <a:spcAft>
                <a:spcPts val="800"/>
              </a:spcAft>
              <a:buFont typeface="Arial" panose="020B0604020202020204" pitchFamily="34" charset="0"/>
              <a:buChar cha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1800">
              <a:latin typeface="Times New Roman" panose="02020603050405020304" pitchFamily="18" charset="0"/>
              <a:cs typeface="Arial" panose="020B0604020202020204" pitchFamily="34" charset="0"/>
            </a:endParaRPr>
          </a:p>
          <a:p>
            <a:pPr>
              <a:lnSpc>
                <a:spcPct val="107000"/>
              </a:lnSpc>
              <a:spcAft>
                <a:spcPts val="800"/>
              </a:spcAft>
            </a:pPr>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Project Presentation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a:p>
        </p:txBody>
      </p:sp>
      <p:sp>
        <p:nvSpPr>
          <p:cNvPr id="4" name="Content Placeholder 2">
            <a:extLst>
              <a:ext uri="{FF2B5EF4-FFF2-40B4-BE49-F238E27FC236}">
                <a16:creationId xmlns:a16="http://schemas.microsoft.com/office/drawing/2014/main" id="{D8BB4CB3-8553-70AA-0161-3A41694D2BE0}"/>
              </a:ext>
            </a:extLst>
          </p:cNvPr>
          <p:cNvSpPr txBox="1">
            <a:spLocks/>
          </p:cNvSpPr>
          <p:nvPr/>
        </p:nvSpPr>
        <p:spPr>
          <a:xfrm>
            <a:off x="4178808" y="5155185"/>
            <a:ext cx="7012303" cy="135864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1800" i="1">
                <a:latin typeface="Times New Roman" panose="02020603050405020304" pitchFamily="18" charset="0"/>
                <a:cs typeface="Arial" panose="020B0604020202020204" pitchFamily="34" charset="0"/>
              </a:rPr>
              <a:t>About the dataset :</a:t>
            </a:r>
          </a:p>
          <a:p>
            <a:pPr>
              <a:lnSpc>
                <a:spcPct val="107000"/>
              </a:lnSpc>
              <a:spcAft>
                <a:spcPts val="800"/>
              </a:spcAft>
            </a:pPr>
            <a:r>
              <a:rPr lang="en-US" sz="1800">
                <a:latin typeface="Times New Roman" panose="02020603050405020304" pitchFamily="18" charset="0"/>
                <a:cs typeface="Arial" panose="020B0604020202020204" pitchFamily="34" charset="0"/>
              </a:rPr>
              <a:t>We created it by hand from this website, which collects every fables from Jean de la Fontaine. h</a:t>
            </a:r>
            <a:r>
              <a:rPr lang="en-US" sz="1800">
                <a:latin typeface="Times New Roman" panose="02020603050405020304" pitchFamily="18" charset="0"/>
                <a:cs typeface="Arial" panose="020B0604020202020204" pitchFamily="34" charset="0"/>
                <a:hlinkClick r:id="rId2"/>
              </a:rPr>
              <a:t>ttp://www.la-fontaine-ch-thierry.net/fables.htm#top</a:t>
            </a:r>
            <a:r>
              <a:rPr lang="en-US" sz="1800">
                <a:latin typeface="Times New Roman" panose="02020603050405020304" pitchFamily="18" charset="0"/>
                <a:cs typeface="Arial" panose="020B0604020202020204" pitchFamily="34" charset="0"/>
              </a:rPr>
              <a:t> </a:t>
            </a:r>
          </a:p>
          <a:p>
            <a:pPr>
              <a:lnSpc>
                <a:spcPct val="107000"/>
              </a:lnSpc>
              <a:spcAft>
                <a:spcPts val="800"/>
              </a:spcAft>
            </a:pPr>
            <a:endParaRPr lang="en-US"/>
          </a:p>
        </p:txBody>
      </p:sp>
    </p:spTree>
    <p:extLst>
      <p:ext uri="{BB962C8B-B14F-4D97-AF65-F5344CB8AC3E}">
        <p14:creationId xmlns:p14="http://schemas.microsoft.com/office/powerpoint/2010/main" val="144983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a:solidFill>
                  <a:schemeClr val="accent6"/>
                </a:solidFill>
                <a:latin typeface="Arial Black" panose="020B0604020202020204" pitchFamily="34" charset="0"/>
                <a:cs typeface="Arial Black" panose="020B0604020202020204" pitchFamily="34" charset="0"/>
              </a:rPr>
              <a:t>Text to images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a:latin typeface="Sabon Next LT" panose="02000500000000000000" pitchFamily="2" charset="0"/>
                <a:cs typeface="Sabon Next LT" panose="02000500000000000000" pitchFamily="2" charset="0"/>
              </a:rPr>
              <a:t>To fables images NFT</a:t>
            </a:r>
            <a:endParaRPr lang="en-US" sz="240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403103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974979"/>
            <a:ext cx="6766560" cy="768096"/>
          </a:xfrm>
        </p:spPr>
        <p:txBody>
          <a:bodyPr/>
          <a:lstStyle/>
          <a:p>
            <a:r>
              <a:rPr lang="en-US"/>
              <a:t>Text to images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740915"/>
            <a:ext cx="6812280" cy="2411985"/>
          </a:xfrm>
        </p:spPr>
        <p:txBody>
          <a:bodyPr/>
          <a:lstStyle/>
          <a:p>
            <a:pPr>
              <a:lnSpc>
                <a:spcPct val="107000"/>
              </a:lnSpc>
              <a:spcAft>
                <a:spcPts val="800"/>
              </a:spcAft>
            </a:pPr>
            <a:r>
              <a:rPr lang="en-US" sz="1800">
                <a:effectLst/>
                <a:latin typeface="Times New Roman" panose="02020603050405020304" pitchFamily="18" charset="0"/>
                <a:ea typeface="Calibri" panose="020F0502020204030204" pitchFamily="34" charset="0"/>
                <a:cs typeface="Arial" panose="020B0604020202020204" pitchFamily="34" charset="0"/>
                <a:hlinkClick r:id="rId2"/>
              </a:rPr>
              <a:t>We used this link  </a:t>
            </a:r>
            <a:r>
              <a:rPr lang="en-US" sz="1800">
                <a:effectLst/>
                <a:latin typeface="Times New Roman" panose="02020603050405020304" pitchFamily="18" charset="0"/>
                <a:ea typeface="Calibri" panose="020F0502020204030204" pitchFamily="34" charset="0"/>
                <a:cs typeface="Arial" panose="020B0604020202020204" pitchFamily="34" charset="0"/>
              </a:rPr>
              <a:t>a</a:t>
            </a:r>
            <a:r>
              <a:rPr lang="en-US" sz="1800">
                <a:latin typeface="Times New Roman" panose="02020603050405020304" pitchFamily="18" charset="0"/>
                <a:ea typeface="Calibri" panose="020F0502020204030204" pitchFamily="34" charset="0"/>
                <a:cs typeface="Arial" panose="020B0604020202020204" pitchFamily="34" charset="0"/>
              </a:rPr>
              <a:t>nd add some modifications to transform the text generated before in images (python).</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US" sz="1800">
                <a:latin typeface="Times New Roman" panose="02020603050405020304" pitchFamily="18" charset="0"/>
                <a:cs typeface="Arial" panose="020B0604020202020204" pitchFamily="34" charset="0"/>
              </a:rPr>
              <a:t>First, we read the file where the raw text of the poems are</a:t>
            </a:r>
          </a:p>
          <a:p>
            <a:pPr marL="285750" indent="-285750">
              <a:lnSpc>
                <a:spcPct val="107000"/>
              </a:lnSpc>
              <a:spcAft>
                <a:spcPts val="800"/>
              </a:spcAft>
              <a:buFont typeface="Arial" panose="020B0604020202020204" pitchFamily="34" charset="0"/>
              <a:buChar char="•"/>
            </a:pPr>
            <a:r>
              <a:rPr lang="en-US" sz="1800">
                <a:latin typeface="Times New Roman" panose="02020603050405020304" pitchFamily="18" charset="0"/>
                <a:cs typeface="Arial" panose="020B0604020202020204" pitchFamily="34" charset="0"/>
              </a:rPr>
              <a:t>Next, we create a list of all poems. There are separated by a “;”</a:t>
            </a:r>
          </a:p>
          <a:p>
            <a:pPr marL="285750" indent="-285750">
              <a:lnSpc>
                <a:spcPct val="107000"/>
              </a:lnSpc>
              <a:spcAft>
                <a:spcPts val="800"/>
              </a:spcAft>
              <a:buFont typeface="Arial" panose="020B0604020202020204" pitchFamily="34" charset="0"/>
              <a:buChar char="•"/>
            </a:pPr>
            <a:r>
              <a:rPr lang="en-US" sz="1800">
                <a:latin typeface="Times New Roman" panose="02020603050405020304" pitchFamily="18" charset="0"/>
                <a:cs typeface="Arial" panose="020B0604020202020204" pitchFamily="34" charset="0"/>
              </a:rPr>
              <a:t>We convert each of them using the function </a:t>
            </a:r>
            <a:r>
              <a:rPr lang="en-US" sz="1800" err="1">
                <a:latin typeface="Times New Roman" panose="02020603050405020304" pitchFamily="18" charset="0"/>
                <a:cs typeface="Arial" panose="020B0604020202020204" pitchFamily="34" charset="0"/>
              </a:rPr>
              <a:t>textToImage</a:t>
            </a:r>
            <a:r>
              <a:rPr lang="en-US" sz="1800">
                <a:latin typeface="Times New Roman" panose="02020603050405020304" pitchFamily="18" charset="0"/>
                <a:cs typeface="Arial" panose="020B0604020202020204" pitchFamily="34" charset="0"/>
              </a:rPr>
              <a:t>() and export them as </a:t>
            </a:r>
            <a:r>
              <a:rPr lang="en-US" sz="1800" err="1">
                <a:latin typeface="Times New Roman" panose="02020603050405020304" pitchFamily="18" charset="0"/>
                <a:cs typeface="Arial" panose="020B0604020202020204" pitchFamily="34" charset="0"/>
              </a:rPr>
              <a:t>png</a:t>
            </a:r>
            <a:r>
              <a:rPr lang="en-US" sz="1800">
                <a:latin typeface="Times New Roman" panose="02020603050405020304" pitchFamily="18" charset="0"/>
                <a:cs typeface="Arial" panose="020B0604020202020204" pitchFamily="34" charset="0"/>
              </a:rPr>
              <a:t> files. We have created about 30 NFT !</a:t>
            </a:r>
          </a:p>
          <a:p>
            <a:pPr marL="285750" indent="-285750">
              <a:lnSpc>
                <a:spcPct val="107000"/>
              </a:lnSpc>
              <a:spcAft>
                <a:spcPts val="800"/>
              </a:spcAft>
              <a:buFont typeface="Arial" panose="020B0604020202020204" pitchFamily="34" charset="0"/>
              <a:buChar char="•"/>
            </a:pPr>
            <a:r>
              <a:rPr lang="en-US" sz="1800">
                <a:latin typeface="Times New Roman" panose="02020603050405020304" pitchFamily="18" charset="0"/>
                <a:cs typeface="Arial" panose="020B0604020202020204" pitchFamily="34" charset="0"/>
              </a:rPr>
              <a:t>Example of NFT result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Project Presentation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a:p>
        </p:txBody>
      </p:sp>
      <p:sp>
        <p:nvSpPr>
          <p:cNvPr id="5" name="TextBox 4">
            <a:extLst>
              <a:ext uri="{FF2B5EF4-FFF2-40B4-BE49-F238E27FC236}">
                <a16:creationId xmlns:a16="http://schemas.microsoft.com/office/drawing/2014/main" id="{09D0E742-4869-C615-1FFC-7C1A3991011E}"/>
              </a:ext>
            </a:extLst>
          </p:cNvPr>
          <p:cNvSpPr txBox="1"/>
          <p:nvPr/>
        </p:nvSpPr>
        <p:spPr>
          <a:xfrm>
            <a:off x="66675" y="2771775"/>
            <a:ext cx="914400" cy="914400"/>
          </a:xfrm>
          <a:prstGeom prst="rect">
            <a:avLst/>
          </a:prstGeom>
          <a:noFill/>
        </p:spPr>
        <p:txBody>
          <a:bodyPr wrap="square" rtlCol="0">
            <a:spAutoFit/>
          </a:bodyPr>
          <a:lstStyle/>
          <a:p>
            <a:endParaRPr lang="en-US"/>
          </a:p>
        </p:txBody>
      </p:sp>
      <p:pic>
        <p:nvPicPr>
          <p:cNvPr id="8" name="Picture 7" descr="Text&#10;&#10;Description automatically generated">
            <a:extLst>
              <a:ext uri="{FF2B5EF4-FFF2-40B4-BE49-F238E27FC236}">
                <a16:creationId xmlns:a16="http://schemas.microsoft.com/office/drawing/2014/main" id="{D7B2AFC6-B3C7-18C9-0932-6A30E7B5AD50}"/>
              </a:ext>
            </a:extLst>
          </p:cNvPr>
          <p:cNvPicPr>
            <a:picLocks noChangeAspect="1"/>
          </p:cNvPicPr>
          <p:nvPr/>
        </p:nvPicPr>
        <p:blipFill>
          <a:blip r:embed="rId3"/>
          <a:stretch>
            <a:fillRect/>
          </a:stretch>
        </p:blipFill>
        <p:spPr>
          <a:xfrm>
            <a:off x="4324350" y="4572000"/>
            <a:ext cx="6858000" cy="2095500"/>
          </a:xfrm>
          <a:prstGeom prst="rect">
            <a:avLst/>
          </a:prstGeom>
        </p:spPr>
      </p:pic>
      <p:sp>
        <p:nvSpPr>
          <p:cNvPr id="6" name="Text Placeholder 2">
            <a:extLst>
              <a:ext uri="{FF2B5EF4-FFF2-40B4-BE49-F238E27FC236}">
                <a16:creationId xmlns:a16="http://schemas.microsoft.com/office/drawing/2014/main" id="{DBEE97E7-BE0B-BB33-62CE-40EC2C68CF59}"/>
              </a:ext>
            </a:extLst>
          </p:cNvPr>
          <p:cNvSpPr txBox="1">
            <a:spLocks/>
          </p:cNvSpPr>
          <p:nvPr/>
        </p:nvSpPr>
        <p:spPr>
          <a:xfrm>
            <a:off x="3901440" y="6597904"/>
            <a:ext cx="8575040" cy="1111504"/>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Arial"/>
                <a:cs typeface="Arial"/>
              </a:rPr>
              <a:t>*A little code to generate a part of the meta-data associated to each picture/</a:t>
            </a:r>
            <a:r>
              <a:rPr lang="en-US" sz="1200" dirty="0" err="1">
                <a:latin typeface="Arial"/>
                <a:cs typeface="Arial"/>
              </a:rPr>
              <a:t>futur</a:t>
            </a:r>
            <a:r>
              <a:rPr lang="en-US" sz="1200" dirty="0">
                <a:latin typeface="Arial"/>
                <a:cs typeface="Arial"/>
              </a:rPr>
              <a:t> </a:t>
            </a:r>
            <a:r>
              <a:rPr lang="en-US" sz="1200" dirty="0" err="1">
                <a:latin typeface="Arial"/>
                <a:cs typeface="Arial"/>
              </a:rPr>
              <a:t>nft</a:t>
            </a:r>
            <a:r>
              <a:rPr lang="en-US" sz="1200" dirty="0">
                <a:latin typeface="Arial"/>
                <a:cs typeface="Arial"/>
              </a:rPr>
              <a:t> was also implemented in this step</a:t>
            </a:r>
            <a:endParaRPr lang="en-US" sz="1200" dirty="0"/>
          </a:p>
        </p:txBody>
      </p:sp>
    </p:spTree>
    <p:extLst>
      <p:ext uri="{BB962C8B-B14F-4D97-AF65-F5344CB8AC3E}">
        <p14:creationId xmlns:p14="http://schemas.microsoft.com/office/powerpoint/2010/main" val="260483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a:latin typeface="Arial Black" panose="020B0604020202020204" pitchFamily="34" charset="0"/>
                <a:cs typeface="Arial Black" panose="020B0604020202020204" pitchFamily="34" charset="0"/>
              </a:rPr>
              <a:t>Smart contract</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a:latin typeface="Sabon Next LT" panose="02000500000000000000" pitchFamily="2" charset="0"/>
                <a:cs typeface="Sabon Next LT" panose="02000500000000000000" pitchFamily="2" charset="0"/>
              </a:rPr>
              <a:t>To generate NFT</a:t>
            </a:r>
            <a:endParaRPr lang="en-US" sz="240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18353572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0D442344080F45A7C5EBDDE73007CE" ma:contentTypeVersion="13" ma:contentTypeDescription="Create a new document." ma:contentTypeScope="" ma:versionID="4d4fcc8b5c62308db3bd16ecd4a9f908">
  <xsd:schema xmlns:xsd="http://www.w3.org/2001/XMLSchema" xmlns:xs="http://www.w3.org/2001/XMLSchema" xmlns:p="http://schemas.microsoft.com/office/2006/metadata/properties" xmlns:ns3="08b68134-7cf2-4029-81f7-1eb7a8c0ba15" xmlns:ns4="7eec7e86-76ca-4f2a-9fbc-b35ab12dbd88" targetNamespace="http://schemas.microsoft.com/office/2006/metadata/properties" ma:root="true" ma:fieldsID="2f069ff823a2c5d99f3d1f0bfcafa9c8" ns3:_="" ns4:_="">
    <xsd:import namespace="08b68134-7cf2-4029-81f7-1eb7a8c0ba15"/>
    <xsd:import namespace="7eec7e86-76ca-4f2a-9fbc-b35ab12dbd8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b68134-7cf2-4029-81f7-1eb7a8c0ba1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ec7e86-76ca-4f2a-9fbc-b35ab12dbd8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49029F-3F97-4B71-A6C8-90AC1A510D9E}">
  <ds:schemaRefs>
    <ds:schemaRef ds:uri="http://www.w3.org/XML/1998/namespace"/>
    <ds:schemaRef ds:uri="http://schemas.microsoft.com/office/infopath/2007/PartnerControls"/>
    <ds:schemaRef ds:uri="http://purl.org/dc/terms/"/>
    <ds:schemaRef ds:uri="08b68134-7cf2-4029-81f7-1eb7a8c0ba15"/>
    <ds:schemaRef ds:uri="http://purl.org/dc/dcmitype/"/>
    <ds:schemaRef ds:uri="http://schemas.microsoft.com/office/2006/documentManagement/types"/>
    <ds:schemaRef ds:uri="7eec7e86-76ca-4f2a-9fbc-b35ab12dbd88"/>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7CFD46D-375E-435D-9EC2-42EE44353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b68134-7cf2-4029-81f7-1eb7a8c0ba15"/>
    <ds:schemaRef ds:uri="7eec7e86-76ca-4f2a-9fbc-b35ab12dbd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B51D3D-A924-491C-8BFE-A7CBEC34CCA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{2054FA98-854F-4862-893A-F861794FC1DE}tf78438558_win32</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JEAN DE LA FONTAINE NFT </vt:lpstr>
      <vt:lpstr>Work REport</vt:lpstr>
      <vt:lpstr>Most important link</vt:lpstr>
      <vt:lpstr>Introduction AND CONTEXT </vt:lpstr>
      <vt:lpstr>NLP script</vt:lpstr>
      <vt:lpstr>NLP script</vt:lpstr>
      <vt:lpstr>Text to images</vt:lpstr>
      <vt:lpstr>Text to images</vt:lpstr>
      <vt:lpstr>Smart contract</vt:lpstr>
      <vt:lpstr>Smart contract</vt:lpstr>
      <vt:lpstr>Smart contract</vt:lpstr>
      <vt:lpstr>Smart contract</vt:lpstr>
      <vt:lpstr>Smart contract</vt:lpstr>
      <vt:lpstr>Smart contract</vt:lpstr>
      <vt:lpstr>Smart contract</vt:lpstr>
      <vt:lpstr>Examples of results </vt:lpstr>
      <vt:lpstr>BUSINESS OPPORTUNITIES ARE LIKE BUSES. THERE'S ALWAYS ANOTHER ONE COMING.</vt:lpstr>
      <vt:lpstr>PLAN FOR PRODUCT LAUNCH </vt:lpstr>
      <vt:lpstr>TIMELINE</vt:lpstr>
      <vt:lpstr>AREAS OF FOCUS </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JEAN DE LA FONTAINE NFT </dc:title>
  <dc:subject/>
  <dc:creator>MILLE-EGEA Alexandra</dc:creator>
  <cp:revision>240</cp:revision>
  <dcterms:created xsi:type="dcterms:W3CDTF">2022-11-28T15:02:48Z</dcterms:created>
  <dcterms:modified xsi:type="dcterms:W3CDTF">2022-11-30T22:49:02Z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0x010100BE0D442344080F45A7C5EBDDE73007CE</vt:lpwstr>
  </property>
</Properties>
</file>