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72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2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43A8-352C-47C6-BD48-4A95FB26473D}" type="datetimeFigureOut">
              <a:rPr lang="ru-RU" smtClean="0"/>
              <a:pPr/>
              <a:t>31.08.2016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9423-DE38-41F8-9015-F97B0BB7CC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43A8-352C-47C6-BD48-4A95FB26473D}" type="datetimeFigureOut">
              <a:rPr lang="ru-RU" smtClean="0"/>
              <a:pPr/>
              <a:t>31.08.2016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9423-DE38-41F8-9015-F97B0BB7CC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43A8-352C-47C6-BD48-4A95FB26473D}" type="datetimeFigureOut">
              <a:rPr lang="ru-RU" smtClean="0"/>
              <a:pPr/>
              <a:t>31.08.2016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9423-DE38-41F8-9015-F97B0BB7CC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43A8-352C-47C6-BD48-4A95FB26473D}" type="datetimeFigureOut">
              <a:rPr lang="ru-RU" smtClean="0"/>
              <a:pPr/>
              <a:t>31.08.2016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9423-DE38-41F8-9015-F97B0BB7CC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43A8-352C-47C6-BD48-4A95FB26473D}" type="datetimeFigureOut">
              <a:rPr lang="ru-RU" smtClean="0"/>
              <a:pPr/>
              <a:t>31.08.2016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9423-DE38-41F8-9015-F97B0BB7CC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43A8-352C-47C6-BD48-4A95FB26473D}" type="datetimeFigureOut">
              <a:rPr lang="ru-RU" smtClean="0"/>
              <a:pPr/>
              <a:t>31.08.2016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9423-DE38-41F8-9015-F97B0BB7CC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43A8-352C-47C6-BD48-4A95FB26473D}" type="datetimeFigureOut">
              <a:rPr lang="ru-RU" smtClean="0"/>
              <a:pPr/>
              <a:t>31.08.2016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9423-DE38-41F8-9015-F97B0BB7CC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43A8-352C-47C6-BD48-4A95FB26473D}" type="datetimeFigureOut">
              <a:rPr lang="ru-RU" smtClean="0"/>
              <a:pPr/>
              <a:t>31.08.2016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9423-DE38-41F8-9015-F97B0BB7CC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43A8-352C-47C6-BD48-4A95FB26473D}" type="datetimeFigureOut">
              <a:rPr lang="ru-RU" smtClean="0"/>
              <a:pPr/>
              <a:t>31.08.2016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9423-DE38-41F8-9015-F97B0BB7CC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43A8-352C-47C6-BD48-4A95FB26473D}" type="datetimeFigureOut">
              <a:rPr lang="ru-RU" smtClean="0"/>
              <a:pPr/>
              <a:t>31.08.2016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9423-DE38-41F8-9015-F97B0BB7CC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43A8-352C-47C6-BD48-4A95FB26473D}" type="datetimeFigureOut">
              <a:rPr lang="ru-RU" smtClean="0"/>
              <a:pPr/>
              <a:t>31.08.2016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9423-DE38-41F8-9015-F97B0BB7CC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243A8-352C-47C6-BD48-4A95FB26473D}" type="datetimeFigureOut">
              <a:rPr lang="ru-RU" smtClean="0"/>
              <a:pPr/>
              <a:t>31.08.2016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B9423-DE38-41F8-9015-F97B0BB7CC8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Шаблон проектирования </a:t>
            </a:r>
            <a:r>
              <a:rPr lang="en-US" dirty="0" smtClean="0"/>
              <a:t>MVC </a:t>
            </a:r>
            <a:r>
              <a:rPr lang="ru-RU" dirty="0" smtClean="0"/>
              <a:t>и технология </a:t>
            </a:r>
            <a:r>
              <a:rPr lang="en-US" dirty="0" smtClean="0"/>
              <a:t>ASP.NET MVC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MVP (Model-View-Presenter)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>
            <a:normAutofit/>
          </a:bodyPr>
          <a:lstStyle/>
          <a:p>
            <a:r>
              <a:rPr lang="ru-RU" dirty="0" smtClean="0"/>
              <a:t>Модель устроена так же</a:t>
            </a:r>
          </a:p>
          <a:p>
            <a:r>
              <a:rPr lang="ru-RU" dirty="0" smtClean="0"/>
              <a:t>Представление не содержит логики и кода вообще, а является лишь своего рода шаблоном, в который другие компоненты подставляют данные для отображения</a:t>
            </a:r>
          </a:p>
          <a:p>
            <a:r>
              <a:rPr lang="ru-RU" dirty="0" smtClean="0"/>
              <a:t>Ведущий (</a:t>
            </a:r>
            <a:r>
              <a:rPr lang="en-US" dirty="0" smtClean="0"/>
              <a:t>presenter), </a:t>
            </a:r>
            <a:r>
              <a:rPr lang="ru-RU" dirty="0" smtClean="0"/>
              <a:t>помимо основных задач по обработке запросов пользователя и вызову методов модели, формирует информацию для отображения и подставляет ее в представление</a:t>
            </a:r>
            <a:endParaRPr lang="ru-RU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MVP (Model-View-Presenter)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+)</a:t>
            </a:r>
            <a:r>
              <a:rPr lang="ru-RU" dirty="0" smtClean="0"/>
              <a:t> Поскольку представление не содержит кода, его вообще не нужно тестировать (а автоматизированное тестирование интерфейсов является довольно сложной задачей)</a:t>
            </a:r>
          </a:p>
          <a:p>
            <a:r>
              <a:rPr lang="ru-RU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+)</a:t>
            </a:r>
            <a:r>
              <a:rPr lang="ru-RU" dirty="0" smtClean="0"/>
              <a:t> При использовании </a:t>
            </a:r>
            <a:r>
              <a:rPr lang="en-US" dirty="0" smtClean="0"/>
              <a:t>UI-</a:t>
            </a:r>
            <a:r>
              <a:rPr lang="ru-RU" dirty="0" err="1" smtClean="0"/>
              <a:t>фреймворка</a:t>
            </a:r>
            <a:r>
              <a:rPr lang="ru-RU" dirty="0" smtClean="0"/>
              <a:t> код работы ведущего с представлением, как правило, небольшой</a:t>
            </a:r>
          </a:p>
          <a:p>
            <a:r>
              <a:rPr lang="ru-RU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-)</a:t>
            </a:r>
            <a:r>
              <a:rPr lang="ru-RU" dirty="0" smtClean="0"/>
              <a:t> Однако в случае </a:t>
            </a:r>
            <a:r>
              <a:rPr lang="en-US" dirty="0" smtClean="0"/>
              <a:t>HTML </a:t>
            </a:r>
            <a:r>
              <a:rPr lang="ru-RU" dirty="0" smtClean="0"/>
              <a:t>ведущему приходится самому </a:t>
            </a:r>
            <a:r>
              <a:rPr lang="ru-RU" dirty="0" smtClean="0"/>
              <a:t>заниматься </a:t>
            </a:r>
            <a:r>
              <a:rPr lang="ru-RU" dirty="0" err="1" smtClean="0"/>
              <a:t>парсингом</a:t>
            </a:r>
            <a:r>
              <a:rPr lang="ru-RU" dirty="0" smtClean="0"/>
              <a:t> и подстановкой данных в нужное место</a:t>
            </a:r>
          </a:p>
          <a:p>
            <a:r>
              <a:rPr lang="ru-RU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-)</a:t>
            </a:r>
            <a:r>
              <a:rPr lang="ru-RU" dirty="0" smtClean="0"/>
              <a:t> Ведущий и представление оказываются напрямую и тесно связаны друг с другом. Разрыв прямой связи представления и модели не компенсирует этот недостаток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MVVM (Model-View-</a:t>
            </a:r>
            <a:r>
              <a:rPr lang="en-US" sz="3600" dirty="0" err="1" smtClean="0"/>
              <a:t>Viewmodel</a:t>
            </a:r>
            <a:r>
              <a:rPr lang="en-US" sz="3600" dirty="0" smtClean="0"/>
              <a:t>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Модель устроена так же</a:t>
            </a:r>
          </a:p>
          <a:p>
            <a:r>
              <a:rPr lang="ru-RU" dirty="0" smtClean="0"/>
              <a:t>Модель представления (</a:t>
            </a:r>
            <a:r>
              <a:rPr lang="en-US" dirty="0" err="1" smtClean="0"/>
              <a:t>viewmodel</a:t>
            </a:r>
            <a:r>
              <a:rPr lang="en-US" dirty="0" smtClean="0"/>
              <a:t>) </a:t>
            </a:r>
            <a:r>
              <a:rPr lang="ru-RU" dirty="0" smtClean="0"/>
              <a:t>является более активной и содержит методы для выполнения команд, которые пользователь отправляет приложению</a:t>
            </a:r>
          </a:p>
          <a:p>
            <a:r>
              <a:rPr lang="ru-RU" dirty="0" smtClean="0"/>
              <a:t>Общение представления (а иногда и модели) с </a:t>
            </a:r>
            <a:r>
              <a:rPr lang="en-US" dirty="0" err="1" smtClean="0"/>
              <a:t>viewmodel</a:t>
            </a:r>
            <a:r>
              <a:rPr lang="en-US" dirty="0" smtClean="0"/>
              <a:t> </a:t>
            </a:r>
            <a:r>
              <a:rPr lang="ru-RU" dirty="0" smtClean="0"/>
              <a:t>не пишется программистом в коде, а автоматизировано с помощью вспомогательных средств, называемых </a:t>
            </a:r>
            <a:r>
              <a:rPr lang="ru-RU" i="1" dirty="0" smtClean="0"/>
              <a:t>привязкой данных</a:t>
            </a:r>
            <a:r>
              <a:rPr lang="ru-RU" dirty="0" smtClean="0"/>
              <a:t> (причем привязываются как данные, так и команды). Как правило, привязки данных задаются декларативно в представлении.</a:t>
            </a:r>
            <a:endParaRPr lang="ru-RU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Three-Layer Architecture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Слой представления (</a:t>
            </a:r>
            <a:r>
              <a:rPr lang="en-US" dirty="0" smtClean="0"/>
              <a:t>presentation layer)</a:t>
            </a:r>
            <a:r>
              <a:rPr lang="ru-RU" dirty="0" smtClean="0"/>
              <a:t> отвечает за отображение информации и взаимодействие с пользователем (прием от него команд)</a:t>
            </a:r>
            <a:endParaRPr lang="en-US" dirty="0" smtClean="0"/>
          </a:p>
          <a:p>
            <a:r>
              <a:rPr lang="ru-RU" dirty="0" smtClean="0"/>
              <a:t>Слой </a:t>
            </a:r>
            <a:r>
              <a:rPr lang="ru-RU" dirty="0" err="1" smtClean="0"/>
              <a:t>бизнес-логики</a:t>
            </a:r>
            <a:r>
              <a:rPr lang="ru-RU" dirty="0" smtClean="0"/>
              <a:t> (</a:t>
            </a:r>
            <a:r>
              <a:rPr lang="en-US" dirty="0" smtClean="0"/>
              <a:t>business logic layer)</a:t>
            </a:r>
            <a:r>
              <a:rPr lang="ru-RU" dirty="0" smtClean="0"/>
              <a:t> отвечает за описание предметной области приложения, обработку команд пользователя и выполнение операций над объектами модели</a:t>
            </a:r>
            <a:endParaRPr lang="en-US" dirty="0" smtClean="0"/>
          </a:p>
          <a:p>
            <a:r>
              <a:rPr lang="ru-RU" dirty="0" smtClean="0"/>
              <a:t>Слой доступа к данным (</a:t>
            </a:r>
            <a:r>
              <a:rPr lang="en-US" dirty="0" smtClean="0"/>
              <a:t>data access layer) </a:t>
            </a:r>
            <a:r>
              <a:rPr lang="ru-RU" dirty="0" smtClean="0"/>
              <a:t>отвечает за сохранение и извлечение объектов модели в источнике данных</a:t>
            </a:r>
            <a:endParaRPr lang="ru-RU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ASP.NET MVC-</a:t>
            </a:r>
            <a:r>
              <a:rPr lang="ru-RU" sz="3600" dirty="0" smtClean="0"/>
              <a:t>версия шаблона </a:t>
            </a:r>
            <a:r>
              <a:rPr lang="en-US" sz="3600" dirty="0" smtClean="0"/>
              <a:t>MVC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Входящий запрос попадает не напрямую в контроллер, а в инфраструктуру </a:t>
            </a:r>
            <a:r>
              <a:rPr lang="en-US" dirty="0" smtClean="0"/>
              <a:t>MVC, </a:t>
            </a:r>
            <a:r>
              <a:rPr lang="ru-RU" dirty="0" smtClean="0"/>
              <a:t>которая направляет его дальше (нет метода </a:t>
            </a:r>
            <a:r>
              <a:rPr lang="en-US" dirty="0" smtClean="0"/>
              <a:t>Main)</a:t>
            </a:r>
          </a:p>
          <a:p>
            <a:r>
              <a:rPr lang="ru-RU" dirty="0" smtClean="0"/>
              <a:t>Контроллеры содержат методы, называемые действиями. Каждое действие ответственно за обработку запросов определенного типа</a:t>
            </a:r>
          </a:p>
          <a:p>
            <a:r>
              <a:rPr lang="ru-RU" dirty="0" smtClean="0"/>
              <a:t>Существует таблица маршрутов, с помощью которой инфраструктура </a:t>
            </a:r>
            <a:r>
              <a:rPr lang="en-US" dirty="0" smtClean="0"/>
              <a:t>MVC </a:t>
            </a:r>
            <a:r>
              <a:rPr lang="ru-RU" dirty="0" smtClean="0"/>
              <a:t>обычно определяет, какой контроллер и какое действие должно обрабатывать запрос</a:t>
            </a:r>
            <a:endParaRPr lang="ru-RU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Преимущества </a:t>
            </a:r>
            <a:r>
              <a:rPr lang="en-US" sz="3600" dirty="0" smtClean="0"/>
              <a:t>ASP.NET MVC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Открытый исходный код</a:t>
            </a:r>
          </a:p>
          <a:p>
            <a:r>
              <a:rPr lang="ru-RU" dirty="0" smtClean="0"/>
              <a:t>Хорошее разделение компонентов</a:t>
            </a:r>
          </a:p>
          <a:p>
            <a:r>
              <a:rPr lang="ru-RU" dirty="0" smtClean="0"/>
              <a:t>Хорошо поддерживает модульное и интеграционное тестирование</a:t>
            </a:r>
          </a:p>
          <a:p>
            <a:r>
              <a:rPr lang="ru-RU" dirty="0" smtClean="0"/>
              <a:t>Практически полный контроль над генерируемым </a:t>
            </a:r>
            <a:r>
              <a:rPr lang="en-US" dirty="0" smtClean="0"/>
              <a:t>HTML</a:t>
            </a:r>
          </a:p>
          <a:p>
            <a:r>
              <a:rPr lang="ru-RU" dirty="0" smtClean="0"/>
              <a:t>Полный контроль над системой </a:t>
            </a:r>
            <a:r>
              <a:rPr lang="en-US" dirty="0" smtClean="0"/>
              <a:t>URL </a:t>
            </a:r>
            <a:r>
              <a:rPr lang="ru-RU" dirty="0" smtClean="0"/>
              <a:t>приложения за счет маршрутизации</a:t>
            </a:r>
          </a:p>
          <a:p>
            <a:r>
              <a:rPr lang="en-US" dirty="0" smtClean="0"/>
              <a:t>Convention over configuration</a:t>
            </a:r>
          </a:p>
          <a:p>
            <a:r>
              <a:rPr lang="ru-RU" dirty="0" smtClean="0"/>
              <a:t>Расширяемость и построение приложений из слабо связанных компонентов (</a:t>
            </a:r>
            <a:r>
              <a:rPr lang="ru-RU" i="1" dirty="0" smtClean="0"/>
              <a:t>англ. </a:t>
            </a:r>
            <a:r>
              <a:rPr lang="en-US" i="1" dirty="0" smtClean="0"/>
              <a:t>Loosely Coupled Components)</a:t>
            </a:r>
            <a:endParaRPr lang="ru-RU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Структура проекта </a:t>
            </a:r>
            <a:r>
              <a:rPr lang="en-US" sz="3600" dirty="0" smtClean="0"/>
              <a:t>ASP.NET MVC</a:t>
            </a:r>
            <a:endParaRPr lang="ru-RU" sz="3600" dirty="0"/>
          </a:p>
        </p:txBody>
      </p:sp>
      <p:pic>
        <p:nvPicPr>
          <p:cNvPr id="4" name="Content Placeholder 3" descr="Project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51519" y="1196752"/>
            <a:ext cx="4377329" cy="540060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860032" y="1196752"/>
            <a:ext cx="3826768" cy="4929411"/>
          </a:xfrm>
        </p:spPr>
        <p:txBody>
          <a:bodyPr/>
          <a:lstStyle/>
          <a:p>
            <a:r>
              <a:rPr lang="en-US" dirty="0" smtClean="0"/>
              <a:t>Areas</a:t>
            </a:r>
          </a:p>
          <a:p>
            <a:r>
              <a:rPr lang="en-US" dirty="0" err="1" smtClean="0"/>
              <a:t>App_Code</a:t>
            </a:r>
            <a:endParaRPr lang="en-US" dirty="0" smtClean="0"/>
          </a:p>
          <a:p>
            <a:r>
              <a:rPr lang="en-US" dirty="0" err="1" smtClean="0"/>
              <a:t>App_GlobalResources</a:t>
            </a:r>
            <a:endParaRPr lang="en-US" dirty="0" smtClean="0"/>
          </a:p>
          <a:p>
            <a:r>
              <a:rPr lang="en-US" dirty="0" err="1" smtClean="0"/>
              <a:t>App_LocalResources</a:t>
            </a:r>
            <a:endParaRPr lang="en-US" dirty="0" smtClean="0"/>
          </a:p>
          <a:p>
            <a:r>
              <a:rPr lang="en-US" dirty="0" smtClean="0"/>
              <a:t>bin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Конвенции </a:t>
            </a:r>
            <a:r>
              <a:rPr lang="en-US" sz="3600" dirty="0" smtClean="0"/>
              <a:t>ASP.NET MVC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Имена контроллеров заканчиваются на </a:t>
            </a:r>
            <a:r>
              <a:rPr lang="en-US" dirty="0" smtClean="0"/>
              <a:t>Controller, </a:t>
            </a:r>
            <a:r>
              <a:rPr lang="ru-RU" dirty="0" smtClean="0"/>
              <a:t>суффикс </a:t>
            </a:r>
            <a:r>
              <a:rPr lang="en-US" dirty="0" smtClean="0"/>
              <a:t>Controller </a:t>
            </a:r>
            <a:r>
              <a:rPr lang="ru-RU" dirty="0" smtClean="0"/>
              <a:t>при использовании в </a:t>
            </a:r>
            <a:r>
              <a:rPr lang="en-US" dirty="0" smtClean="0"/>
              <a:t>MVC</a:t>
            </a:r>
            <a:r>
              <a:rPr lang="ru-RU" dirty="0" smtClean="0"/>
              <a:t> имени контроллера не пишется</a:t>
            </a:r>
            <a:endParaRPr lang="ru-RU" dirty="0" smtClean="0"/>
          </a:p>
          <a:p>
            <a:r>
              <a:rPr lang="ru-RU" dirty="0" smtClean="0"/>
              <a:t>Представления находятся в папке </a:t>
            </a:r>
            <a:r>
              <a:rPr lang="en-US" dirty="0" smtClean="0"/>
              <a:t>Views. </a:t>
            </a:r>
            <a:r>
              <a:rPr lang="ru-RU" dirty="0" smtClean="0"/>
              <a:t>Представление по умолчанию для действия </a:t>
            </a:r>
            <a:r>
              <a:rPr lang="en-US" dirty="0" smtClean="0"/>
              <a:t>X </a:t>
            </a:r>
            <a:r>
              <a:rPr lang="ru-RU" dirty="0" smtClean="0"/>
              <a:t>называется </a:t>
            </a:r>
            <a:r>
              <a:rPr lang="en-US" dirty="0" smtClean="0"/>
              <a:t>X.{ext} </a:t>
            </a:r>
            <a:r>
              <a:rPr lang="ru-RU" dirty="0" smtClean="0"/>
              <a:t>и находится в подпапке папки </a:t>
            </a:r>
            <a:r>
              <a:rPr lang="en-US" dirty="0" smtClean="0"/>
              <a:t>Views </a:t>
            </a:r>
            <a:r>
              <a:rPr lang="ru-RU" dirty="0" smtClean="0"/>
              <a:t>с таким же именем, что и контроллер</a:t>
            </a:r>
          </a:p>
          <a:p>
            <a:r>
              <a:rPr lang="ru-RU" dirty="0" smtClean="0"/>
              <a:t>Представления, используемые несколькими контроллерами, находятся в папке </a:t>
            </a:r>
            <a:r>
              <a:rPr lang="en-US" dirty="0" smtClean="0"/>
              <a:t>Views/Shared</a:t>
            </a:r>
          </a:p>
          <a:p>
            <a:r>
              <a:rPr lang="ru-RU" dirty="0" smtClean="0"/>
              <a:t>Папки для каждого типа файлов в проекте (контроллеры, </a:t>
            </a:r>
            <a:r>
              <a:rPr lang="en-US" dirty="0" smtClean="0"/>
              <a:t>CSS-</a:t>
            </a:r>
            <a:r>
              <a:rPr lang="ru-RU" dirty="0" smtClean="0"/>
              <a:t>файлы, </a:t>
            </a:r>
            <a:r>
              <a:rPr lang="en-US" dirty="0" smtClean="0"/>
              <a:t>JS-</a:t>
            </a:r>
            <a:r>
              <a:rPr lang="ru-RU" dirty="0" err="1" smtClean="0"/>
              <a:t>скрипты</a:t>
            </a:r>
            <a:r>
              <a:rPr lang="ru-RU" dirty="0" smtClean="0"/>
              <a:t>, …)</a:t>
            </a:r>
            <a:endParaRPr lang="en-US" dirty="0" smtClean="0"/>
          </a:p>
          <a:p>
            <a:r>
              <a:rPr lang="ru-RU" dirty="0" smtClean="0"/>
              <a:t>Некоторые файлы со специальными именами (</a:t>
            </a:r>
            <a:r>
              <a:rPr lang="en-US" dirty="0" err="1" smtClean="0"/>
              <a:t>global.asax</a:t>
            </a:r>
            <a:r>
              <a:rPr lang="en-US" dirty="0" smtClean="0"/>
              <a:t>, _</a:t>
            </a:r>
            <a:r>
              <a:rPr lang="en-US" dirty="0" err="1" smtClean="0"/>
              <a:t>ViewStart.cshtml</a:t>
            </a:r>
            <a:r>
              <a:rPr lang="en-US" dirty="0" smtClean="0"/>
              <a:t>)</a:t>
            </a:r>
            <a:endParaRPr lang="ru-RU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Отличия </a:t>
            </a:r>
            <a:r>
              <a:rPr lang="ru-RU" sz="3600" dirty="0" err="1" smtClean="0"/>
              <a:t>веб-приложений</a:t>
            </a:r>
            <a:r>
              <a:rPr lang="ru-RU" sz="3600" dirty="0" smtClean="0"/>
              <a:t> от оконных 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/>
          <a:lstStyle/>
          <a:p>
            <a:r>
              <a:rPr lang="en-US" dirty="0" smtClean="0"/>
              <a:t>HTTP </a:t>
            </a:r>
            <a:r>
              <a:rPr lang="ru-RU" dirty="0" smtClean="0"/>
              <a:t>не поддерживает сохранение состояния (нет «оперативной памяти»)</a:t>
            </a:r>
          </a:p>
          <a:p>
            <a:r>
              <a:rPr lang="ru-RU" dirty="0" smtClean="0"/>
              <a:t>С одним и тем же приложением взаимодействуют одновременно несколько пользователей</a:t>
            </a:r>
          </a:p>
          <a:p>
            <a:r>
              <a:rPr lang="ru-RU" dirty="0" smtClean="0"/>
              <a:t>Размер клиентской части имеет значение</a:t>
            </a:r>
          </a:p>
          <a:p>
            <a:r>
              <a:rPr lang="ru-RU" dirty="0" smtClean="0"/>
              <a:t>Клиентская и серверная части работают на разных машинах, и клиентская часть не обладает полной информацией + возможные проблемы коммуникации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Следовательно… 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/>
          <a:lstStyle/>
          <a:p>
            <a:r>
              <a:rPr lang="ru-RU" dirty="0" smtClean="0"/>
              <a:t>Скорее всего, не получится разрабатывать </a:t>
            </a:r>
            <a:r>
              <a:rPr lang="ru-RU" dirty="0" err="1" smtClean="0"/>
              <a:t>веб-приложения</a:t>
            </a:r>
            <a:r>
              <a:rPr lang="ru-RU" dirty="0" smtClean="0"/>
              <a:t> так же, как оконные (технология </a:t>
            </a:r>
            <a:r>
              <a:rPr lang="en-US" dirty="0" smtClean="0"/>
              <a:t>ASP.NET Web Forms)</a:t>
            </a:r>
          </a:p>
          <a:p>
            <a:r>
              <a:rPr lang="ru-RU" dirty="0" smtClean="0"/>
              <a:t>В серверной части приложения должен присутствовать компонент, принимающий запросы пользователей и решающий, как их обрабатывать (это уже не может быть </a:t>
            </a:r>
            <a:r>
              <a:rPr lang="en-US" dirty="0" smtClean="0"/>
              <a:t>UI)</a:t>
            </a:r>
          </a:p>
          <a:p>
            <a:r>
              <a:rPr lang="ru-RU" dirty="0" smtClean="0"/>
              <a:t>Любую дополнительную функцию в </a:t>
            </a:r>
            <a:r>
              <a:rPr lang="en-US" dirty="0" smtClean="0"/>
              <a:t>UI, </a:t>
            </a:r>
            <a:r>
              <a:rPr lang="ru-RU" dirty="0" smtClean="0"/>
              <a:t>кроме отображения информации, нужно реализовывать с осторожностью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Основные задачи приложения 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Принять запрос пользователя</a:t>
            </a:r>
          </a:p>
          <a:p>
            <a:r>
              <a:rPr lang="ru-RU" dirty="0" smtClean="0"/>
              <a:t>Определить, какие операции нужно произвести для выполнения запроса</a:t>
            </a:r>
          </a:p>
          <a:p>
            <a:r>
              <a:rPr lang="ru-RU" dirty="0" smtClean="0"/>
              <a:t>Произвести запрошенные пользователем операции</a:t>
            </a:r>
          </a:p>
          <a:p>
            <a:r>
              <a:rPr lang="ru-RU" dirty="0" smtClean="0"/>
              <a:t>Сохранить состояние приложения после этих операций</a:t>
            </a:r>
          </a:p>
          <a:p>
            <a:r>
              <a:rPr lang="ru-RU" dirty="0" smtClean="0"/>
              <a:t>Сформировать для пользователя информацию о результате его запроса</a:t>
            </a:r>
          </a:p>
          <a:p>
            <a:r>
              <a:rPr lang="ru-RU" dirty="0" smtClean="0"/>
              <a:t>Отобразить для пользователя сформированный ответ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MVC (Model-View-Controller)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Модель (</a:t>
            </a:r>
            <a:r>
              <a:rPr lang="en-US" dirty="0" smtClean="0"/>
              <a:t>Model) – </a:t>
            </a:r>
            <a:r>
              <a:rPr lang="ru-RU" dirty="0" smtClean="0"/>
              <a:t>набор типов, описывающих предметную область приложения и отвечающих за управление его данными</a:t>
            </a:r>
          </a:p>
          <a:p>
            <a:r>
              <a:rPr lang="ru-RU" dirty="0" smtClean="0"/>
              <a:t>Представление (</a:t>
            </a:r>
            <a:r>
              <a:rPr lang="en-US" dirty="0" smtClean="0"/>
              <a:t>View) – </a:t>
            </a:r>
            <a:r>
              <a:rPr lang="ru-RU" dirty="0" smtClean="0"/>
              <a:t>компонент, отвечающий за отображение информации пользователю и создание пользовательского интерфейса (может быть несколько)</a:t>
            </a:r>
          </a:p>
          <a:p>
            <a:r>
              <a:rPr lang="ru-RU" dirty="0" smtClean="0"/>
              <a:t>Контроллер (</a:t>
            </a:r>
            <a:r>
              <a:rPr lang="en-US" dirty="0" smtClean="0"/>
              <a:t>Controller) – </a:t>
            </a:r>
            <a:r>
              <a:rPr lang="ru-RU" dirty="0" smtClean="0"/>
              <a:t>компонент, отвечающий за обработку запросов пользователя и общее управление работой приложения (может быть несколько; если их несколько, выбирается один)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Модель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Содержит все данные приложения (данные представляются объектами классов модели)</a:t>
            </a:r>
          </a:p>
          <a:p>
            <a:r>
              <a:rPr lang="ru-RU" dirty="0" smtClean="0"/>
              <a:t>С помощью методов определяет все операции, которые можно выполнять с объектами</a:t>
            </a:r>
          </a:p>
          <a:p>
            <a:r>
              <a:rPr lang="ru-RU" dirty="0" smtClean="0"/>
              <a:t>Ответственна за сохранение данных приложения во внешнем хранилище</a:t>
            </a:r>
          </a:p>
          <a:p>
            <a:r>
              <a:rPr lang="ru-RU" dirty="0" smtClean="0"/>
              <a:t>Ответственна за обеспечение корректности данных (их </a:t>
            </a:r>
            <a:r>
              <a:rPr lang="ru-RU" dirty="0" err="1" smtClean="0"/>
              <a:t>валидацию</a:t>
            </a:r>
            <a:r>
              <a:rPr lang="ru-RU" dirty="0" smtClean="0"/>
              <a:t>)</a:t>
            </a:r>
          </a:p>
          <a:p>
            <a:pPr marL="0" indent="19050">
              <a:buNone/>
            </a:pPr>
            <a:r>
              <a:rPr lang="ru-RU" sz="2400" i="1" dirty="0" smtClean="0"/>
              <a:t>Как правило, информацией, которую ожидает увидеть пользователь после запроса, являются изменившиеся объекты модели, однако все данные в модели пользователю не нужны. Представление же формирует информацию для пользователя на основе модели. В связи с этим нередко вводят два термина: доменная модель – все данные приложения и все классы, их описывающие; модель представления – та часть данных, на основании которой представление строит ответ.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Представление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Отображает информацию пользователю и содержит элементы пользовательского интерфейса</a:t>
            </a:r>
          </a:p>
          <a:p>
            <a:r>
              <a:rPr lang="ru-RU" dirty="0" smtClean="0"/>
              <a:t>Может содержать логику (и код), определяющую, каким образом показать пользователю различные варианты получившейся информации</a:t>
            </a:r>
          </a:p>
          <a:p>
            <a:r>
              <a:rPr lang="ru-RU" dirty="0" smtClean="0"/>
              <a:t>Работает с моделью, но ни в коем случае не должно ее изменять</a:t>
            </a:r>
          </a:p>
          <a:p>
            <a:r>
              <a:rPr lang="ru-RU" dirty="0" smtClean="0"/>
              <a:t>Иногда, в зависимости от специфики приложения, может содержать логику проверки возможности того или иного запроса пользователя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Контроллер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Является точкой приложения, принимающей пользовательские запросы, в том числе введенные пользователем данные</a:t>
            </a:r>
          </a:p>
          <a:p>
            <a:r>
              <a:rPr lang="ru-RU" dirty="0" smtClean="0"/>
              <a:t>Содержит логику обработки запроса, включая вызовы методов у объектов модели и проверку результата действий модели</a:t>
            </a:r>
          </a:p>
          <a:p>
            <a:r>
              <a:rPr lang="ru-RU" dirty="0" smtClean="0"/>
              <a:t>Выбирает представление для отображения информации пользователю и передает представлению нужную модель, но не должен «влезать» во внутренности представления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Взаимосвязи компонентов</a:t>
            </a:r>
            <a:endParaRPr lang="ru-RU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57403"/>
          </a:xfrm>
        </p:spPr>
        <p:txBody>
          <a:bodyPr/>
          <a:lstStyle/>
          <a:p>
            <a:r>
              <a:rPr lang="ru-RU" dirty="0" smtClean="0"/>
              <a:t>Модель независима</a:t>
            </a:r>
          </a:p>
          <a:p>
            <a:r>
              <a:rPr lang="ru-RU" dirty="0" smtClean="0"/>
              <a:t>Представления зависят от модели и используют ее</a:t>
            </a:r>
          </a:p>
          <a:p>
            <a:r>
              <a:rPr lang="ru-RU" dirty="0" smtClean="0"/>
              <a:t>Контроллер использует модель и представления, но не «влезает» напрямую ни в то, ни в другое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684" y="1772816"/>
            <a:ext cx="4554819" cy="38164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958</Words>
  <Application>Microsoft Office PowerPoint</Application>
  <PresentationFormat>On-screen Show (4:3)</PresentationFormat>
  <Paragraphs>81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Шаблон проектирования MVC и технология ASP.NET MVC</vt:lpstr>
      <vt:lpstr>Отличия веб-приложений от оконных </vt:lpstr>
      <vt:lpstr>Следовательно… </vt:lpstr>
      <vt:lpstr>Основные задачи приложения </vt:lpstr>
      <vt:lpstr>MVC (Model-View-Controller)</vt:lpstr>
      <vt:lpstr>Модель</vt:lpstr>
      <vt:lpstr>Представление</vt:lpstr>
      <vt:lpstr>Контроллер</vt:lpstr>
      <vt:lpstr>Взаимосвязи компонентов</vt:lpstr>
      <vt:lpstr>MVP (Model-View-Presenter)</vt:lpstr>
      <vt:lpstr>MVP (Model-View-Presenter)</vt:lpstr>
      <vt:lpstr>MVVM (Model-View-Viewmodel)</vt:lpstr>
      <vt:lpstr>Three-Layer Architecture</vt:lpstr>
      <vt:lpstr>ASP.NET MVC-версия шаблона MVC</vt:lpstr>
      <vt:lpstr>Преимущества ASP.NET MVC</vt:lpstr>
      <vt:lpstr>Структура проекта ASP.NET MVC</vt:lpstr>
      <vt:lpstr>Конвенции ASP.NET MVC</vt:lpstr>
    </vt:vector>
  </TitlesOfParts>
  <Company>EPAM Systems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 проектирования MVC и технология ASP.NET MVC</dc:title>
  <dc:creator>Daniil</dc:creator>
  <cp:lastModifiedBy>Daniil</cp:lastModifiedBy>
  <cp:revision>107</cp:revision>
  <dcterms:created xsi:type="dcterms:W3CDTF">2016-08-12T16:38:37Z</dcterms:created>
  <dcterms:modified xsi:type="dcterms:W3CDTF">2016-08-31T11:51:28Z</dcterms:modified>
</cp:coreProperties>
</file>