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68"/>
  </p:notesMasterIdLst>
  <p:sldIdLst>
    <p:sldId id="2147482958" r:id="rId6"/>
    <p:sldId id="2147483079" r:id="rId7"/>
    <p:sldId id="2147483135" r:id="rId8"/>
    <p:sldId id="2147483127" r:id="rId9"/>
    <p:sldId id="2147483128" r:id="rId10"/>
    <p:sldId id="2147483129" r:id="rId11"/>
    <p:sldId id="2147483130" r:id="rId12"/>
    <p:sldId id="2147483063" r:id="rId13"/>
    <p:sldId id="2147483073" r:id="rId14"/>
    <p:sldId id="2147483074" r:id="rId15"/>
    <p:sldId id="2147483081" r:id="rId16"/>
    <p:sldId id="2147483082" r:id="rId17"/>
    <p:sldId id="2147483083" r:id="rId18"/>
    <p:sldId id="2147483084" r:id="rId19"/>
    <p:sldId id="2147483085" r:id="rId20"/>
    <p:sldId id="2147483086" r:id="rId21"/>
    <p:sldId id="2147483136" r:id="rId22"/>
    <p:sldId id="2147483137" r:id="rId23"/>
    <p:sldId id="2147483089" r:id="rId24"/>
    <p:sldId id="2147483090" r:id="rId25"/>
    <p:sldId id="2147483091" r:id="rId26"/>
    <p:sldId id="2147483092" r:id="rId27"/>
    <p:sldId id="2147483133" r:id="rId28"/>
    <p:sldId id="2147483132" r:id="rId29"/>
    <p:sldId id="2147483131" r:id="rId30"/>
    <p:sldId id="2147483096" r:id="rId31"/>
    <p:sldId id="2147483097" r:id="rId32"/>
    <p:sldId id="2147483098" r:id="rId33"/>
    <p:sldId id="2147483099" r:id="rId34"/>
    <p:sldId id="2147483100" r:id="rId35"/>
    <p:sldId id="2147483101" r:id="rId36"/>
    <p:sldId id="2147483142" r:id="rId37"/>
    <p:sldId id="2147483141" r:id="rId38"/>
    <p:sldId id="2147483140" r:id="rId39"/>
    <p:sldId id="2147483139" r:id="rId40"/>
    <p:sldId id="2147483104" r:id="rId41"/>
    <p:sldId id="2147483105" r:id="rId42"/>
    <p:sldId id="2147483106" r:id="rId43"/>
    <p:sldId id="2147483107" r:id="rId44"/>
    <p:sldId id="2147483108" r:id="rId45"/>
    <p:sldId id="2147483109" r:id="rId46"/>
    <p:sldId id="2147483110" r:id="rId47"/>
    <p:sldId id="2147483138" r:id="rId48"/>
    <p:sldId id="2147483111" r:id="rId49"/>
    <p:sldId id="2147483112" r:id="rId50"/>
    <p:sldId id="2147483113" r:id="rId51"/>
    <p:sldId id="2147483114" r:id="rId52"/>
    <p:sldId id="2147483115" r:id="rId53"/>
    <p:sldId id="2147483116" r:id="rId54"/>
    <p:sldId id="2147483117" r:id="rId55"/>
    <p:sldId id="2147483118" r:id="rId56"/>
    <p:sldId id="2147483119" r:id="rId57"/>
    <p:sldId id="2147483120" r:id="rId58"/>
    <p:sldId id="2147483121" r:id="rId59"/>
    <p:sldId id="2147483122" r:id="rId60"/>
    <p:sldId id="2147483123" r:id="rId61"/>
    <p:sldId id="2147483124" r:id="rId62"/>
    <p:sldId id="2147483125" r:id="rId63"/>
    <p:sldId id="2147483071" r:id="rId64"/>
    <p:sldId id="2147483069" r:id="rId65"/>
    <p:sldId id="2147483070" r:id="rId66"/>
    <p:sldId id="2147483126"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9900"/>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306ADE-50F4-F95F-222B-721DBDE7D06B}" v="2" dt="2023-07-31T17:21:59.838"/>
    <p1510:client id="{605EDDC2-1F63-21A6-059C-DCED304F3455}" v="53" dt="2023-07-31T15:44:48.744"/>
    <p1510:client id="{69E8CDC9-1D24-51EB-C910-A8597B073038}" v="6" dt="2023-07-31T18:16:46.527"/>
    <p1510:client id="{AD45DF90-FFAB-4741-839E-B5BD4D209575}" v="9" dt="2023-07-31T21:45:35.829"/>
    <p1510:client id="{C57EC2A4-60ED-67A1-D136-8F485F3C87D5}" v="46" dt="2023-07-31T18:27:01.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8E50D-C589-4A5F-B57F-CB9534AB2310}" type="datetimeFigureOut">
              <a:rPr lang="es-MX" smtClean="0"/>
              <a:t>31/07/2023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5AE56-12DD-45DE-8A98-30A16E5EFAA5}" type="slidenum">
              <a:rPr lang="es-MX" smtClean="0"/>
              <a:t>‹#›</a:t>
            </a:fld>
            <a:endParaRPr lang="es-MX"/>
          </a:p>
        </p:txBody>
      </p:sp>
    </p:spTree>
    <p:extLst>
      <p:ext uri="{BB962C8B-B14F-4D97-AF65-F5344CB8AC3E}">
        <p14:creationId xmlns:p14="http://schemas.microsoft.com/office/powerpoint/2010/main" val="70278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fld id="{2D15AE56-12DD-45DE-8A98-30A16E5EFAA5}" type="slidenum">
              <a:rPr lang="es-MX" smtClean="0"/>
              <a:t>25</a:t>
            </a:fld>
            <a:endParaRPr lang="es-MX"/>
          </a:p>
        </p:txBody>
      </p:sp>
    </p:spTree>
    <p:extLst>
      <p:ext uri="{BB962C8B-B14F-4D97-AF65-F5344CB8AC3E}">
        <p14:creationId xmlns:p14="http://schemas.microsoft.com/office/powerpoint/2010/main" val="312068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8C378AD-D4E5-4E24-8F9A-81B206633475}" type="datetimeFigureOut">
              <a:rPr lang="es-MX" smtClean="0"/>
              <a:t>31/07/2023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321936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8C378AD-D4E5-4E24-8F9A-81B206633475}" type="datetimeFigureOut">
              <a:rPr lang="es-MX" smtClean="0"/>
              <a:t>31/07/2023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226183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8C378AD-D4E5-4E24-8F9A-81B206633475}" type="datetimeFigureOut">
              <a:rPr lang="es-MX" smtClean="0"/>
              <a:t>31/07/2023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218150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5485-9557-B290-18E0-C3EB60555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93920B3F-2FF1-194C-A34F-631783333A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FA282258-A64A-3B17-16E9-8DE46143ABD8}"/>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5" name="Footer Placeholder 4">
            <a:extLst>
              <a:ext uri="{FF2B5EF4-FFF2-40B4-BE49-F238E27FC236}">
                <a16:creationId xmlns:a16="http://schemas.microsoft.com/office/drawing/2014/main" id="{231D4007-FF65-5C67-FDFF-B2FE1C94A1EA}"/>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083FB6FB-E517-E2E3-7475-974F9635053C}"/>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322226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D5FD-AE59-9848-0954-45437ACE8574}"/>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CB6463AD-D66D-7342-E25B-19F6554E4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45C47A6-6516-8BDE-0698-92126D55DE93}"/>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5" name="Footer Placeholder 4">
            <a:extLst>
              <a:ext uri="{FF2B5EF4-FFF2-40B4-BE49-F238E27FC236}">
                <a16:creationId xmlns:a16="http://schemas.microsoft.com/office/drawing/2014/main" id="{01CA2B66-B62A-4001-484E-4FBE4A2C43B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7C955FD6-32F1-E4B1-9AB3-598C21B715AC}"/>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11535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A7B3-FD96-7235-EB99-5FDF01610C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6804F207-AB84-19D3-BE3B-15537905B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B00EB7-EB0E-4563-9027-474EBD199E8F}"/>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5" name="Footer Placeholder 4">
            <a:extLst>
              <a:ext uri="{FF2B5EF4-FFF2-40B4-BE49-F238E27FC236}">
                <a16:creationId xmlns:a16="http://schemas.microsoft.com/office/drawing/2014/main" id="{BBC5B86C-3C0C-073F-DAB0-E9E462C1A158}"/>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DA229B3A-2403-5403-FF41-4752A7673D60}"/>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2965106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C006-4828-0F79-9325-581326B02A8C}"/>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F360A327-ADC0-37AD-91E2-00C16E483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52489CAC-1812-4CF9-6EAD-B87F7194E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9247E35F-0174-3C17-BF7E-930803C1D426}"/>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6" name="Footer Placeholder 5">
            <a:extLst>
              <a:ext uri="{FF2B5EF4-FFF2-40B4-BE49-F238E27FC236}">
                <a16:creationId xmlns:a16="http://schemas.microsoft.com/office/drawing/2014/main" id="{D5C3B1AA-B1EA-2049-B2E4-59F24CD91E25}"/>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16DF63B-FADA-8897-A712-ED87652DF353}"/>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684473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6571-D47C-0FC2-FFC3-777A02673B7E}"/>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ECDDFECD-EB0F-14B0-972E-2883B0E7C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4E3233-EF9E-4EE1-9D91-D02EA4628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B1E30BBD-3E04-5A8C-C259-FCF077F71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14181-C28C-4AE1-B838-04C9695DA6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8A64E3A9-AAB2-5F11-6362-B7E17C4A21C5}"/>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8" name="Footer Placeholder 7">
            <a:extLst>
              <a:ext uri="{FF2B5EF4-FFF2-40B4-BE49-F238E27FC236}">
                <a16:creationId xmlns:a16="http://schemas.microsoft.com/office/drawing/2014/main" id="{40793672-F312-1939-FDF6-23BDE03512C1}"/>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780D470D-FF78-670D-EDF4-A54719DA4EE9}"/>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1147148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7E2F-1F8D-FE3D-34AA-A8ACA32B8FFC}"/>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99A65F74-4E68-4F00-9390-A0423D68218C}"/>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4" name="Footer Placeholder 3">
            <a:extLst>
              <a:ext uri="{FF2B5EF4-FFF2-40B4-BE49-F238E27FC236}">
                <a16:creationId xmlns:a16="http://schemas.microsoft.com/office/drawing/2014/main" id="{BAB7F812-DB79-BBFB-01AF-C54560EB8B10}"/>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4CD5C9A5-2A57-2F19-A118-87EED3B611D9}"/>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1834826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1D4D5-2A4E-0E5A-6164-A8ED38E83CB1}"/>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3" name="Footer Placeholder 2">
            <a:extLst>
              <a:ext uri="{FF2B5EF4-FFF2-40B4-BE49-F238E27FC236}">
                <a16:creationId xmlns:a16="http://schemas.microsoft.com/office/drawing/2014/main" id="{D6B09634-4B22-6184-F8A5-3D106DFBB6DD}"/>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C4EDEA57-BBA9-CD16-31D9-1DF8118BC0BF}"/>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2425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7D05-76F6-EC2F-1EBC-B81F2E85D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939874DD-F78B-0CFA-70D2-0D1B47F6B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E383B895-583A-6F4E-F04B-1F001709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95384-EDC4-A721-9C36-46B17991AC0D}"/>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6" name="Footer Placeholder 5">
            <a:extLst>
              <a:ext uri="{FF2B5EF4-FFF2-40B4-BE49-F238E27FC236}">
                <a16:creationId xmlns:a16="http://schemas.microsoft.com/office/drawing/2014/main" id="{6914B3E8-EC9A-1A64-CFB9-324937D3295A}"/>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497B9D3C-0E03-EB09-7598-53B8E4536D23}"/>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339630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8C378AD-D4E5-4E24-8F9A-81B206633475}" type="datetimeFigureOut">
              <a:rPr lang="es-MX" smtClean="0"/>
              <a:t>31/07/2023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934749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AE9D-0747-82A4-424F-A0DACE17C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F7010728-68F0-B02D-0D1C-654223A96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D7CD529C-8B10-2391-D747-C625434BF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B0E50-9ECA-B51D-04B1-FAF7F7FFAF7A}"/>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6" name="Footer Placeholder 5">
            <a:extLst>
              <a:ext uri="{FF2B5EF4-FFF2-40B4-BE49-F238E27FC236}">
                <a16:creationId xmlns:a16="http://schemas.microsoft.com/office/drawing/2014/main" id="{4764DA43-9C1D-3772-D6AB-88B3239499D3}"/>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E6FE3B9C-5CE1-75FF-657A-FCD56747E225}"/>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397202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7D9C-9661-1346-5A94-805AA4496EFD}"/>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655A7517-D1A0-B850-4EC0-B7FACB8C3D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DC26EB1F-DB3B-D1A0-AF5E-F81D572B808E}"/>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5" name="Footer Placeholder 4">
            <a:extLst>
              <a:ext uri="{FF2B5EF4-FFF2-40B4-BE49-F238E27FC236}">
                <a16:creationId xmlns:a16="http://schemas.microsoft.com/office/drawing/2014/main" id="{945A4EF8-8FD7-8FB0-81B3-CC5A0D1FA89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D6E1601F-16DF-09F4-53A1-B7896F788FC4}"/>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4186646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15DA2-3C5F-F32B-04F6-FC6452BC84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0C56A77E-A140-1C0B-B395-786F114EBE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DA78908-36F0-D240-23BC-220F87968B37}"/>
              </a:ext>
            </a:extLst>
          </p:cNvPr>
          <p:cNvSpPr>
            <a:spLocks noGrp="1"/>
          </p:cNvSpPr>
          <p:nvPr>
            <p:ph type="dt" sz="half" idx="10"/>
          </p:nvPr>
        </p:nvSpPr>
        <p:spPr/>
        <p:txBody>
          <a:bodyPr/>
          <a:lstStyle/>
          <a:p>
            <a:fld id="{012B0435-68AF-4E31-B9E2-07349C71DAD0}" type="datetimeFigureOut">
              <a:rPr lang="es-MX" smtClean="0"/>
              <a:t>31/07/2023</a:t>
            </a:fld>
            <a:endParaRPr lang="es-MX"/>
          </a:p>
        </p:txBody>
      </p:sp>
      <p:sp>
        <p:nvSpPr>
          <p:cNvPr id="5" name="Footer Placeholder 4">
            <a:extLst>
              <a:ext uri="{FF2B5EF4-FFF2-40B4-BE49-F238E27FC236}">
                <a16:creationId xmlns:a16="http://schemas.microsoft.com/office/drawing/2014/main" id="{496E58A8-1DC0-0428-B817-6B456F87959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ECE834CD-58E6-9F40-C9E7-1B3AAD062C87}"/>
              </a:ext>
            </a:extLst>
          </p:cNvPr>
          <p:cNvSpPr>
            <a:spLocks noGrp="1"/>
          </p:cNvSpPr>
          <p:nvPr>
            <p:ph type="sldNum" sz="quarter" idx="12"/>
          </p:nvPr>
        </p:nvSpPr>
        <p:spPr/>
        <p:txBody>
          <a:bodyPr/>
          <a:lstStyle/>
          <a:p>
            <a:fld id="{6A90F9A5-122A-4F94-966C-A2B44098F365}" type="slidenum">
              <a:rPr lang="es-MX" smtClean="0"/>
              <a:t>‹#›</a:t>
            </a:fld>
            <a:endParaRPr lang="es-MX"/>
          </a:p>
        </p:txBody>
      </p:sp>
    </p:spTree>
    <p:extLst>
      <p:ext uri="{BB962C8B-B14F-4D97-AF65-F5344CB8AC3E}">
        <p14:creationId xmlns:p14="http://schemas.microsoft.com/office/powerpoint/2010/main" val="11992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8C378AD-D4E5-4E24-8F9A-81B206633475}" type="datetimeFigureOut">
              <a:rPr lang="es-MX" smtClean="0"/>
              <a:t>31/07/2023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126359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8C378AD-D4E5-4E24-8F9A-81B206633475}" type="datetimeFigureOut">
              <a:rPr lang="es-MX" smtClean="0"/>
              <a:t>31/07/2023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289640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8C378AD-D4E5-4E24-8F9A-81B206633475}" type="datetimeFigureOut">
              <a:rPr lang="es-MX" smtClean="0"/>
              <a:t>31/07/2023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13230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8C378AD-D4E5-4E24-8F9A-81B206633475}" type="datetimeFigureOut">
              <a:rPr lang="es-MX" smtClean="0"/>
              <a:t>31/07/2023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18389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378AD-D4E5-4E24-8F9A-81B206633475}" type="datetimeFigureOut">
              <a:rPr lang="es-MX" smtClean="0"/>
              <a:t>31/07/2023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362534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8C378AD-D4E5-4E24-8F9A-81B206633475}" type="datetimeFigureOut">
              <a:rPr lang="es-MX" smtClean="0"/>
              <a:t>31/07/2023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20309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8C378AD-D4E5-4E24-8F9A-81B206633475}" type="datetimeFigureOut">
              <a:rPr lang="es-MX" smtClean="0"/>
              <a:t>31/07/2023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E9F343-A423-4608-9D52-047EAD2F6DEA}" type="slidenum">
              <a:rPr lang="es-MX" smtClean="0"/>
              <a:t>‹#›</a:t>
            </a:fld>
            <a:endParaRPr lang="es-MX"/>
          </a:p>
        </p:txBody>
      </p:sp>
    </p:spTree>
    <p:extLst>
      <p:ext uri="{BB962C8B-B14F-4D97-AF65-F5344CB8AC3E}">
        <p14:creationId xmlns:p14="http://schemas.microsoft.com/office/powerpoint/2010/main" val="183726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378AD-D4E5-4E24-8F9A-81B206633475}" type="datetimeFigureOut">
              <a:rPr lang="es-MX" smtClean="0"/>
              <a:t>31/07/2023</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9F343-A423-4608-9D52-047EAD2F6DEA}" type="slidenum">
              <a:rPr lang="es-MX" smtClean="0"/>
              <a:t>‹#›</a:t>
            </a:fld>
            <a:endParaRPr lang="es-MX"/>
          </a:p>
        </p:txBody>
      </p:sp>
    </p:spTree>
    <p:extLst>
      <p:ext uri="{BB962C8B-B14F-4D97-AF65-F5344CB8AC3E}">
        <p14:creationId xmlns:p14="http://schemas.microsoft.com/office/powerpoint/2010/main" val="2008559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69674-BB16-64DF-BA21-E9498F4A3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E20283C2-CBBF-68D7-F9EA-D58A03E1C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2FA7F972-87A4-673B-4934-49A4E00C0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B0435-68AF-4E31-B9E2-07349C71DAD0}" type="datetimeFigureOut">
              <a:rPr lang="es-MX" smtClean="0"/>
              <a:t>31/07/2023</a:t>
            </a:fld>
            <a:endParaRPr lang="es-MX"/>
          </a:p>
        </p:txBody>
      </p:sp>
      <p:sp>
        <p:nvSpPr>
          <p:cNvPr id="5" name="Footer Placeholder 4">
            <a:extLst>
              <a:ext uri="{FF2B5EF4-FFF2-40B4-BE49-F238E27FC236}">
                <a16:creationId xmlns:a16="http://schemas.microsoft.com/office/drawing/2014/main" id="{87E0C9EE-1B19-9D46-FE9F-5EC48D48A0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3A30CC56-AA0B-5A9F-E1E7-B8DCC7FCEA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0F9A5-122A-4F94-966C-A2B44098F365}" type="slidenum">
              <a:rPr lang="es-MX" smtClean="0"/>
              <a:t>‹#›</a:t>
            </a:fld>
            <a:endParaRPr lang="es-MX"/>
          </a:p>
        </p:txBody>
      </p:sp>
    </p:spTree>
    <p:extLst>
      <p:ext uri="{BB962C8B-B14F-4D97-AF65-F5344CB8AC3E}">
        <p14:creationId xmlns:p14="http://schemas.microsoft.com/office/powerpoint/2010/main" val="380577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hyperlink" Target="https://fefmx.sharepoint.com/sites/TecVentures/"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fefmx.sharepoint.com/sites/TecVentures/Documentos%20compartidos/Forms/AllItems.aspx?id=%2Fsites%2FTecVentures%2FDocumentos%20compartidos%2FGeneral%2FFollow%20Up&amp;viewid=7d6b3b08%2Df318%2D48c7%2D9692%2D2f4313a6f993"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3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3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3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4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4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4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5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5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6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96603A-F359-E83D-7164-5F43A2DDC37A}"/>
              </a:ext>
            </a:extLst>
          </p:cNvPr>
          <p:cNvSpPr/>
          <p:nvPr/>
        </p:nvSpPr>
        <p:spPr>
          <a:xfrm>
            <a:off x="0" y="1"/>
            <a:ext cx="12192000" cy="492450"/>
          </a:xfrm>
          <a:prstGeom prst="rect">
            <a:avLst/>
          </a:prstGeom>
          <a:solidFill>
            <a:srgbClr val="FE7E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4CCE11A-6504-D0D9-8B95-7341247F112C}"/>
              </a:ext>
            </a:extLst>
          </p:cNvPr>
          <p:cNvSpPr/>
          <p:nvPr/>
        </p:nvSpPr>
        <p:spPr>
          <a:xfrm>
            <a:off x="0" y="5917942"/>
            <a:ext cx="12192000" cy="940059"/>
          </a:xfrm>
          <a:prstGeom prst="rect">
            <a:avLst/>
          </a:prstGeom>
          <a:solidFill>
            <a:srgbClr val="FE7E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C18552-F608-A4A5-8D77-6FFDA96BD6CF}"/>
              </a:ext>
            </a:extLst>
          </p:cNvPr>
          <p:cNvPicPr>
            <a:picLocks noChangeAspect="1"/>
          </p:cNvPicPr>
          <p:nvPr/>
        </p:nvPicPr>
        <p:blipFill rotWithShape="1">
          <a:blip r:embed="rId2"/>
          <a:srcRect b="1493"/>
          <a:stretch/>
        </p:blipFill>
        <p:spPr>
          <a:xfrm>
            <a:off x="203200" y="1071642"/>
            <a:ext cx="4310565" cy="4846136"/>
          </a:xfrm>
          <a:prstGeom prst="rect">
            <a:avLst/>
          </a:prstGeom>
        </p:spPr>
      </p:pic>
      <p:sp>
        <p:nvSpPr>
          <p:cNvPr id="6" name="TextBox 5">
            <a:extLst>
              <a:ext uri="{FF2B5EF4-FFF2-40B4-BE49-F238E27FC236}">
                <a16:creationId xmlns:a16="http://schemas.microsoft.com/office/drawing/2014/main" id="{239310BB-E7C2-FD4D-326D-D4D178A908E5}"/>
              </a:ext>
            </a:extLst>
          </p:cNvPr>
          <p:cNvSpPr txBox="1"/>
          <p:nvPr/>
        </p:nvSpPr>
        <p:spPr>
          <a:xfrm>
            <a:off x="4513765" y="2663713"/>
            <a:ext cx="7366000" cy="1569660"/>
          </a:xfrm>
          <a:prstGeom prst="rect">
            <a:avLst/>
          </a:prstGeom>
          <a:noFill/>
        </p:spPr>
        <p:txBody>
          <a:bodyPr wrap="square" rtlCol="0">
            <a:spAutoFit/>
          </a:bodyPr>
          <a:lstStyle/>
          <a:p>
            <a:pPr algn="ctr"/>
            <a:r>
              <a:rPr lang="en-US" sz="4800" err="1">
                <a:cs typeface="Calibri Light"/>
              </a:rPr>
              <a:t>Seguimiento</a:t>
            </a:r>
            <a:r>
              <a:rPr lang="en-US" sz="4800">
                <a:cs typeface="Calibri Light"/>
              </a:rPr>
              <a:t> a las </a:t>
            </a:r>
            <a:r>
              <a:rPr lang="en-US" sz="4800" err="1">
                <a:cs typeface="Calibri Light"/>
              </a:rPr>
              <a:t>Iniciativas</a:t>
            </a:r>
            <a:r>
              <a:rPr lang="en-US" sz="4800">
                <a:cs typeface="Calibri Light"/>
              </a:rPr>
              <a:t> </a:t>
            </a:r>
            <a:r>
              <a:rPr lang="en-US" sz="4800" err="1">
                <a:cs typeface="Calibri Light"/>
              </a:rPr>
              <a:t>Estratégicas</a:t>
            </a:r>
            <a:r>
              <a:rPr lang="en-US" sz="4800">
                <a:cs typeface="Calibri Light"/>
              </a:rPr>
              <a:t> </a:t>
            </a:r>
            <a:endParaRPr lang="en-US" sz="4800">
              <a:latin typeface="Amasis MT Pro Black" panose="02040A04050005020304" pitchFamily="18" charset="0"/>
            </a:endParaRPr>
          </a:p>
        </p:txBody>
      </p:sp>
      <p:grpSp>
        <p:nvGrpSpPr>
          <p:cNvPr id="26" name="Group 25">
            <a:extLst>
              <a:ext uri="{FF2B5EF4-FFF2-40B4-BE49-F238E27FC236}">
                <a16:creationId xmlns:a16="http://schemas.microsoft.com/office/drawing/2014/main" id="{6123038B-3A69-2087-BCA6-F2FB256E46B6}"/>
              </a:ext>
            </a:extLst>
          </p:cNvPr>
          <p:cNvGrpSpPr/>
          <p:nvPr/>
        </p:nvGrpSpPr>
        <p:grpSpPr>
          <a:xfrm>
            <a:off x="223520" y="6053654"/>
            <a:ext cx="11805738" cy="728908"/>
            <a:chOff x="20320" y="6053654"/>
            <a:chExt cx="11805738" cy="728908"/>
          </a:xfrm>
        </p:grpSpPr>
        <p:pic>
          <p:nvPicPr>
            <p:cNvPr id="9" name="Picture 8">
              <a:extLst>
                <a:ext uri="{FF2B5EF4-FFF2-40B4-BE49-F238E27FC236}">
                  <a16:creationId xmlns:a16="http://schemas.microsoft.com/office/drawing/2014/main" id="{5B8EF48E-895F-658B-99F2-F86589C12D8C}"/>
                </a:ext>
              </a:extLst>
            </p:cNvPr>
            <p:cNvPicPr>
              <a:picLocks noChangeAspect="1"/>
            </p:cNvPicPr>
            <p:nvPr/>
          </p:nvPicPr>
          <p:blipFill>
            <a:blip r:embed="rId3"/>
            <a:stretch>
              <a:fillRect/>
            </a:stretch>
          </p:blipFill>
          <p:spPr>
            <a:xfrm>
              <a:off x="20320" y="6104416"/>
              <a:ext cx="3583537" cy="660495"/>
            </a:xfrm>
            <a:prstGeom prst="rect">
              <a:avLst/>
            </a:prstGeom>
          </p:spPr>
        </p:pic>
        <p:pic>
          <p:nvPicPr>
            <p:cNvPr id="11" name="Picture 10">
              <a:extLst>
                <a:ext uri="{FF2B5EF4-FFF2-40B4-BE49-F238E27FC236}">
                  <a16:creationId xmlns:a16="http://schemas.microsoft.com/office/drawing/2014/main" id="{F97B9B4D-FF3C-DE52-8FE7-577CCD8F7EAC}"/>
                </a:ext>
              </a:extLst>
            </p:cNvPr>
            <p:cNvPicPr>
              <a:picLocks noChangeAspect="1"/>
            </p:cNvPicPr>
            <p:nvPr/>
          </p:nvPicPr>
          <p:blipFill rotWithShape="1">
            <a:blip r:embed="rId4"/>
            <a:srcRect r="5398" b="17298"/>
            <a:stretch/>
          </p:blipFill>
          <p:spPr>
            <a:xfrm>
              <a:off x="3620525" y="6063887"/>
              <a:ext cx="1786479" cy="701024"/>
            </a:xfrm>
            <a:prstGeom prst="rect">
              <a:avLst/>
            </a:prstGeom>
          </p:spPr>
        </p:pic>
        <p:pic>
          <p:nvPicPr>
            <p:cNvPr id="19" name="Picture 18">
              <a:extLst>
                <a:ext uri="{FF2B5EF4-FFF2-40B4-BE49-F238E27FC236}">
                  <a16:creationId xmlns:a16="http://schemas.microsoft.com/office/drawing/2014/main" id="{D970F5BF-8B28-0F5B-AA90-58E8533AC8A4}"/>
                </a:ext>
              </a:extLst>
            </p:cNvPr>
            <p:cNvPicPr>
              <a:picLocks noChangeAspect="1"/>
            </p:cNvPicPr>
            <p:nvPr/>
          </p:nvPicPr>
          <p:blipFill>
            <a:blip r:embed="rId5"/>
            <a:stretch>
              <a:fillRect/>
            </a:stretch>
          </p:blipFill>
          <p:spPr>
            <a:xfrm>
              <a:off x="5744310" y="6053654"/>
              <a:ext cx="1210514" cy="716007"/>
            </a:xfrm>
            <a:prstGeom prst="rect">
              <a:avLst/>
            </a:prstGeom>
          </p:spPr>
        </p:pic>
        <p:pic>
          <p:nvPicPr>
            <p:cNvPr id="23" name="Picture 22">
              <a:extLst>
                <a:ext uri="{FF2B5EF4-FFF2-40B4-BE49-F238E27FC236}">
                  <a16:creationId xmlns:a16="http://schemas.microsoft.com/office/drawing/2014/main" id="{CC486BD4-B273-2183-14F7-F6157DBEF8E7}"/>
                </a:ext>
              </a:extLst>
            </p:cNvPr>
            <p:cNvPicPr>
              <a:picLocks noChangeAspect="1"/>
            </p:cNvPicPr>
            <p:nvPr/>
          </p:nvPicPr>
          <p:blipFill>
            <a:blip r:embed="rId6"/>
            <a:stretch>
              <a:fillRect/>
            </a:stretch>
          </p:blipFill>
          <p:spPr>
            <a:xfrm>
              <a:off x="8643525" y="6099046"/>
              <a:ext cx="1210514" cy="665865"/>
            </a:xfrm>
            <a:prstGeom prst="rect">
              <a:avLst/>
            </a:prstGeom>
          </p:spPr>
        </p:pic>
        <p:pic>
          <p:nvPicPr>
            <p:cNvPr id="25" name="Picture 24">
              <a:extLst>
                <a:ext uri="{FF2B5EF4-FFF2-40B4-BE49-F238E27FC236}">
                  <a16:creationId xmlns:a16="http://schemas.microsoft.com/office/drawing/2014/main" id="{7905CB1D-A7E8-032D-C62A-5AE1BDA90F3D}"/>
                </a:ext>
              </a:extLst>
            </p:cNvPr>
            <p:cNvPicPr>
              <a:picLocks noChangeAspect="1"/>
            </p:cNvPicPr>
            <p:nvPr/>
          </p:nvPicPr>
          <p:blipFill>
            <a:blip r:embed="rId7"/>
            <a:stretch>
              <a:fillRect/>
            </a:stretch>
          </p:blipFill>
          <p:spPr>
            <a:xfrm>
              <a:off x="9822871" y="6119989"/>
              <a:ext cx="2003187" cy="662573"/>
            </a:xfrm>
            <a:prstGeom prst="rect">
              <a:avLst/>
            </a:prstGeom>
          </p:spPr>
        </p:pic>
      </p:grpSp>
    </p:spTree>
    <p:extLst>
      <p:ext uri="{BB962C8B-B14F-4D97-AF65-F5344CB8AC3E}">
        <p14:creationId xmlns:p14="http://schemas.microsoft.com/office/powerpoint/2010/main" val="7723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Tandas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600" i="1">
                <a:latin typeface="+mj-lt"/>
              </a:rPr>
              <a:t>Breve descripción del resultado (</a:t>
            </a:r>
            <a:r>
              <a:rPr lang="es-MX" sz="1600" i="1" err="1">
                <a:latin typeface="+mj-lt"/>
              </a:rPr>
              <a:t>outcome</a:t>
            </a:r>
            <a:r>
              <a:rPr lang="es-MX" sz="1600" i="1">
                <a:latin typeface="+mj-lt"/>
              </a:rPr>
              <a:t>) que se espera obtener con esta iniciativa identificando el usuario/audiencia que va a impactar </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9C4C6BFD-424C-88B7-8FAE-B2E97D627DF9}"/>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A7CB424F-570F-81E1-4784-6A98E5FAD705}"/>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97EE7E5A-AC1D-5FB4-9E7C-84F920A63E0B}"/>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F9DD2CFD-C331-F74A-7529-3AD8875F493D}"/>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5293EF2B-8A0F-34C8-6769-EA1FCF84D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320802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dirty="0" err="1">
                <a:latin typeface="Abadi" panose="020B0604020104020204" pitchFamily="34" charset="0"/>
              </a:rPr>
              <a:t>Design</a:t>
            </a:r>
            <a:r>
              <a:rPr lang="es-MX" sz="3500" dirty="0">
                <a:latin typeface="Abadi" panose="020B0604020104020204" pitchFamily="34" charset="0"/>
              </a:rPr>
              <a:t> </a:t>
            </a:r>
            <a:r>
              <a:rPr lang="es-MX" sz="3500" dirty="0" err="1">
                <a:latin typeface="Abadi" panose="020B0604020104020204" pitchFamily="34" charset="0"/>
              </a:rPr>
              <a:t>Tec</a:t>
            </a:r>
            <a:endParaRPr lang="es-MX" sz="3500" dirty="0">
              <a:latin typeface="Abadi" panose="020B0604020104020204" pitchFamily="34" charset="0"/>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600" i="1">
                <a:latin typeface="+mj-lt"/>
              </a:rPr>
              <a:t>Breve descripción del resultado (</a:t>
            </a:r>
            <a:r>
              <a:rPr lang="es-MX" sz="1600" i="1" err="1">
                <a:latin typeface="+mj-lt"/>
              </a:rPr>
              <a:t>outcome</a:t>
            </a:r>
            <a:r>
              <a:rPr lang="es-MX" sz="1600" i="1">
                <a:latin typeface="+mj-lt"/>
              </a:rPr>
              <a:t>) que se espera obtener con esta iniciativa identificando el usuario/audiencia que va a impactar </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ES" sz="1400" dirty="0">
                <a:latin typeface="+mj-lt"/>
              </a:rPr>
              <a:t>Crear un </a:t>
            </a:r>
            <a:r>
              <a:rPr lang="es-ES" sz="1400" dirty="0" err="1">
                <a:latin typeface="+mj-lt"/>
              </a:rPr>
              <a:t>marketplace</a:t>
            </a:r>
            <a:r>
              <a:rPr lang="es-ES" sz="1400" dirty="0">
                <a:latin typeface="+mj-lt"/>
              </a:rPr>
              <a:t> donde miles de dueños y proveedores especializados en diseño de espacios donde puedan encontrar soluciones para rediseño y/o remodelación de espacios. Un lugar seguro y confiable por el respaldo de proveedores certificados</a:t>
            </a:r>
          </a:p>
          <a:p>
            <a:endParaRPr lang="es-MX" dirty="0">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5" y="4619859"/>
            <a:ext cx="5001766" cy="2140141"/>
          </a:xfrm>
          <a:prstGeom prst="rect">
            <a:avLst/>
          </a:prstGeom>
          <a:noFill/>
          <a:ln>
            <a:noFill/>
          </a:ln>
        </p:spPr>
        <p:txBody>
          <a:bodyPr wrap="square" lIns="91440" tIns="45720" rIns="91440" bIns="45720" rtlCol="0" anchor="t">
            <a:noAutofit/>
          </a:bodyPr>
          <a:lstStyle/>
          <a:p>
            <a:r>
              <a:rPr lang="es-MX" sz="1600" err="1">
                <a:latin typeface="Abadi"/>
              </a:rPr>
              <a:t>Chf</a:t>
            </a:r>
            <a:r>
              <a:rPr lang="es-MX" sz="1600">
                <a:latin typeface="Abadi"/>
              </a:rPr>
              <a:t> </a:t>
            </a:r>
            <a:r>
              <a:rPr lang="es-MX" sz="1600" err="1">
                <a:latin typeface="Abadi"/>
              </a:rPr>
              <a:t>Product</a:t>
            </a:r>
            <a:r>
              <a:rPr lang="es-MX" sz="1600">
                <a:latin typeface="Abadi"/>
              </a:rPr>
              <a:t> </a:t>
            </a:r>
            <a:r>
              <a:rPr lang="es-MX" sz="1600" err="1">
                <a:latin typeface="Abadi"/>
              </a:rPr>
              <a:t>Owner</a:t>
            </a:r>
            <a:r>
              <a:rPr lang="es-MX" sz="1600">
                <a:latin typeface="Abadi"/>
              </a:rPr>
              <a:t>: Hernán García</a:t>
            </a:r>
          </a:p>
          <a:p>
            <a:r>
              <a:rPr lang="es-MX" sz="1600" err="1">
                <a:latin typeface="Abadi"/>
              </a:rPr>
              <a:t>Product</a:t>
            </a:r>
            <a:r>
              <a:rPr lang="es-MX" sz="1600">
                <a:latin typeface="Abadi"/>
              </a:rPr>
              <a:t> </a:t>
            </a:r>
            <a:r>
              <a:rPr lang="es-MX" sz="1600" err="1">
                <a:latin typeface="Abadi"/>
              </a:rPr>
              <a:t>Owner</a:t>
            </a:r>
            <a:r>
              <a:rPr lang="es-MX" sz="1600">
                <a:latin typeface="Abadi"/>
              </a:rPr>
              <a:t>: </a:t>
            </a:r>
          </a:p>
          <a:p>
            <a:r>
              <a:rPr lang="es-MX" sz="1600">
                <a:latin typeface="Abadi"/>
              </a:rPr>
              <a:t>Líder Técnico:</a:t>
            </a:r>
          </a:p>
          <a:p>
            <a:r>
              <a:rPr lang="es-MX" sz="1600">
                <a:latin typeface="Abadi"/>
              </a:rPr>
              <a:t>SM/Procesos:</a:t>
            </a:r>
          </a:p>
          <a:p>
            <a:endParaRPr lang="es-MX" sz="1100" i="1">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Tree>
    <p:extLst>
      <p:ext uri="{BB962C8B-B14F-4D97-AF65-F5344CB8AC3E}">
        <p14:creationId xmlns:p14="http://schemas.microsoft.com/office/powerpoint/2010/main" val="140183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err="1">
                <a:latin typeface="Abadi" panose="020B0604020104020204" pitchFamily="34" charset="0"/>
              </a:rPr>
              <a:t>Design</a:t>
            </a:r>
            <a:r>
              <a:rPr lang="es-MX" sz="2400">
                <a:latin typeface="Abadi" panose="020B0604020104020204" pitchFamily="34" charset="0"/>
              </a:rPr>
              <a:t> Tec</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MX" sz="1400" i="1">
                <a:latin typeface="+mj-lt"/>
              </a:rPr>
              <a:t>Breve descripción del resultado (</a:t>
            </a:r>
            <a:r>
              <a:rPr lang="es-MX" sz="1400" i="1" err="1">
                <a:latin typeface="+mj-lt"/>
              </a:rPr>
              <a:t>outcome</a:t>
            </a:r>
            <a:r>
              <a:rPr lang="es-MX" sz="1400" i="1">
                <a:latin typeface="+mj-lt"/>
              </a:rPr>
              <a:t>) que se espera obtener con esta iniciativa identificando el usuario/audiencia que va a impactar </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panose="020B0604020104020204" pitchFamily="34" charset="0"/>
              </a:rPr>
              <a:t>Chf</a:t>
            </a:r>
            <a:r>
              <a:rPr lang="es-MX" sz="1200">
                <a:latin typeface="Abadi" panose="020B0604020104020204" pitchFamily="34" charset="0"/>
              </a:rPr>
              <a:t> </a:t>
            </a:r>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Hernán García</a:t>
            </a:r>
          </a:p>
          <a:p>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a:t>
            </a:r>
          </a:p>
          <a:p>
            <a:r>
              <a:rPr lang="es-MX" sz="1200">
                <a:latin typeface="Abadi" panose="020B0604020104020204" pitchFamily="34" charset="0"/>
              </a:rPr>
              <a:t>Líder Técnico:</a:t>
            </a:r>
          </a:p>
          <a:p>
            <a:r>
              <a:rPr lang="es-MX" sz="1200">
                <a:latin typeface="Abadi" panose="020B0604020104020204" pitchFamily="34" charset="0"/>
              </a:rPr>
              <a:t>SM/Procesos: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852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err="1">
                <a:latin typeface="Abadi" panose="020B0604020104020204" pitchFamily="34" charset="0"/>
              </a:rPr>
              <a:t>Design</a:t>
            </a:r>
            <a:r>
              <a:rPr lang="es-MX" sz="3500">
                <a:latin typeface="Abadi" panose="020B0604020104020204" pitchFamily="34" charset="0"/>
              </a:rPr>
              <a:t> Tec</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600" i="1">
                <a:latin typeface="+mj-lt"/>
              </a:rPr>
              <a:t>Breve descripción del resultado (</a:t>
            </a:r>
            <a:r>
              <a:rPr lang="es-MX" sz="1600" i="1" err="1">
                <a:latin typeface="+mj-lt"/>
              </a:rPr>
              <a:t>outcome</a:t>
            </a:r>
            <a:r>
              <a:rPr lang="es-MX" sz="1600" i="1">
                <a:latin typeface="+mj-lt"/>
              </a:rPr>
              <a:t>) que se espera obtener con esta iniciativa identificando el usuario/audiencia que va a impactar </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238F435B-0A48-D4CE-3532-13F85FB8C015}"/>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0984DD09-9B30-B610-F151-90DE0238E220}"/>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3BC2B876-EB77-1502-4930-61F17EFECFF0}"/>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7A82FCBF-94D8-0E18-C8B5-07B97629B2C0}"/>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EBE84BFC-A6DE-4600-137B-A40F35F29E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357766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dirty="0">
                <a:latin typeface="Abadi" panose="020B0604020104020204" pitchFamily="34" charset="0"/>
              </a:rPr>
              <a:t>Videojuegos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i="1" dirty="0">
                <a:latin typeface="+mj-lt"/>
              </a:rPr>
              <a:t>Captar a nuevos clientes a través de Videojuegos online para ganar puntos y monetizar para que los jugadores puedan adquirir boletos del sorteo </a:t>
            </a:r>
            <a:r>
              <a:rPr lang="es-ES" i="1" dirty="0" err="1">
                <a:latin typeface="+mj-lt"/>
              </a:rPr>
              <a:t>Tec</a:t>
            </a:r>
            <a:r>
              <a:rPr lang="es-ES" i="1" dirty="0">
                <a:latin typeface="+mj-lt"/>
              </a:rPr>
              <a:t>, artículos promocionales, etc.</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MX" sz="1200" i="1">
                <a:latin typeface="+mj-lt"/>
              </a:rPr>
              <a:t>Descripción del entregable (output) con lo que se busca lograr la visión objetivo   del proyecto</a:t>
            </a:r>
          </a:p>
          <a:p>
            <a:endParaRPr lang="es-MX">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5" y="4619859"/>
            <a:ext cx="4928022" cy="2140141"/>
          </a:xfrm>
          <a:prstGeom prst="rect">
            <a:avLst/>
          </a:prstGeom>
          <a:noFill/>
          <a:ln>
            <a:noFill/>
          </a:ln>
        </p:spPr>
        <p:txBody>
          <a:bodyPr wrap="square" lIns="91440" tIns="45720" rIns="91440" bIns="45720" rtlCol="0" anchor="t">
            <a:noAutofit/>
          </a:bodyPr>
          <a:lstStyle/>
          <a:p>
            <a:r>
              <a:rPr lang="es-MX" sz="1600" err="1">
                <a:latin typeface="Abadi"/>
              </a:rPr>
              <a:t>Chf</a:t>
            </a:r>
            <a:r>
              <a:rPr lang="es-MX" sz="1600">
                <a:latin typeface="Abadi"/>
              </a:rPr>
              <a:t> </a:t>
            </a:r>
            <a:r>
              <a:rPr lang="es-MX" sz="1600" err="1">
                <a:latin typeface="Abadi"/>
              </a:rPr>
              <a:t>Product</a:t>
            </a:r>
            <a:r>
              <a:rPr lang="es-MX" sz="1600">
                <a:latin typeface="Abadi"/>
              </a:rPr>
              <a:t> </a:t>
            </a:r>
            <a:r>
              <a:rPr lang="es-MX" sz="1600" err="1">
                <a:latin typeface="Abadi"/>
              </a:rPr>
              <a:t>Owner</a:t>
            </a:r>
            <a:r>
              <a:rPr lang="es-MX" sz="1600">
                <a:latin typeface="Abadi"/>
              </a:rPr>
              <a:t>: Hernán García</a:t>
            </a:r>
          </a:p>
          <a:p>
            <a:r>
              <a:rPr lang="es-MX" sz="1600" err="1">
                <a:latin typeface="Abadi"/>
              </a:rPr>
              <a:t>Product</a:t>
            </a:r>
            <a:r>
              <a:rPr lang="es-MX" sz="1600">
                <a:latin typeface="Abadi"/>
              </a:rPr>
              <a:t> </a:t>
            </a:r>
            <a:r>
              <a:rPr lang="es-MX" sz="1600" err="1">
                <a:latin typeface="Abadi"/>
              </a:rPr>
              <a:t>Owner</a:t>
            </a:r>
            <a:r>
              <a:rPr lang="es-MX" sz="1600">
                <a:latin typeface="Abadi"/>
              </a:rPr>
              <a:t>:</a:t>
            </a:r>
          </a:p>
          <a:p>
            <a:r>
              <a:rPr lang="es-MX" sz="1600">
                <a:latin typeface="Abadi"/>
              </a:rPr>
              <a:t>Líder Técnico:</a:t>
            </a:r>
          </a:p>
          <a:p>
            <a:r>
              <a:rPr lang="es-MX" sz="1600">
                <a:latin typeface="Abadi"/>
              </a:rPr>
              <a:t>SM/Procesos:</a:t>
            </a:r>
          </a:p>
          <a:p>
            <a:endParaRPr lang="es-MX" sz="1100" i="1">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Tree>
    <p:extLst>
      <p:ext uri="{BB962C8B-B14F-4D97-AF65-F5344CB8AC3E}">
        <p14:creationId xmlns:p14="http://schemas.microsoft.com/office/powerpoint/2010/main" val="4042296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Videojuegos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ES" i="1">
                <a:latin typeface="+mj-lt"/>
              </a:rPr>
              <a:t>Captar a nuevos clientes a través de Videojuegos online para ganar puntos y monetizar para que los jugadores puedan adquirir boletos del sorteo Tec, artículos promocionales, etc.</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panose="020B0604020104020204" pitchFamily="34" charset="0"/>
              </a:rPr>
              <a:t>Chf</a:t>
            </a:r>
            <a:r>
              <a:rPr lang="es-MX" sz="1200">
                <a:latin typeface="Abadi" panose="020B0604020104020204" pitchFamily="34" charset="0"/>
              </a:rPr>
              <a:t> </a:t>
            </a:r>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Hernán García</a:t>
            </a:r>
          </a:p>
          <a:p>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a:t>
            </a:r>
          </a:p>
          <a:p>
            <a:r>
              <a:rPr lang="es-MX" sz="1200">
                <a:latin typeface="Abadi" panose="020B0604020104020204" pitchFamily="34" charset="0"/>
              </a:rPr>
              <a:t>Líder Técnico:</a:t>
            </a:r>
          </a:p>
          <a:p>
            <a:r>
              <a:rPr lang="es-MX" sz="1200">
                <a:latin typeface="Abadi" panose="020B0604020104020204" pitchFamily="34" charset="0"/>
              </a:rPr>
              <a:t>SM/Procesos: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07112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Videojuegos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i="1">
                <a:latin typeface="+mj-lt"/>
              </a:rPr>
              <a:t>Captar a nuevos clientes a través de Videojuegos online para ganar puntos y monetizar para que los jugadores puedan adquirir boletos del sorteo Tec, artículos promocionales, etc.</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1C54504D-8E49-2B2A-6A82-887784AF65A3}"/>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6499700C-60B4-25E4-CA3A-CE8F276DA61D}"/>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96176802-47CB-445D-9CFF-6D8F79AF053A}"/>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CAAE693B-863B-C2DA-1607-C1501C24F79A}"/>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C31BD05E-AC10-4508-A5E7-37142BEB9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42063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3500" b="0" i="0" u="none" strike="noStrike" kern="1200" cap="none" spc="0" normalizeH="0" baseline="0" noProof="0" dirty="0">
                <a:ln>
                  <a:noFill/>
                </a:ln>
                <a:solidFill>
                  <a:prstClr val="white"/>
                </a:solidFill>
                <a:effectLst/>
                <a:uLnTx/>
                <a:uFillTx/>
                <a:latin typeface="Abadi"/>
                <a:ea typeface="+mn-ea"/>
                <a:cs typeface="+mn-cs"/>
              </a:rPr>
              <a:t>Nueva Campaña .MX</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1" u="none" strike="noStrike" kern="1200" cap="none" spc="0" normalizeH="0" baseline="0" noProof="0" dirty="0">
                <a:ln>
                  <a:noFill/>
                </a:ln>
                <a:solidFill>
                  <a:prstClr val="black"/>
                </a:solidFill>
                <a:effectLst/>
                <a:uLnTx/>
                <a:uFillTx/>
                <a:latin typeface="Calibri Light" panose="020F0302020204030204"/>
                <a:ea typeface="+mn-ea"/>
                <a:cs typeface="+mn-cs"/>
              </a:rPr>
              <a:t>Incrementar el posicionamiento de .MX (creciendo la base de dominios), y aprovechando el orgullo por México. </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1483124"/>
          </a:xfrm>
          <a:prstGeom prst="rect">
            <a:avLst/>
          </a:prstGeom>
          <a:noFill/>
          <a:ln>
            <a:noFill/>
          </a:ln>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600" b="0" i="1" u="none" strike="noStrike" kern="1200" cap="none" spc="0" normalizeH="0" baseline="0" noProof="0">
                <a:ln>
                  <a:noFill/>
                </a:ln>
                <a:solidFill>
                  <a:prstClr val="black"/>
                </a:solidFill>
                <a:effectLst/>
                <a:uLnTx/>
                <a:uFillTx/>
                <a:latin typeface="Calibri Light" panose="020F0302020204030204"/>
                <a:ea typeface="+mn-ea"/>
                <a:cs typeface="+mn-cs"/>
              </a:rPr>
              <a:t> Potenciar el posicionamiento de los dominios .MX, con base en el orgullo por México.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600" b="1" i="0" u="none" strike="noStrike" kern="1200" cap="none" spc="0" normalizeH="0" baseline="0" noProof="0">
              <a:ln>
                <a:noFill/>
              </a:ln>
              <a:solidFill>
                <a:prstClr val="black"/>
              </a:solidFill>
              <a:effectLst/>
              <a:uLnTx/>
              <a:uFillTx/>
              <a:latin typeface="Calibri Light" panose="020F0302020204030204"/>
              <a:ea typeface="+mn-ea"/>
              <a:cs typeface="+mn-cs"/>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2200" b="0" i="0" u="none" strike="noStrike" kern="1200" cap="none" spc="0" normalizeH="0" baseline="0" noProof="0">
                  <a:ln>
                    <a:noFill/>
                  </a:ln>
                  <a:solidFill>
                    <a:prstClr val="black"/>
                  </a:solidFill>
                  <a:effectLst/>
                  <a:uLnTx/>
                  <a:uFillTx/>
                  <a:latin typeface="Abadi" panose="020B0604020104020204" pitchFamily="34" charset="0"/>
                  <a:ea typeface="+mn-ea"/>
                  <a:cs typeface="+mn-cs"/>
                </a:rPr>
                <a:t>Producto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2200" b="0" i="0" u="none" strike="noStrike" kern="1200" cap="none" spc="0" normalizeH="0" baseline="0" noProof="0">
                <a:ln>
                  <a:noFill/>
                </a:ln>
                <a:solidFill>
                  <a:prstClr val="black"/>
                </a:solidFill>
                <a:effectLst/>
                <a:uLnTx/>
                <a:uFillTx/>
                <a:latin typeface="Abadi" panose="020B0604020104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2200" b="0" i="0" u="none" strike="noStrike" kern="1200" cap="none" spc="0" normalizeH="0" baseline="0" noProof="0">
                <a:ln>
                  <a:noFill/>
                </a:ln>
                <a:solidFill>
                  <a:prstClr val="black"/>
                </a:solidFill>
                <a:effectLst/>
                <a:uLnTx/>
                <a:uFillTx/>
                <a:latin typeface="Abadi" panose="020B0604020104020204" pitchFamily="34" charset="0"/>
                <a:ea typeface="+mn-ea"/>
                <a:cs typeface="+mn-cs"/>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6" y="1906781"/>
            <a:ext cx="5345044" cy="2160000"/>
          </a:xfrm>
          <a:prstGeom prst="rect">
            <a:avLst/>
          </a:prstGeom>
          <a:noFill/>
          <a:ln>
            <a:noFill/>
          </a:ln>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600" b="0" i="1" u="none" strike="noStrike" kern="1200" cap="none" spc="0" normalizeH="0" baseline="0" noProof="0" dirty="0">
                <a:ln>
                  <a:noFill/>
                </a:ln>
                <a:solidFill>
                  <a:prstClr val="black"/>
                </a:solidFill>
                <a:effectLst/>
                <a:uLnTx/>
                <a:uFillTx/>
                <a:latin typeface="Calibri Light" panose="020F0302020204030204"/>
                <a:ea typeface="+mn-ea"/>
                <a:cs typeface="+mn-cs"/>
              </a:rPr>
              <a:t>Nueva campaña de publicidad basada en concepto creativo alrededor del orgullo por México.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600" b="0" i="1"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600" b="0" i="1" u="none" strike="noStrike" kern="1200" cap="none" spc="0" normalizeH="0" baseline="0" noProof="0" dirty="0">
                <a:ln>
                  <a:noFill/>
                </a:ln>
                <a:solidFill>
                  <a:prstClr val="black"/>
                </a:solidFill>
                <a:effectLst/>
                <a:uLnTx/>
                <a:uFillTx/>
                <a:latin typeface="Calibri Light" panose="020F0302020204030204"/>
                <a:ea typeface="+mn-ea"/>
                <a:cs typeface="+mn-cs"/>
              </a:rPr>
              <a:t>Buscamos impulsar el dominio .</a:t>
            </a:r>
            <a:r>
              <a:rPr kumimoji="0" lang="es-ES" sz="1600" b="0" i="1" u="none" strike="noStrike" kern="1200" cap="none" spc="0" normalizeH="0" baseline="0" noProof="0" dirty="0" err="1">
                <a:ln>
                  <a:noFill/>
                </a:ln>
                <a:solidFill>
                  <a:prstClr val="black"/>
                </a:solidFill>
                <a:effectLst/>
                <a:uLnTx/>
                <a:uFillTx/>
                <a:latin typeface="Calibri Light" panose="020F0302020204030204"/>
                <a:ea typeface="+mn-ea"/>
                <a:cs typeface="+mn-cs"/>
              </a:rPr>
              <a:t>mx</a:t>
            </a:r>
            <a:r>
              <a:rPr kumimoji="0" lang="es-ES" sz="1600" b="0" i="1" u="none" strike="noStrike" kern="1200" cap="none" spc="0" normalizeH="0" baseline="0" noProof="0" dirty="0">
                <a:ln>
                  <a:noFill/>
                </a:ln>
                <a:solidFill>
                  <a:prstClr val="black"/>
                </a:solidFill>
                <a:effectLst/>
                <a:uLnTx/>
                <a:uFillTx/>
                <a:latin typeface="Calibri Light" panose="020F0302020204030204"/>
                <a:ea typeface="+mn-ea"/>
                <a:cs typeface="+mn-cs"/>
              </a:rPr>
              <a:t> en México conectando auténticamente con el orgullo mexicano. Nuestro objetivo es generar una verdadera conexión con la audiencia, logrando que se identifiquen plenamente con nuestra marca y esperando una mejora radical en el posicionamiento (Disruptiva).</a:t>
            </a:r>
            <a:endParaRPr kumimoji="0" lang="es-MX" sz="1600" b="0" i="1"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600" b="0" i="1"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2200" b="0" i="0" u="none" strike="noStrike" kern="1200" cap="none" spc="0" normalizeH="0" baseline="0" noProof="0">
                  <a:ln>
                    <a:noFill/>
                  </a:ln>
                  <a:solidFill>
                    <a:prstClr val="black"/>
                  </a:solidFill>
                  <a:effectLst/>
                  <a:uLnTx/>
                  <a:uFillTx/>
                  <a:latin typeface="Abadi" panose="020B0604020104020204" pitchFamily="34" charset="0"/>
                  <a:ea typeface="+mn-ea"/>
                  <a:cs typeface="+mn-cs"/>
                </a:rPr>
                <a:t>Equipo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2200" b="0" i="0" u="none" strike="noStrike" kern="1200" cap="none" spc="0" normalizeH="0" baseline="0" noProof="0">
                <a:ln>
                  <a:noFill/>
                </a:ln>
                <a:solidFill>
                  <a:prstClr val="black"/>
                </a:solidFill>
                <a:effectLst/>
                <a:uLnTx/>
                <a:uFillTx/>
                <a:latin typeface="Abadi" panose="020B0604020104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2200" b="0" i="0" u="none" strike="noStrike" kern="1200" cap="none" spc="0" normalizeH="0" baseline="0" noProof="0">
                <a:ln>
                  <a:noFill/>
                </a:ln>
                <a:solidFill>
                  <a:prstClr val="black"/>
                </a:solidFill>
                <a:effectLst/>
                <a:uLnTx/>
                <a:uFillTx/>
                <a:latin typeface="Abadi" panose="020B0604020104020204" pitchFamily="34" charset="0"/>
                <a:ea typeface="+mn-ea"/>
                <a:cs typeface="+mn-cs"/>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1" u="none" strike="noStrike" kern="1200" cap="none" spc="0" normalizeH="0" baseline="0" noProof="0" dirty="0">
                <a:ln>
                  <a:noFill/>
                </a:ln>
                <a:solidFill>
                  <a:prstClr val="black"/>
                </a:solidFill>
                <a:effectLst/>
                <a:uLnTx/>
                <a:uFillTx/>
                <a:latin typeface="Calibri Light" panose="020F0302020204030204"/>
                <a:ea typeface="+mn-ea"/>
                <a:cs typeface="+mn-cs"/>
              </a:rPr>
              <a:t>Cantidad de dominios registrados.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1" u="none" strike="noStrike" kern="1200" cap="none" spc="0" normalizeH="0" baseline="0" noProof="0" dirty="0">
                <a:ln>
                  <a:noFill/>
                </a:ln>
                <a:solidFill>
                  <a:prstClr val="black"/>
                </a:solidFill>
                <a:effectLst/>
                <a:uLnTx/>
                <a:uFillTx/>
                <a:latin typeface="Calibri Light" panose="020F0302020204030204"/>
                <a:ea typeface="+mn-ea"/>
                <a:cs typeface="+mn-cs"/>
              </a:rPr>
              <a:t>Top </a:t>
            </a:r>
            <a:r>
              <a:rPr kumimoji="0" lang="es-MX" sz="1400" b="0" i="1" u="none" strike="noStrike" kern="1200" cap="none" spc="0" normalizeH="0" baseline="0" noProof="0" dirty="0" err="1">
                <a:ln>
                  <a:noFill/>
                </a:ln>
                <a:solidFill>
                  <a:prstClr val="black"/>
                </a:solidFill>
                <a:effectLst/>
                <a:uLnTx/>
                <a:uFillTx/>
                <a:latin typeface="Calibri Light" panose="020F0302020204030204"/>
                <a:ea typeface="+mn-ea"/>
                <a:cs typeface="+mn-cs"/>
              </a:rPr>
              <a:t>of</a:t>
            </a:r>
            <a:r>
              <a:rPr kumimoji="0" lang="es-MX" sz="1400" b="0" i="1" u="none" strike="noStrike" kern="1200" cap="none" spc="0" normalizeH="0" baseline="0" noProof="0" dirty="0">
                <a:ln>
                  <a:noFill/>
                </a:ln>
                <a:solidFill>
                  <a:prstClr val="black"/>
                </a:solidFill>
                <a:effectLst/>
                <a:uLnTx/>
                <a:uFillTx/>
                <a:latin typeface="Calibri Light" panose="020F0302020204030204"/>
                <a:ea typeface="+mn-ea"/>
                <a:cs typeface="+mn-cs"/>
              </a:rPr>
              <a:t> </a:t>
            </a:r>
            <a:r>
              <a:rPr kumimoji="0" lang="es-MX" sz="1400" b="0" i="1" u="none" strike="noStrike" kern="1200" cap="none" spc="0" normalizeH="0" baseline="0" noProof="0" dirty="0" err="1">
                <a:ln>
                  <a:noFill/>
                </a:ln>
                <a:solidFill>
                  <a:prstClr val="black"/>
                </a:solidFill>
                <a:effectLst/>
                <a:uLnTx/>
                <a:uFillTx/>
                <a:latin typeface="Calibri Light" panose="020F0302020204030204"/>
                <a:ea typeface="+mn-ea"/>
                <a:cs typeface="+mn-cs"/>
              </a:rPr>
              <a:t>Mind</a:t>
            </a:r>
            <a:endParaRPr kumimoji="0" lang="es-MX" sz="1400" b="0" i="1"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1" u="none" strike="noStrike" kern="1200" cap="none" spc="0" normalizeH="0" baseline="0" noProof="0" dirty="0">
                <a:ln>
                  <a:noFill/>
                </a:ln>
                <a:solidFill>
                  <a:prstClr val="black"/>
                </a:solidFill>
                <a:effectLst/>
                <a:uLnTx/>
                <a:uFillTx/>
                <a:latin typeface="Calibri Light" panose="020F0302020204030204"/>
                <a:ea typeface="+mn-ea"/>
                <a:cs typeface="+mn-cs"/>
              </a:rPr>
              <a:t>Share </a:t>
            </a:r>
            <a:r>
              <a:rPr kumimoji="0" lang="es-MX" sz="1400" b="0" i="1" u="none" strike="noStrike" kern="1200" cap="none" spc="0" normalizeH="0" baseline="0" noProof="0" dirty="0" err="1">
                <a:ln>
                  <a:noFill/>
                </a:ln>
                <a:solidFill>
                  <a:prstClr val="black"/>
                </a:solidFill>
                <a:effectLst/>
                <a:uLnTx/>
                <a:uFillTx/>
                <a:latin typeface="Calibri Light" panose="020F0302020204030204"/>
                <a:ea typeface="+mn-ea"/>
                <a:cs typeface="+mn-cs"/>
              </a:rPr>
              <a:t>of</a:t>
            </a:r>
            <a:r>
              <a:rPr kumimoji="0" lang="es-MX" sz="1400" b="0" i="1" u="none" strike="noStrike" kern="1200" cap="none" spc="0" normalizeH="0" baseline="0" noProof="0" dirty="0">
                <a:ln>
                  <a:noFill/>
                </a:ln>
                <a:solidFill>
                  <a:prstClr val="black"/>
                </a:solidFill>
                <a:effectLst/>
                <a:uLnTx/>
                <a:uFillTx/>
                <a:latin typeface="Calibri Light" panose="020F0302020204030204"/>
                <a:ea typeface="+mn-ea"/>
                <a:cs typeface="+mn-cs"/>
              </a:rPr>
              <a:t> </a:t>
            </a:r>
            <a:r>
              <a:rPr kumimoji="0" lang="es-MX" sz="1400" b="0" i="1" u="none" strike="noStrike" kern="1200" cap="none" spc="0" normalizeH="0" baseline="0" noProof="0" dirty="0" err="1">
                <a:ln>
                  <a:noFill/>
                </a:ln>
                <a:solidFill>
                  <a:prstClr val="black"/>
                </a:solidFill>
                <a:effectLst/>
                <a:uLnTx/>
                <a:uFillTx/>
                <a:latin typeface="Calibri Light" panose="020F0302020204030204"/>
                <a:ea typeface="+mn-ea"/>
                <a:cs typeface="+mn-cs"/>
              </a:rPr>
              <a:t>Mind</a:t>
            </a:r>
            <a:endParaRPr kumimoji="0" lang="es-MX" sz="1400" b="0" i="1"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1" u="none" strike="noStrike" kern="1200" cap="none" spc="0" normalizeH="0" baseline="0" noProof="0" dirty="0">
                <a:ln>
                  <a:noFill/>
                </a:ln>
                <a:solidFill>
                  <a:prstClr val="black"/>
                </a:solidFill>
                <a:effectLst/>
                <a:uLnTx/>
                <a:uFillTx/>
                <a:latin typeface="Calibri Light" panose="020F0302020204030204"/>
                <a:ea typeface="+mn-ea"/>
                <a:cs typeface="+mn-cs"/>
              </a:rPr>
              <a:t>Indicadores de efectividad de campañas en línea.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1" u="none" strike="noStrike" kern="1200" cap="none" spc="0" normalizeH="0" baseline="0" noProof="0" dirty="0">
                <a:ln>
                  <a:noFill/>
                </a:ln>
                <a:solidFill>
                  <a:prstClr val="black"/>
                </a:solidFill>
                <a:effectLst/>
                <a:uLnTx/>
                <a:uFillTx/>
                <a:latin typeface="Calibri Light" panose="020F0302020204030204"/>
                <a:ea typeface="+mn-ea"/>
                <a:cs typeface="+mn-cs"/>
              </a:rPr>
              <a:t>Indicadores de desempeño de campañas en redes sociales.</a:t>
            </a: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marL="0" marR="0" lvl="0" indent="0" algn="l" defTabSz="720000" rtl="0" eaLnBrk="1" fontAlgn="auto" latinLnBrk="0" hangingPunct="1">
                <a:lnSpc>
                  <a:spcPct val="100000"/>
                </a:lnSpc>
                <a:spcBef>
                  <a:spcPts val="0"/>
                </a:spcBef>
                <a:spcAft>
                  <a:spcPts val="0"/>
                </a:spcAft>
                <a:buClrTx/>
                <a:buSzTx/>
                <a:buFontTx/>
                <a:buNone/>
                <a:tabLst/>
                <a:defRPr/>
              </a:pPr>
              <a:r>
                <a:rPr kumimoji="0" lang="es-MX" sz="2200" b="0" i="0" u="none" strike="noStrike" kern="1200" cap="none" spc="0" normalizeH="0" baseline="0" noProof="0">
                  <a:ln>
                    <a:noFill/>
                  </a:ln>
                  <a:solidFill>
                    <a:prstClr val="black"/>
                  </a:solidFill>
                  <a:effectLst/>
                  <a:uLnTx/>
                  <a:uFillTx/>
                  <a:latin typeface="Abadi" panose="020B0604020104020204" pitchFamily="34" charset="0"/>
                  <a:ea typeface="+mn-ea"/>
                  <a:cs typeface="+mn-cs"/>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marL="0" marR="0" lvl="0" indent="0" algn="l" defTabSz="720000" rtl="0" eaLnBrk="1" fontAlgn="auto" latinLnBrk="0" hangingPunct="1">
                <a:lnSpc>
                  <a:spcPct val="100000"/>
                </a:lnSpc>
                <a:spcBef>
                  <a:spcPts val="0"/>
                </a:spcBef>
                <a:spcAft>
                  <a:spcPts val="0"/>
                </a:spcAft>
                <a:buClrTx/>
                <a:buSzTx/>
                <a:buFontTx/>
                <a:buNone/>
                <a:tabLst/>
                <a:defRPr/>
              </a:pPr>
              <a:r>
                <a:rPr kumimoji="0" lang="es-MX" sz="2200" b="0" i="0" u="none" strike="noStrike" kern="1200" cap="none" spc="0" normalizeH="0" baseline="0" noProof="0">
                  <a:ln>
                    <a:noFill/>
                  </a:ln>
                  <a:solidFill>
                    <a:prstClr val="black"/>
                  </a:solidFill>
                  <a:effectLst/>
                  <a:uLnTx/>
                  <a:uFillTx/>
                  <a:latin typeface="Abadi"/>
                  <a:ea typeface="+mn-ea"/>
                  <a:cs typeface="+mn-cs"/>
                </a:rPr>
                <a:t>Problema / Oportunidad identificada</a:t>
              </a:r>
              <a:endParaRPr kumimoji="0" lang="es-MX" sz="2200" b="0" i="0" u="none" strike="noStrike" kern="1200" cap="none" spc="0" normalizeH="0" baseline="0" noProof="0">
                <a:ln>
                  <a:noFill/>
                </a:ln>
                <a:solidFill>
                  <a:prstClr val="black"/>
                </a:solidFill>
                <a:effectLst/>
                <a:uLnTx/>
                <a:uFillTx/>
                <a:latin typeface="Abadi" panose="020B0604020104020204" pitchFamily="34" charset="0"/>
                <a:ea typeface="+mn-ea"/>
                <a:cs typeface="+mn-cs"/>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Abadi" panose="020B0604020104020204" pitchFamily="34" charset="0"/>
                <a:ea typeface="+mn-ea"/>
                <a:cs typeface="+mn-cs"/>
              </a:rPr>
              <a:t>NIC</a:t>
            </a:r>
          </a:p>
        </p:txBody>
      </p:sp>
      <p:sp>
        <p:nvSpPr>
          <p:cNvPr id="5" name="CuadroTexto 4">
            <a:extLst>
              <a:ext uri="{FF2B5EF4-FFF2-40B4-BE49-F238E27FC236}">
                <a16:creationId xmlns:a16="http://schemas.microsoft.com/office/drawing/2014/main" id="{68EE692F-2493-C202-74D3-5BFABE882282}"/>
              </a:ext>
            </a:extLst>
          </p:cNvPr>
          <p:cNvSpPr txBox="1">
            <a:spLocks/>
          </p:cNvSpPr>
          <p:nvPr/>
        </p:nvSpPr>
        <p:spPr>
          <a:xfrm>
            <a:off x="6485565" y="4619859"/>
            <a:ext cx="4928022" cy="2140141"/>
          </a:xfrm>
          <a:prstGeom prst="rect">
            <a:avLst/>
          </a:prstGeom>
          <a:noFill/>
          <a:ln>
            <a:noFill/>
          </a:ln>
        </p:spPr>
        <p:txBody>
          <a:bodyPr wrap="square" lIns="91440" tIns="45720" rIns="91440" bIns="45720" rtlCol="0"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err="1">
                <a:ln>
                  <a:noFill/>
                </a:ln>
                <a:solidFill>
                  <a:prstClr val="black"/>
                </a:solidFill>
                <a:effectLst/>
                <a:uLnTx/>
                <a:uFillTx/>
                <a:latin typeface="Abadi"/>
                <a:ea typeface="+mn-ea"/>
                <a:cs typeface="+mn-cs"/>
              </a:rPr>
              <a:t>Chf</a:t>
            </a:r>
            <a:r>
              <a:rPr kumimoji="0" lang="es-MX" sz="1600" b="0" i="0" u="none" strike="noStrike" kern="1200" cap="none" spc="0" normalizeH="0" baseline="0" noProof="0" dirty="0">
                <a:ln>
                  <a:noFill/>
                </a:ln>
                <a:solidFill>
                  <a:prstClr val="black"/>
                </a:solidFill>
                <a:effectLst/>
                <a:uLnTx/>
                <a:uFillTx/>
                <a:latin typeface="Abadi"/>
                <a:ea typeface="+mn-ea"/>
                <a:cs typeface="+mn-cs"/>
              </a:rPr>
              <a:t> </a:t>
            </a:r>
            <a:r>
              <a:rPr kumimoji="0" lang="es-MX" sz="1600" b="0" i="0" u="none" strike="noStrike" kern="1200" cap="none" spc="0" normalizeH="0" baseline="0" noProof="0" dirty="0" err="1">
                <a:ln>
                  <a:noFill/>
                </a:ln>
                <a:solidFill>
                  <a:prstClr val="black"/>
                </a:solidFill>
                <a:effectLst/>
                <a:uLnTx/>
                <a:uFillTx/>
                <a:latin typeface="Abadi"/>
                <a:ea typeface="+mn-ea"/>
                <a:cs typeface="+mn-cs"/>
              </a:rPr>
              <a:t>Product</a:t>
            </a:r>
            <a:r>
              <a:rPr kumimoji="0" lang="es-MX" sz="1600" b="0" i="0" u="none" strike="noStrike" kern="1200" cap="none" spc="0" normalizeH="0" baseline="0" noProof="0" dirty="0">
                <a:ln>
                  <a:noFill/>
                </a:ln>
                <a:solidFill>
                  <a:prstClr val="black"/>
                </a:solidFill>
                <a:effectLst/>
                <a:uLnTx/>
                <a:uFillTx/>
                <a:latin typeface="Abadi"/>
                <a:ea typeface="+mn-ea"/>
                <a:cs typeface="+mn-cs"/>
              </a:rPr>
              <a:t> </a:t>
            </a:r>
            <a:r>
              <a:rPr kumimoji="0" lang="es-MX" sz="1600" b="0" i="0" u="none" strike="noStrike" kern="1200" cap="none" spc="0" normalizeH="0" baseline="0" noProof="0" dirty="0" err="1">
                <a:ln>
                  <a:noFill/>
                </a:ln>
                <a:solidFill>
                  <a:prstClr val="black"/>
                </a:solidFill>
                <a:effectLst/>
                <a:uLnTx/>
                <a:uFillTx/>
                <a:latin typeface="Abadi"/>
                <a:ea typeface="+mn-ea"/>
                <a:cs typeface="+mn-cs"/>
              </a:rPr>
              <a:t>Owner</a:t>
            </a:r>
            <a:r>
              <a:rPr kumimoji="0" lang="es-MX" sz="1600" b="0" i="0" u="none" strike="noStrike" kern="1200" cap="none" spc="0" normalizeH="0" baseline="0" noProof="0" dirty="0">
                <a:ln>
                  <a:noFill/>
                </a:ln>
                <a:solidFill>
                  <a:prstClr val="black"/>
                </a:solidFill>
                <a:effectLst/>
                <a:uLnTx/>
                <a:uFillTx/>
                <a:latin typeface="Abadi"/>
                <a:ea typeface="+mn-ea"/>
                <a:cs typeface="+mn-cs"/>
              </a:rPr>
              <a:t>: Alejandro Castro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err="1">
                <a:ln>
                  <a:noFill/>
                </a:ln>
                <a:solidFill>
                  <a:prstClr val="black"/>
                </a:solidFill>
                <a:effectLst/>
                <a:uLnTx/>
                <a:uFillTx/>
                <a:latin typeface="Abadi"/>
                <a:ea typeface="+mn-ea"/>
                <a:cs typeface="+mn-cs"/>
              </a:rPr>
              <a:t>Product</a:t>
            </a:r>
            <a:r>
              <a:rPr kumimoji="0" lang="es-MX" sz="1600" b="0" i="0" u="none" strike="noStrike" kern="1200" cap="none" spc="0" normalizeH="0" baseline="0" noProof="0" dirty="0">
                <a:ln>
                  <a:noFill/>
                </a:ln>
                <a:solidFill>
                  <a:prstClr val="black"/>
                </a:solidFill>
                <a:effectLst/>
                <a:uLnTx/>
                <a:uFillTx/>
                <a:latin typeface="Abadi"/>
                <a:ea typeface="+mn-ea"/>
                <a:cs typeface="+mn-cs"/>
              </a:rPr>
              <a:t> </a:t>
            </a:r>
            <a:r>
              <a:rPr kumimoji="0" lang="es-MX" sz="1600" b="0" i="0" u="none" strike="noStrike" kern="1200" cap="none" spc="0" normalizeH="0" baseline="0" noProof="0" dirty="0" err="1">
                <a:ln>
                  <a:noFill/>
                </a:ln>
                <a:solidFill>
                  <a:prstClr val="black"/>
                </a:solidFill>
                <a:effectLst/>
                <a:uLnTx/>
                <a:uFillTx/>
                <a:latin typeface="Abadi"/>
                <a:ea typeface="+mn-ea"/>
                <a:cs typeface="+mn-cs"/>
              </a:rPr>
              <a:t>Owner</a:t>
            </a:r>
            <a:r>
              <a:rPr kumimoji="0" lang="es-MX" sz="1600" b="0" i="0" u="none" strike="noStrike" kern="1200" cap="none" spc="0" normalizeH="0" baseline="0" noProof="0" dirty="0">
                <a:ln>
                  <a:noFill/>
                </a:ln>
                <a:solidFill>
                  <a:prstClr val="black"/>
                </a:solidFill>
                <a:effectLst/>
                <a:uLnTx/>
                <a:uFillTx/>
                <a:latin typeface="Abadi"/>
                <a:ea typeface="+mn-ea"/>
                <a:cs typeface="+mn-cs"/>
              </a:rPr>
              <a:t>: Ernesto Bojórquez</a:t>
            </a:r>
          </a:p>
          <a:p>
            <a:pPr marL="0" marR="0" lvl="0" indent="0" algn="l" defTabSz="457200" rtl="0" eaLnBrk="1" fontAlgn="auto" latinLnBrk="0" hangingPunct="1">
              <a:lnSpc>
                <a:spcPct val="100000"/>
              </a:lnSpc>
              <a:spcBef>
                <a:spcPts val="0"/>
              </a:spcBef>
              <a:spcAft>
                <a:spcPts val="0"/>
              </a:spcAft>
              <a:buClrTx/>
              <a:buSzTx/>
              <a:buFontTx/>
              <a:buNone/>
              <a:tabLst/>
              <a:defRPr/>
            </a:pPr>
            <a:r>
              <a:rPr lang="es-MX" sz="1600" dirty="0">
                <a:solidFill>
                  <a:prstClr val="black"/>
                </a:solidFill>
                <a:latin typeface="Abadi"/>
              </a:rPr>
              <a:t>Líder Técnico</a:t>
            </a:r>
            <a:r>
              <a:rPr kumimoji="0" lang="es-MX" sz="1600" b="0" i="0" u="none" strike="noStrike" kern="1200" cap="none" spc="0" normalizeH="0" baseline="0" noProof="0" dirty="0">
                <a:ln>
                  <a:noFill/>
                </a:ln>
                <a:solidFill>
                  <a:prstClr val="black"/>
                </a:solidFill>
                <a:effectLst/>
                <a:uLnTx/>
                <a:uFillTx/>
                <a:latin typeface="Abadi"/>
                <a:ea typeface="+mn-ea"/>
                <a:cs typeface="+mn-cs"/>
              </a:rPr>
              <a:t>: N/A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Abadi"/>
                <a:ea typeface="+mn-ea"/>
                <a:cs typeface="+mn-cs"/>
              </a:rPr>
              <a:t>SM/Procesos: N/A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100" b="0" i="1"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p:txBody>
      </p:sp>
    </p:spTree>
    <p:extLst>
      <p:ext uri="{BB962C8B-B14F-4D97-AF65-F5344CB8AC3E}">
        <p14:creationId xmlns:p14="http://schemas.microsoft.com/office/powerpoint/2010/main" val="135538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a:ln>
                  <a:noFill/>
                </a:ln>
                <a:solidFill>
                  <a:prstClr val="white"/>
                </a:solidFill>
                <a:effectLst/>
                <a:uLnTx/>
                <a:uFillTx/>
                <a:latin typeface="Abadi"/>
                <a:ea typeface="+mn-ea"/>
                <a:cs typeface="+mn-cs"/>
              </a:rPr>
              <a:t>Nueva Campaña .MX</a:t>
            </a:r>
            <a:endParaRPr kumimoji="0" lang="es-MX" sz="2400" b="0" i="0" u="none" strike="noStrike" kern="1200" cap="none" spc="0" normalizeH="0" baseline="0" noProof="0">
              <a:ln>
                <a:noFill/>
              </a:ln>
              <a:solidFill>
                <a:prstClr val="white"/>
              </a:solidFill>
              <a:effectLst/>
              <a:uLnTx/>
              <a:uFillTx/>
              <a:latin typeface="Abadi" panose="020B0604020104020204" pitchFamily="34" charset="0"/>
              <a:ea typeface="+mn-ea"/>
              <a:cs typeface="+mn-cs"/>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1" u="none" strike="noStrike" kern="1200" cap="none" spc="0" normalizeH="0" baseline="0" noProof="0">
                <a:ln>
                  <a:noFill/>
                </a:ln>
                <a:solidFill>
                  <a:prstClr val="black"/>
                </a:solidFill>
                <a:effectLst/>
                <a:uLnTx/>
                <a:uFillTx/>
                <a:latin typeface="Calibri Light" panose="020F0302020204030204"/>
                <a:ea typeface="+mn-ea"/>
                <a:cs typeface="+mn-cs"/>
              </a:rPr>
              <a:t>Incrementar el posicionamiento de .MX (creciendo la base de dominios), y aprovechando el orgullo por México. </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prstClr val="black"/>
                </a:solidFill>
                <a:effectLst/>
                <a:uLnTx/>
                <a:uFillTx/>
                <a:latin typeface="Abadi" panose="020B0604020104020204" pitchFamily="34" charset="0"/>
                <a:ea typeface="+mn-ea"/>
                <a:cs typeface="+mn-cs"/>
              </a:rPr>
              <a:t>Chf</a:t>
            </a:r>
            <a:r>
              <a:rPr kumimoji="0" lang="en-US"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 Product Owner: Alejandro Castro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Product Owner: Ernesto Bojórquez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err="1">
                <a:solidFill>
                  <a:prstClr val="black"/>
                </a:solidFill>
                <a:latin typeface="Abadi" panose="020B0604020104020204" pitchFamily="34" charset="0"/>
              </a:rPr>
              <a:t>Líder</a:t>
            </a:r>
            <a:r>
              <a:rPr lang="en-US" sz="1200">
                <a:solidFill>
                  <a:prstClr val="black"/>
                </a:solidFill>
                <a:latin typeface="Abadi" panose="020B0604020104020204" pitchFamily="34" charset="0"/>
              </a:rPr>
              <a:t> Técnico</a:t>
            </a:r>
            <a:r>
              <a:rPr kumimoji="0" lang="en-US"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 N/A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SM/</a:t>
            </a:r>
            <a:r>
              <a:rPr kumimoji="0" lang="en-US" sz="1200" b="0" i="0" u="none" strike="noStrike" kern="1200" cap="none" spc="0" normalizeH="0" baseline="0" noProof="0" err="1">
                <a:ln>
                  <a:noFill/>
                </a:ln>
                <a:solidFill>
                  <a:prstClr val="black"/>
                </a:solidFill>
                <a:effectLst/>
                <a:uLnTx/>
                <a:uFillTx/>
                <a:latin typeface="Abadi" panose="020B0604020104020204" pitchFamily="34" charset="0"/>
                <a:ea typeface="+mn-ea"/>
                <a:cs typeface="+mn-cs"/>
              </a:rPr>
              <a:t>Procesos</a:t>
            </a:r>
            <a:r>
              <a:rPr kumimoji="0" lang="en-US"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 N/A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50" b="0" i="1" u="none" strike="noStrike" kern="1200" cap="none" spc="0" normalizeH="0" baseline="0" noProof="0">
              <a:ln>
                <a:noFill/>
              </a:ln>
              <a:solidFill>
                <a:prstClr val="black"/>
              </a:solidFill>
              <a:effectLst/>
              <a:uLnTx/>
              <a:uFillTx/>
              <a:latin typeface="Abadi" panose="020B0604020104020204" pitchFamily="34" charset="0"/>
              <a:ea typeface="+mn-ea"/>
              <a:cs typeface="+mn-cs"/>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Abadi" panose="020B0604020104020204" pitchFamily="34" charset="0"/>
                <a:ea typeface="+mn-ea"/>
                <a:cs typeface="+mn-cs"/>
              </a:rPr>
              <a:t>NIC</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Fecha fin plan: Diciembre 2023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Fecha fin real: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50" b="0" i="1" u="none" strike="noStrike" kern="1200" cap="none" spc="0" normalizeH="0" baseline="0" noProof="0">
              <a:ln>
                <a:noFill/>
              </a:ln>
              <a:solidFill>
                <a:prstClr val="black"/>
              </a:solidFill>
              <a:effectLst/>
              <a:uLnTx/>
              <a:uFillTx/>
              <a:latin typeface="Abadi" panose="020B0604020104020204" pitchFamily="34" charset="0"/>
              <a:ea typeface="+mn-ea"/>
              <a:cs typeface="+mn-cs"/>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Abadi"/>
                <a:ea typeface="+mn-ea"/>
                <a:cs typeface="+mn-cs"/>
              </a:rPr>
              <a:t>Estatus:</a:t>
            </a:r>
            <a:r>
              <a:rPr kumimoji="0" lang="es-MX" sz="14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 </a:t>
            </a:r>
            <a:endParaRPr kumimoji="0" lang="es-MX" sz="1400" b="0" i="0" u="none" strike="noStrike" kern="1200" cap="none" spc="0" normalizeH="0" baseline="0" noProof="0">
              <a:ln>
                <a:noFill/>
              </a:ln>
              <a:solidFill>
                <a:prstClr val="black"/>
              </a:solidFill>
              <a:effectLst/>
              <a:uLnTx/>
              <a:uFillTx/>
              <a:latin typeface="Abadi" panose="020B0604020104020204" pitchFamily="34" charset="0"/>
              <a:ea typeface="+mn-ea"/>
              <a:cs typeface="+mn-cs"/>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Presupuesto autorizado: Por Definir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Presupuesto ejercido: Por Definir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400" b="0" i="0" u="none" strike="noStrike" kern="1200" cap="none" spc="0" normalizeH="0" baseline="0" noProof="0">
              <a:ln>
                <a:noFill/>
              </a:ln>
              <a:solidFill>
                <a:prstClr val="black"/>
              </a:solidFill>
              <a:effectLst/>
              <a:uLnTx/>
              <a:uFillTx/>
              <a:latin typeface="Abadi" panose="020B0604020104020204" pitchFamily="34" charset="0"/>
              <a:ea typeface="+mn-ea"/>
              <a:cs typeface="+mn-cs"/>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rPr>
              <a:t>VoBo BC</a:t>
            </a:r>
            <a:endParaRPr kumimoji="0"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rPr>
              <a:t>Desarrollo</a:t>
            </a:r>
            <a:endParaRPr kumimoji="0"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rPr>
              <a:t>Deploy</a:t>
            </a:r>
            <a:endParaRPr kumimoji="0"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 sz="1200" b="0" i="0" u="none" strike="noStrike" kern="1200" cap="none" spc="0" normalizeH="0" baseline="0" noProof="0" err="1">
                <a:ln>
                  <a:noFill/>
                </a:ln>
                <a:solidFill>
                  <a:srgbClr val="FFFFFF"/>
                </a:solidFill>
                <a:effectLst/>
                <a:uLnTx/>
                <a:uFillTx/>
                <a:latin typeface="Fira Sans Extra Condensed Medium"/>
                <a:ea typeface="Fira Sans Extra Condensed Medium"/>
                <a:cs typeface="Fira Sans Extra Condensed Medium"/>
                <a:sym typeface="Fira Sans Extra Condensed Medium"/>
              </a:rPr>
              <a:t>Visión</a:t>
            </a:r>
            <a:endParaRPr kumimoji="0" lang="en" sz="1200" b="0" i="0" u="none" strike="noStrike" kern="1200" cap="none" spc="0" normalizeH="0" baseline="0" noProof="0" err="1">
              <a:ln>
                <a:noFill/>
              </a:ln>
              <a:solidFill>
                <a:srgbClr val="FFFFFF"/>
              </a:solidFill>
              <a:effectLst/>
              <a:uLnTx/>
              <a:uFillTx/>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rPr>
              <a:t>Plan</a:t>
            </a:r>
            <a:endParaRPr kumimoji="0"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rPr>
              <a:t>Pre-Deploy</a:t>
            </a:r>
            <a:endParaRPr kumimoji="0"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rPr>
              <a:t>Seguimiento Resultados</a:t>
            </a:r>
            <a:endParaRPr kumimoji="0" lang="es-MX" sz="1200" b="0" i="0" u="none" strike="noStrike" kern="1200" cap="none" spc="0" normalizeH="0" baseline="0" noProof="0">
              <a:ln>
                <a:noFill/>
              </a:ln>
              <a:solidFill>
                <a:srgbClr val="FFFFFF"/>
              </a:solidFill>
              <a:effectLst/>
              <a:uLnTx/>
              <a:uFillTx/>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Realizamos el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Calibri Light"/>
              </a:rPr>
              <a:t>brief</a:t>
            </a: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 de la campaña.</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Selección de Agencia creativa.</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Cotización de proyecto por parte de agencia.</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Iniciamos proyecto con agencia seleccionada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Calibri Light"/>
              </a:rPr>
              <a:t>Majadma</a:t>
            </a: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 acordando requerimientos y tiempos de entrega.</a:t>
            </a:r>
          </a:p>
          <a:p>
            <a:pPr marL="285750" marR="0" lvl="0" indent="-285750" algn="l" defTabSz="457200" rtl="0" eaLnBrk="1" fontAlgn="auto" latinLnBrk="0" hangingPunct="1">
              <a:lnSpc>
                <a:spcPct val="100000"/>
              </a:lnSpc>
              <a:spcBef>
                <a:spcPts val="0"/>
              </a:spcBef>
              <a:spcAft>
                <a:spcPts val="0"/>
              </a:spcAft>
              <a:buClrTx/>
              <a:buSzTx/>
              <a:buFontTx/>
              <a:buChar char="-"/>
              <a:tabLst/>
              <a:defRPr/>
            </a:pPr>
            <a:endPar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Presentación de 3 propuestas de Concepto Creativo.</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Diseño de materiales para Campaña.</a:t>
            </a:r>
            <a:endPar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Entrega de propuestas en tiempo y forma.</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Calidad de las propuestas presentadas.</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Tiempo para ajustes.</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Entrega a tiempo de materiales para promoción.</a:t>
            </a:r>
          </a:p>
          <a:p>
            <a:pPr marL="285750" marR="0" lvl="0" indent="-285750" algn="l" defTabSz="457200" rtl="0" eaLnBrk="1" fontAlgn="auto" latinLnBrk="0" hangingPunct="1">
              <a:lnSpc>
                <a:spcPct val="100000"/>
              </a:lnSpc>
              <a:spcBef>
                <a:spcPts val="0"/>
              </a:spcBef>
              <a:spcAft>
                <a:spcPts val="0"/>
              </a:spcAft>
              <a:buClrTx/>
              <a:buSzTx/>
              <a:buFontTx/>
              <a:buChar char="-"/>
              <a:tabLst/>
              <a:defRPr/>
            </a:pPr>
            <a:endPar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marL="0" marR="0" lvl="0" indent="0" algn="ctr" defTabSz="7200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marL="0" marR="0" lvl="0" indent="0" algn="ctr" defTabSz="7200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marL="0" marR="0" lvl="0" indent="0" algn="ctr" defTabSz="7200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a:ea typeface="+mn-ea"/>
                <a:cs typeface="+mn-cs"/>
              </a:rPr>
              <a:t>Issues y Riesgos</a:t>
            </a:r>
            <a:endPar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marL="0" marR="0" lvl="0" indent="0" algn="l" defTabSz="7200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a:ea typeface="+mn-ea"/>
                <a:cs typeface="+mn-cs"/>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0386"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0839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3500">
                <a:latin typeface="Abadi"/>
              </a:rPr>
              <a:t>Nueva Campaña .MX</a:t>
            </a:r>
            <a:endParaRPr lang="es-MX" sz="3500">
              <a:latin typeface="Abadi" panose="020B0604020104020204" pitchFamily="34" charset="0"/>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i="1">
                <a:latin typeface="+mj-lt"/>
              </a:rPr>
              <a:t>Incrementar el posicionamiento de .MX (creciendo la base de dominios), y aprovechando el orgullo por México. </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NIC</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403395"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3481906" y="2235700"/>
            <a:ext cx="18429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a:latin typeface="+mj-lt"/>
                <a:cs typeface="Calibri"/>
              </a:rPr>
              <a:t>Lanzamiento Nueva Campaña / Promoción Precio</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8583378"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7667206" y="4944137"/>
            <a:ext cx="18429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Campaña</a:t>
            </a:r>
            <a:r>
              <a:rPr lang="en-US">
                <a:latin typeface="+mj-lt"/>
                <a:cs typeface="Calibri"/>
              </a:rPr>
              <a:t> </a:t>
            </a:r>
            <a:r>
              <a:rPr lang="en-US" err="1">
                <a:latin typeface="+mj-lt"/>
                <a:cs typeface="Calibri"/>
              </a:rPr>
              <a:t>en</a:t>
            </a:r>
            <a:r>
              <a:rPr lang="en-US">
                <a:latin typeface="+mj-lt"/>
                <a:cs typeface="Calibri"/>
              </a:rPr>
              <a:t> INCMTY</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E6A319B1-C07E-C3F8-11F5-467F55A5FDF2}"/>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922E11F4-8D75-BF7C-7ED7-7A12D30378FB}"/>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4A39FF6F-9D95-77E6-A9B4-2EFAE427C52A}"/>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9B5063BB-FCCB-4D7D-045E-C735A684AE02}"/>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13827C7F-75A0-A522-9CD2-9CEF14329E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158692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a:extLst>
              <a:ext uri="{FF2B5EF4-FFF2-40B4-BE49-F238E27FC236}">
                <a16:creationId xmlns:a16="http://schemas.microsoft.com/office/drawing/2014/main" id="{B111A87F-4267-95D4-65B0-6CF72696DDF9}"/>
              </a:ext>
            </a:extLst>
          </p:cNvPr>
          <p:cNvGraphicFramePr>
            <a:graphicFrameLocks noChangeAspect="1"/>
          </p:cNvGraphicFramePr>
          <p:nvPr>
            <p:extLst>
              <p:ext uri="{D42A27DB-BD31-4B8C-83A1-F6EECF244321}">
                <p14:modId xmlns:p14="http://schemas.microsoft.com/office/powerpoint/2010/main" val="3104989534"/>
              </p:ext>
            </p:extLst>
          </p:nvPr>
        </p:nvGraphicFramePr>
        <p:xfrm>
          <a:off x="508101" y="659051"/>
          <a:ext cx="8710320" cy="5539897"/>
        </p:xfrm>
        <a:graphic>
          <a:graphicData uri="http://schemas.openxmlformats.org/presentationml/2006/ole">
            <mc:AlternateContent xmlns:mc="http://schemas.openxmlformats.org/markup-compatibility/2006">
              <mc:Choice xmlns:v="urn:schemas-microsoft-com:vml" Requires="v">
                <p:oleObj name="Worksheet" r:id="rId2" imgW="4971890" imgH="3162169" progId="Excel.Sheet.12">
                  <p:embed/>
                </p:oleObj>
              </mc:Choice>
              <mc:Fallback>
                <p:oleObj name="Worksheet" r:id="rId2" imgW="4971890" imgH="3162169" progId="Excel.Sheet.12">
                  <p:embed/>
                  <p:pic>
                    <p:nvPicPr>
                      <p:cNvPr id="4" name="Objeto 3">
                        <a:extLst>
                          <a:ext uri="{FF2B5EF4-FFF2-40B4-BE49-F238E27FC236}">
                            <a16:creationId xmlns:a16="http://schemas.microsoft.com/office/drawing/2014/main" id="{B111A87F-4267-95D4-65B0-6CF72696DDF9}"/>
                          </a:ext>
                        </a:extLst>
                      </p:cNvPr>
                      <p:cNvPicPr/>
                      <p:nvPr/>
                    </p:nvPicPr>
                    <p:blipFill>
                      <a:blip r:embed="rId3"/>
                      <a:stretch>
                        <a:fillRect/>
                      </a:stretch>
                    </p:blipFill>
                    <p:spPr>
                      <a:xfrm>
                        <a:off x="508101" y="659051"/>
                        <a:ext cx="8710320" cy="5539897"/>
                      </a:xfrm>
                      <a:prstGeom prst="rect">
                        <a:avLst/>
                      </a:prstGeom>
                    </p:spPr>
                  </p:pic>
                </p:oleObj>
              </mc:Fallback>
            </mc:AlternateContent>
          </a:graphicData>
        </a:graphic>
      </p:graphicFrame>
      <p:sp>
        <p:nvSpPr>
          <p:cNvPr id="9" name="Rectángulo 8">
            <a:extLst>
              <a:ext uri="{FF2B5EF4-FFF2-40B4-BE49-F238E27FC236}">
                <a16:creationId xmlns:a16="http://schemas.microsoft.com/office/drawing/2014/main" id="{2692B67C-43E1-C242-F5F0-35DD7B9701FC}"/>
              </a:ext>
            </a:extLst>
          </p:cNvPr>
          <p:cNvSpPr/>
          <p:nvPr/>
        </p:nvSpPr>
        <p:spPr>
          <a:xfrm>
            <a:off x="508101" y="2593588"/>
            <a:ext cx="1905483" cy="360000"/>
          </a:xfrm>
          <a:prstGeom prst="rect">
            <a:avLst/>
          </a:prstGeom>
          <a:solidFill>
            <a:srgbClr val="0066FF">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01674B6D-B796-FDE0-0BCD-C9F5B0983591}"/>
              </a:ext>
            </a:extLst>
          </p:cNvPr>
          <p:cNvSpPr/>
          <p:nvPr/>
        </p:nvSpPr>
        <p:spPr>
          <a:xfrm>
            <a:off x="3491436" y="2580692"/>
            <a:ext cx="1905483" cy="360000"/>
          </a:xfrm>
          <a:prstGeom prst="rect">
            <a:avLst/>
          </a:prstGeom>
          <a:solidFill>
            <a:srgbClr val="0066FF">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Elipse 4">
            <a:extLst>
              <a:ext uri="{FF2B5EF4-FFF2-40B4-BE49-F238E27FC236}">
                <a16:creationId xmlns:a16="http://schemas.microsoft.com/office/drawing/2014/main" id="{C925E0A7-6649-B291-8109-BFBB668A6948}"/>
              </a:ext>
            </a:extLst>
          </p:cNvPr>
          <p:cNvSpPr/>
          <p:nvPr/>
        </p:nvSpPr>
        <p:spPr>
          <a:xfrm>
            <a:off x="1281861" y="2593588"/>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66FF"/>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70F4B72A-C8A3-DB89-09D1-CCB63D910249}"/>
              </a:ext>
            </a:extLst>
          </p:cNvPr>
          <p:cNvSpPr/>
          <p:nvPr/>
        </p:nvSpPr>
        <p:spPr>
          <a:xfrm>
            <a:off x="3904178" y="1290082"/>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FF00"/>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5139F3CE-AF09-5AC0-F149-6C0AB8B69AC6}"/>
              </a:ext>
            </a:extLst>
          </p:cNvPr>
          <p:cNvSpPr/>
          <p:nvPr/>
        </p:nvSpPr>
        <p:spPr>
          <a:xfrm>
            <a:off x="4264178" y="2594343"/>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66FF"/>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F05D2A41-16EF-37FB-40AE-2AB99B0D1552}"/>
              </a:ext>
            </a:extLst>
          </p:cNvPr>
          <p:cNvSpPr/>
          <p:nvPr/>
        </p:nvSpPr>
        <p:spPr>
          <a:xfrm>
            <a:off x="6949375" y="1610346"/>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FF00"/>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F286B144-7C13-5D57-C280-1163256D67F2}"/>
              </a:ext>
            </a:extLst>
          </p:cNvPr>
          <p:cNvSpPr/>
          <p:nvPr/>
        </p:nvSpPr>
        <p:spPr>
          <a:xfrm>
            <a:off x="6564136" y="2615677"/>
            <a:ext cx="1905483" cy="360000"/>
          </a:xfrm>
          <a:prstGeom prst="rect">
            <a:avLst/>
          </a:prstGeom>
          <a:solidFill>
            <a:srgbClr val="0066FF">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Elipse 13">
            <a:extLst>
              <a:ext uri="{FF2B5EF4-FFF2-40B4-BE49-F238E27FC236}">
                <a16:creationId xmlns:a16="http://schemas.microsoft.com/office/drawing/2014/main" id="{8B9EB55E-2BB4-FD3F-DF4F-686EF4680F9A}"/>
              </a:ext>
            </a:extLst>
          </p:cNvPr>
          <p:cNvSpPr/>
          <p:nvPr/>
        </p:nvSpPr>
        <p:spPr>
          <a:xfrm>
            <a:off x="7336878" y="2629328"/>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66FF"/>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a:extLst>
              <a:ext uri="{FF2B5EF4-FFF2-40B4-BE49-F238E27FC236}">
                <a16:creationId xmlns:a16="http://schemas.microsoft.com/office/drawing/2014/main" id="{BF4EC8F8-1711-033A-C846-716883BAC523}"/>
              </a:ext>
            </a:extLst>
          </p:cNvPr>
          <p:cNvSpPr/>
          <p:nvPr/>
        </p:nvSpPr>
        <p:spPr>
          <a:xfrm>
            <a:off x="879705" y="4525256"/>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FF00"/>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248B8C13-A4B6-3246-A057-AF68A2F9002A}"/>
              </a:ext>
            </a:extLst>
          </p:cNvPr>
          <p:cNvSpPr/>
          <p:nvPr/>
        </p:nvSpPr>
        <p:spPr>
          <a:xfrm>
            <a:off x="508101" y="5500645"/>
            <a:ext cx="1905483" cy="360000"/>
          </a:xfrm>
          <a:prstGeom prst="rect">
            <a:avLst/>
          </a:prstGeom>
          <a:solidFill>
            <a:srgbClr val="0066FF">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785D8F83-18B1-8FAB-90FD-24B8FE391B3E}"/>
              </a:ext>
            </a:extLst>
          </p:cNvPr>
          <p:cNvSpPr/>
          <p:nvPr/>
        </p:nvSpPr>
        <p:spPr>
          <a:xfrm>
            <a:off x="1280843" y="5514296"/>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66FF"/>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D80FA29-AEE6-7C3E-B925-66560797A217}"/>
              </a:ext>
            </a:extLst>
          </p:cNvPr>
          <p:cNvSpPr/>
          <p:nvPr/>
        </p:nvSpPr>
        <p:spPr>
          <a:xfrm>
            <a:off x="4332162" y="4216645"/>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FF00"/>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4F80F6C5-7ACD-D892-CCD2-CB4057E11EDE}"/>
              </a:ext>
            </a:extLst>
          </p:cNvPr>
          <p:cNvSpPr/>
          <p:nvPr/>
        </p:nvSpPr>
        <p:spPr>
          <a:xfrm>
            <a:off x="3524148" y="5514296"/>
            <a:ext cx="1905483" cy="360000"/>
          </a:xfrm>
          <a:prstGeom prst="rect">
            <a:avLst/>
          </a:prstGeom>
          <a:solidFill>
            <a:srgbClr val="0066FF">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17C348F5-0A3F-8407-9972-82E11655CAC9}"/>
              </a:ext>
            </a:extLst>
          </p:cNvPr>
          <p:cNvSpPr/>
          <p:nvPr/>
        </p:nvSpPr>
        <p:spPr>
          <a:xfrm>
            <a:off x="4296890" y="5527947"/>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66FF"/>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616CBA98-9D07-48A8-EAFC-E4F1258951F4}"/>
              </a:ext>
            </a:extLst>
          </p:cNvPr>
          <p:cNvSpPr/>
          <p:nvPr/>
        </p:nvSpPr>
        <p:spPr>
          <a:xfrm>
            <a:off x="6949375" y="4576645"/>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FF00"/>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a:extLst>
              <a:ext uri="{FF2B5EF4-FFF2-40B4-BE49-F238E27FC236}">
                <a16:creationId xmlns:a16="http://schemas.microsoft.com/office/drawing/2014/main" id="{CF31E8EE-6F99-9050-4B51-E4415645B11A}"/>
              </a:ext>
            </a:extLst>
          </p:cNvPr>
          <p:cNvSpPr/>
          <p:nvPr/>
        </p:nvSpPr>
        <p:spPr>
          <a:xfrm>
            <a:off x="9632944" y="1470082"/>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66FF"/>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A561B521-1CD9-AD09-A4D5-A250DF0524A3}"/>
              </a:ext>
            </a:extLst>
          </p:cNvPr>
          <p:cNvSpPr txBox="1">
            <a:spLocks/>
          </p:cNvSpPr>
          <p:nvPr/>
        </p:nvSpPr>
        <p:spPr>
          <a:xfrm>
            <a:off x="9979849" y="1391015"/>
            <a:ext cx="2212151" cy="579332"/>
          </a:xfrm>
          <a:prstGeom prst="rect">
            <a:avLst/>
          </a:prstGeom>
          <a:noFill/>
          <a:ln>
            <a:noFill/>
          </a:ln>
        </p:spPr>
        <p:txBody>
          <a:bodyPr wrap="square" rtlCol="0">
            <a:noAutofit/>
          </a:bodyPr>
          <a:lstStyle/>
          <a:p>
            <a:r>
              <a:rPr lang="es-MX" sz="1400">
                <a:latin typeface="+mj-lt"/>
              </a:rPr>
              <a:t>Fecha límite entrega formato</a:t>
            </a:r>
          </a:p>
        </p:txBody>
      </p:sp>
      <p:sp>
        <p:nvSpPr>
          <p:cNvPr id="25" name="Elipse 24">
            <a:extLst>
              <a:ext uri="{FF2B5EF4-FFF2-40B4-BE49-F238E27FC236}">
                <a16:creationId xmlns:a16="http://schemas.microsoft.com/office/drawing/2014/main" id="{FE57811D-181C-DB05-BA7F-9DCBCF8734F9}"/>
              </a:ext>
            </a:extLst>
          </p:cNvPr>
          <p:cNvSpPr/>
          <p:nvPr/>
        </p:nvSpPr>
        <p:spPr>
          <a:xfrm>
            <a:off x="9619849" y="2077546"/>
            <a:ext cx="360000" cy="360000"/>
          </a:xfrm>
          <a:custGeom>
            <a:avLst/>
            <a:gdLst>
              <a:gd name="connsiteX0" fmla="*/ 0 w 360000"/>
              <a:gd name="connsiteY0" fmla="*/ 180000 h 360000"/>
              <a:gd name="connsiteX1" fmla="*/ 180000 w 360000"/>
              <a:gd name="connsiteY1" fmla="*/ 0 h 360000"/>
              <a:gd name="connsiteX2" fmla="*/ 360000 w 360000"/>
              <a:gd name="connsiteY2" fmla="*/ 180000 h 360000"/>
              <a:gd name="connsiteX3" fmla="*/ 180000 w 360000"/>
              <a:gd name="connsiteY3" fmla="*/ 360000 h 360000"/>
              <a:gd name="connsiteX4" fmla="*/ 0 w 360000"/>
              <a:gd name="connsiteY4" fmla="*/ 18000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extrusionOk="0">
                <a:moveTo>
                  <a:pt x="0" y="180000"/>
                </a:moveTo>
                <a:cubicBezTo>
                  <a:pt x="1610" y="68477"/>
                  <a:pt x="101444" y="16799"/>
                  <a:pt x="180000" y="0"/>
                </a:cubicBezTo>
                <a:cubicBezTo>
                  <a:pt x="264266" y="-5726"/>
                  <a:pt x="361669" y="74738"/>
                  <a:pt x="360000" y="180000"/>
                </a:cubicBezTo>
                <a:cubicBezTo>
                  <a:pt x="384095" y="263485"/>
                  <a:pt x="271086" y="381213"/>
                  <a:pt x="180000" y="360000"/>
                </a:cubicBezTo>
                <a:cubicBezTo>
                  <a:pt x="79975" y="362016"/>
                  <a:pt x="8157" y="272236"/>
                  <a:pt x="0" y="180000"/>
                </a:cubicBezTo>
                <a:close/>
              </a:path>
            </a:pathLst>
          </a:custGeom>
          <a:noFill/>
          <a:ln w="28575">
            <a:solidFill>
              <a:srgbClr val="00FF00"/>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2C008A42-CB80-F76E-9C38-3A061CB987F8}"/>
              </a:ext>
            </a:extLst>
          </p:cNvPr>
          <p:cNvSpPr txBox="1">
            <a:spLocks/>
          </p:cNvSpPr>
          <p:nvPr/>
        </p:nvSpPr>
        <p:spPr>
          <a:xfrm>
            <a:off x="9979848" y="2077546"/>
            <a:ext cx="2212151" cy="360000"/>
          </a:xfrm>
          <a:prstGeom prst="rect">
            <a:avLst/>
          </a:prstGeom>
          <a:noFill/>
          <a:ln>
            <a:noFill/>
          </a:ln>
        </p:spPr>
        <p:txBody>
          <a:bodyPr wrap="square" rtlCol="0">
            <a:noAutofit/>
          </a:bodyPr>
          <a:lstStyle/>
          <a:p>
            <a:r>
              <a:rPr lang="es-MX" sz="1400" err="1">
                <a:latin typeface="+mj-lt"/>
              </a:rPr>
              <a:t>Follow</a:t>
            </a:r>
            <a:r>
              <a:rPr lang="es-MX" sz="1400">
                <a:latin typeface="+mj-lt"/>
              </a:rPr>
              <a:t> up Portafolio</a:t>
            </a:r>
          </a:p>
        </p:txBody>
      </p:sp>
      <p:sp>
        <p:nvSpPr>
          <p:cNvPr id="27" name="Rectángulo 26">
            <a:extLst>
              <a:ext uri="{FF2B5EF4-FFF2-40B4-BE49-F238E27FC236}">
                <a16:creationId xmlns:a16="http://schemas.microsoft.com/office/drawing/2014/main" id="{48A6AB11-818C-80B7-2EB9-71BC32CD206F}"/>
              </a:ext>
            </a:extLst>
          </p:cNvPr>
          <p:cNvSpPr/>
          <p:nvPr/>
        </p:nvSpPr>
        <p:spPr>
          <a:xfrm>
            <a:off x="9593529" y="894409"/>
            <a:ext cx="412640" cy="360000"/>
          </a:xfrm>
          <a:prstGeom prst="rect">
            <a:avLst/>
          </a:prstGeom>
          <a:solidFill>
            <a:srgbClr val="0066FF">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CuadroTexto 27">
            <a:extLst>
              <a:ext uri="{FF2B5EF4-FFF2-40B4-BE49-F238E27FC236}">
                <a16:creationId xmlns:a16="http://schemas.microsoft.com/office/drawing/2014/main" id="{D9AB9012-1B2C-42AB-5069-B18B33C3F195}"/>
              </a:ext>
            </a:extLst>
          </p:cNvPr>
          <p:cNvSpPr txBox="1">
            <a:spLocks/>
          </p:cNvSpPr>
          <p:nvPr/>
        </p:nvSpPr>
        <p:spPr>
          <a:xfrm>
            <a:off x="10006169" y="837778"/>
            <a:ext cx="2212151" cy="579332"/>
          </a:xfrm>
          <a:prstGeom prst="rect">
            <a:avLst/>
          </a:prstGeom>
          <a:noFill/>
          <a:ln>
            <a:noFill/>
          </a:ln>
        </p:spPr>
        <p:txBody>
          <a:bodyPr wrap="square" rtlCol="0">
            <a:noAutofit/>
          </a:bodyPr>
          <a:lstStyle/>
          <a:p>
            <a:r>
              <a:rPr lang="es-MX" sz="1400">
                <a:latin typeface="+mj-lt"/>
              </a:rPr>
              <a:t>Periodo integrar información</a:t>
            </a:r>
          </a:p>
        </p:txBody>
      </p:sp>
      <p:sp>
        <p:nvSpPr>
          <p:cNvPr id="2" name="Title 1">
            <a:extLst>
              <a:ext uri="{FF2B5EF4-FFF2-40B4-BE49-F238E27FC236}">
                <a16:creationId xmlns:a16="http://schemas.microsoft.com/office/drawing/2014/main" id="{776536B6-AD3D-E1B4-AF1F-E40C5BADDFAB}"/>
              </a:ext>
            </a:extLst>
          </p:cNvPr>
          <p:cNvSpPr txBox="1">
            <a:spLocks/>
          </p:cNvSpPr>
          <p:nvPr/>
        </p:nvSpPr>
        <p:spPr>
          <a:xfrm>
            <a:off x="472974" y="8203"/>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Century Gothic"/>
              </a:rPr>
              <a:t>Calendario de seguimiento</a:t>
            </a:r>
          </a:p>
        </p:txBody>
      </p:sp>
    </p:spTree>
    <p:extLst>
      <p:ext uri="{BB962C8B-B14F-4D97-AF65-F5344CB8AC3E}">
        <p14:creationId xmlns:p14="http://schemas.microsoft.com/office/powerpoint/2010/main" val="62864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dirty="0">
                <a:latin typeface="Abadi" panose="020B0604020104020204" pitchFamily="34" charset="0"/>
              </a:rPr>
              <a:t>Posicionamiento </a:t>
            </a:r>
          </a:p>
          <a:p>
            <a:pPr algn="ctr"/>
            <a:r>
              <a:rPr lang="es-MX" sz="3500" dirty="0">
                <a:latin typeface="Abadi" panose="020B0604020104020204" pitchFamily="34" charset="0"/>
              </a:rPr>
              <a:t>Festival INC MTY</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lIns="91440" tIns="45720" rIns="91440" bIns="45720" rtlCol="0" anchor="t">
            <a:noAutofit/>
          </a:bodyPr>
          <a:lstStyle/>
          <a:p>
            <a:r>
              <a:rPr lang="es-ES" sz="1100" i="1" dirty="0">
                <a:latin typeface="+mj-lt"/>
              </a:rPr>
              <a:t>1.-Posicionar al .</a:t>
            </a:r>
            <a:r>
              <a:rPr lang="es-ES" sz="1100" i="1" dirty="0" err="1">
                <a:latin typeface="+mj-lt"/>
              </a:rPr>
              <a:t>mx</a:t>
            </a:r>
            <a:r>
              <a:rPr lang="es-ES" sz="1100" i="1" dirty="0">
                <a:latin typeface="+mj-lt"/>
              </a:rPr>
              <a:t> como herramienta de orgullo de emprendedores mexicanos o ligados a México          </a:t>
            </a:r>
          </a:p>
          <a:p>
            <a:r>
              <a:rPr lang="es-ES" sz="1100" i="1" dirty="0">
                <a:latin typeface="+mj-lt"/>
              </a:rPr>
              <a:t>2. Sacar un reto para fomentar el emprendimiento y escalamiento a través del internet</a:t>
            </a:r>
            <a:endParaRPr lang="es-ES" sz="1100" i="1" dirty="0">
              <a:latin typeface="+mj-lt"/>
              <a:cs typeface="Calibri Light"/>
            </a:endParaRPr>
          </a:p>
          <a:p>
            <a:r>
              <a:rPr lang="es-ES" sz="1100" i="1" dirty="0">
                <a:latin typeface="+mj-lt"/>
              </a:rPr>
              <a:t>3.-Posicionar a </a:t>
            </a:r>
            <a:r>
              <a:rPr lang="es-ES" sz="1100" i="1" dirty="0" err="1">
                <a:latin typeface="+mj-lt"/>
              </a:rPr>
              <a:t>Akky</a:t>
            </a:r>
            <a:r>
              <a:rPr lang="es-ES" sz="1100" i="1" dirty="0">
                <a:latin typeface="+mj-lt"/>
              </a:rPr>
              <a:t> como el socio de los emprendedores.</a:t>
            </a:r>
            <a:endParaRPr lang="es-ES" sz="1100" i="1" dirty="0">
              <a:latin typeface="+mj-lt"/>
              <a:cs typeface="Calibri Light"/>
            </a:endParaRPr>
          </a:p>
          <a:p>
            <a:r>
              <a:rPr lang="es-ES" sz="1100" i="1" dirty="0">
                <a:latin typeface="+mj-lt"/>
              </a:rPr>
              <a:t>4.-Posicionar a </a:t>
            </a:r>
            <a:r>
              <a:rPr lang="es-ES" sz="1100" i="1" dirty="0" err="1">
                <a:latin typeface="+mj-lt"/>
              </a:rPr>
              <a:t>Akky</a:t>
            </a:r>
            <a:r>
              <a:rPr lang="es-ES" sz="1100" i="1" dirty="0">
                <a:latin typeface="+mj-lt"/>
              </a:rPr>
              <a:t> </a:t>
            </a:r>
            <a:r>
              <a:rPr lang="es-ES" sz="1100" i="1" dirty="0" err="1">
                <a:latin typeface="+mj-lt"/>
              </a:rPr>
              <a:t>consulting</a:t>
            </a:r>
            <a:r>
              <a:rPr lang="es-ES" sz="1100" i="1" dirty="0">
                <a:latin typeface="+mj-lt"/>
              </a:rPr>
              <a:t> como el socio de los emprendedores para profesionalizar sus negocios.</a:t>
            </a:r>
          </a:p>
          <a:p>
            <a:r>
              <a:rPr lang="es-ES" sz="1100" i="1" dirty="0">
                <a:latin typeface="+mj-lt"/>
                <a:cs typeface="Calibri Light"/>
              </a:rPr>
              <a:t>5.-Extender el pago de la colaboración de NIC para generar presencia de marca para Sorteos </a:t>
            </a:r>
            <a:r>
              <a:rPr lang="es-ES" sz="1100" i="1" dirty="0" err="1">
                <a:latin typeface="+mj-lt"/>
                <a:cs typeface="Calibri Light"/>
              </a:rPr>
              <a:t>Tec</a:t>
            </a:r>
            <a:r>
              <a:rPr lang="es-ES" sz="1100" i="1" dirty="0">
                <a:latin typeface="+mj-lt"/>
                <a:cs typeface="Calibri Light"/>
              </a:rPr>
              <a:t>, Club 16 y </a:t>
            </a:r>
            <a:r>
              <a:rPr lang="es-ES" sz="1100" i="1" dirty="0" err="1">
                <a:latin typeface="+mj-lt"/>
                <a:cs typeface="Calibri Light"/>
              </a:rPr>
              <a:t>Tec</a:t>
            </a:r>
            <a:r>
              <a:rPr lang="es-ES" sz="1100" i="1" dirty="0">
                <a:latin typeface="+mj-lt"/>
                <a:cs typeface="Calibri Light"/>
              </a:rPr>
              <a:t> </a:t>
            </a:r>
            <a:r>
              <a:rPr lang="es-ES" sz="1100" i="1" dirty="0" err="1">
                <a:latin typeface="+mj-lt"/>
                <a:cs typeface="Calibri Light"/>
              </a:rPr>
              <a:t>Venues</a:t>
            </a:r>
            <a:endParaRPr lang="es-ES" sz="1100" i="1" dirty="0">
              <a:latin typeface="+mj-lt"/>
              <a:cs typeface="Calibri Light"/>
            </a:endParaRP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lIns="91440" tIns="45720" rIns="91440" bIns="45720" rtlCol="0" anchor="t">
            <a:noAutofit/>
          </a:bodyPr>
          <a:lstStyle/>
          <a:p>
            <a:r>
              <a:rPr lang="es-MX" sz="1400" i="1" dirty="0">
                <a:latin typeface="+mj-lt"/>
              </a:rPr>
              <a:t>Potencializar la oportunidad del Festival anual para promover el .</a:t>
            </a:r>
            <a:r>
              <a:rPr lang="es-MX" sz="1400" i="1" dirty="0" err="1">
                <a:latin typeface="+mj-lt"/>
              </a:rPr>
              <a:t>mx</a:t>
            </a:r>
            <a:r>
              <a:rPr lang="es-MX" sz="1400" i="1" dirty="0">
                <a:latin typeface="+mj-lt"/>
              </a:rPr>
              <a:t> en todos sus espacios y asistentes</a:t>
            </a:r>
            <a:endParaRPr lang="es-MX" sz="1400" i="1" dirty="0">
              <a:latin typeface="+mj-lt"/>
              <a:cs typeface="Calibri Light"/>
            </a:endParaRPr>
          </a:p>
          <a:p>
            <a:r>
              <a:rPr lang="es-MX" sz="1400" i="1" dirty="0">
                <a:latin typeface="+mj-lt"/>
                <a:cs typeface="Calibri Light"/>
              </a:rPr>
              <a:t>Participación en Expo para Sorteos </a:t>
            </a:r>
            <a:r>
              <a:rPr lang="es-MX" sz="1400" i="1" dirty="0" err="1">
                <a:latin typeface="+mj-lt"/>
                <a:cs typeface="Calibri Light"/>
              </a:rPr>
              <a:t>Tec</a:t>
            </a:r>
            <a:r>
              <a:rPr lang="es-MX" sz="1400" i="1" dirty="0">
                <a:latin typeface="+mj-lt"/>
                <a:cs typeface="Calibri Light"/>
              </a:rPr>
              <a:t>, Club 16 y </a:t>
            </a:r>
            <a:r>
              <a:rPr lang="es-MX" sz="1400" i="1" dirty="0" err="1">
                <a:latin typeface="+mj-lt"/>
                <a:cs typeface="Calibri Light"/>
              </a:rPr>
              <a:t>Tec</a:t>
            </a:r>
            <a:r>
              <a:rPr lang="es-MX" sz="1400" i="1" dirty="0">
                <a:latin typeface="+mj-lt"/>
                <a:cs typeface="Calibri Light"/>
              </a:rPr>
              <a:t> </a:t>
            </a:r>
            <a:r>
              <a:rPr lang="es-MX" sz="1400" i="1" dirty="0" err="1">
                <a:latin typeface="+mj-lt"/>
                <a:cs typeface="Calibri Light"/>
              </a:rPr>
              <a:t>Venues</a:t>
            </a:r>
            <a:endParaRPr lang="es-MX" sz="1400" i="1" dirty="0">
              <a:latin typeface="+mj-lt"/>
              <a:cs typeface="Calibri Light"/>
            </a:endParaRPr>
          </a:p>
          <a:p>
            <a:endParaRPr lang="es-MX" sz="1400" b="1" dirty="0">
              <a:latin typeface="+mj-lt"/>
              <a:cs typeface="Calibri Light" panose="020F0302020204030204"/>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lIns="91440" tIns="45720" rIns="91440" bIns="45720" rtlCol="0" anchor="t">
            <a:noAutofit/>
          </a:bodyPr>
          <a:lstStyle/>
          <a:p>
            <a:r>
              <a:rPr lang="es-MX" sz="1200" i="1" dirty="0">
                <a:latin typeface="+mj-lt"/>
              </a:rPr>
              <a:t>Presencia de marca para .</a:t>
            </a:r>
            <a:r>
              <a:rPr lang="es-MX" sz="1200" i="1" dirty="0" err="1">
                <a:latin typeface="+mj-lt"/>
              </a:rPr>
              <a:t>mx</a:t>
            </a:r>
            <a:endParaRPr lang="es-MX" sz="1200" i="1" dirty="0">
              <a:latin typeface="+mj-lt"/>
              <a:cs typeface="Calibri Light"/>
            </a:endParaRPr>
          </a:p>
          <a:p>
            <a:r>
              <a:rPr lang="es-MX" sz="1200" i="1" dirty="0">
                <a:latin typeface="+mj-lt"/>
                <a:cs typeface="Calibri Light"/>
              </a:rPr>
              <a:t>Espacios de expo para Sorteos </a:t>
            </a:r>
            <a:r>
              <a:rPr lang="es-MX" sz="1200" i="1" dirty="0" err="1">
                <a:latin typeface="+mj-lt"/>
                <a:cs typeface="Calibri Light"/>
              </a:rPr>
              <a:t>Tec</a:t>
            </a:r>
            <a:r>
              <a:rPr lang="es-MX" sz="1200" i="1" dirty="0">
                <a:latin typeface="+mj-lt"/>
                <a:cs typeface="Calibri Light"/>
              </a:rPr>
              <a:t>, Club 16 y </a:t>
            </a:r>
            <a:r>
              <a:rPr lang="es-MX" sz="1200" i="1" dirty="0" err="1">
                <a:latin typeface="+mj-lt"/>
                <a:cs typeface="Calibri Light"/>
              </a:rPr>
              <a:t>Tec</a:t>
            </a:r>
            <a:r>
              <a:rPr lang="es-MX" sz="1200" i="1" dirty="0">
                <a:latin typeface="+mj-lt"/>
                <a:cs typeface="Calibri Light"/>
              </a:rPr>
              <a:t> </a:t>
            </a:r>
            <a:r>
              <a:rPr lang="es-MX" sz="1200" i="1" dirty="0" err="1">
                <a:latin typeface="+mj-lt"/>
                <a:cs typeface="Calibri Light"/>
              </a:rPr>
              <a:t>Venues</a:t>
            </a:r>
            <a:endParaRPr lang="es-MX" sz="1200" i="1" dirty="0">
              <a:latin typeface="+mj-lt"/>
              <a:cs typeface="Calibri Light"/>
            </a:endParaRPr>
          </a:p>
          <a:p>
            <a:endParaRPr lang="es-MX" dirty="0">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dirty="0">
                <a:latin typeface="+mj-lt"/>
              </a:rPr>
              <a:t>Incremento en desplazamiento y ventas del .</a:t>
            </a:r>
            <a:r>
              <a:rPr lang="es-MX" sz="1400" i="1" dirty="0" err="1">
                <a:latin typeface="+mj-lt"/>
              </a:rPr>
              <a:t>mx</a:t>
            </a:r>
            <a:r>
              <a:rPr lang="es-MX" sz="1400" i="1" dirty="0">
                <a:latin typeface="+mj-lt"/>
              </a:rPr>
              <a:t> a través de </a:t>
            </a:r>
            <a:r>
              <a:rPr lang="es-MX" sz="1400" i="1" dirty="0" err="1">
                <a:latin typeface="+mj-lt"/>
              </a:rPr>
              <a:t>Akky</a:t>
            </a:r>
            <a:r>
              <a:rPr lang="es-MX" sz="1400" i="1" dirty="0">
                <a:latin typeface="+mj-lt"/>
              </a:rPr>
              <a:t> y sus distribuidores</a:t>
            </a:r>
          </a:p>
          <a:p>
            <a:r>
              <a:rPr lang="es-MX" sz="1400" i="1" dirty="0">
                <a:latin typeface="+mj-lt"/>
                <a:cs typeface="Calibri Light"/>
              </a:rPr>
              <a:t>Visitas al estand de Expo de Sorteos </a:t>
            </a:r>
            <a:r>
              <a:rPr lang="es-MX" sz="1400" i="1" dirty="0" err="1">
                <a:latin typeface="+mj-lt"/>
                <a:cs typeface="Calibri Light"/>
              </a:rPr>
              <a:t>Tec</a:t>
            </a:r>
            <a:r>
              <a:rPr lang="es-MX" sz="1400" i="1" dirty="0">
                <a:latin typeface="+mj-lt"/>
                <a:cs typeface="Calibri Light"/>
              </a:rPr>
              <a:t>, Club 16 y </a:t>
            </a:r>
            <a:r>
              <a:rPr lang="es-MX" sz="1400" i="1" dirty="0" err="1">
                <a:latin typeface="+mj-lt"/>
                <a:cs typeface="Calibri Light"/>
              </a:rPr>
              <a:t>Tec</a:t>
            </a:r>
            <a:r>
              <a:rPr lang="es-MX" sz="1400" i="1" dirty="0">
                <a:latin typeface="+mj-lt"/>
                <a:cs typeface="Calibri Light"/>
              </a:rPr>
              <a:t> </a:t>
            </a:r>
            <a:r>
              <a:rPr lang="es-MX" sz="1400" i="1" dirty="0" err="1">
                <a:latin typeface="+mj-lt"/>
                <a:cs typeface="Calibri Light"/>
              </a:rPr>
              <a:t>Venues</a:t>
            </a:r>
            <a:r>
              <a:rPr lang="es-MX" sz="1400" i="1" dirty="0">
                <a:latin typeface="+mj-lt"/>
                <a:cs typeface="Calibri Light"/>
              </a:rPr>
              <a:t> </a:t>
            </a:r>
          </a:p>
          <a:p>
            <a:r>
              <a:rPr lang="es-MX" sz="1400" i="1" dirty="0">
                <a:latin typeface="+mj-lt"/>
                <a:cs typeface="Calibri Light"/>
              </a:rPr>
              <a:t>Generación de Leads para </a:t>
            </a:r>
            <a:r>
              <a:rPr lang="es-MX" sz="1400" i="1" dirty="0">
                <a:ea typeface="+mn-lt"/>
                <a:cs typeface="+mn-lt"/>
              </a:rPr>
              <a:t>Club 16 y </a:t>
            </a:r>
            <a:r>
              <a:rPr lang="es-MX" sz="1400" i="1" dirty="0" err="1">
                <a:ea typeface="+mn-lt"/>
                <a:cs typeface="+mn-lt"/>
              </a:rPr>
              <a:t>Tec</a:t>
            </a:r>
            <a:r>
              <a:rPr lang="es-MX" sz="1400" i="1" dirty="0">
                <a:ea typeface="+mn-lt"/>
                <a:cs typeface="+mn-lt"/>
              </a:rPr>
              <a:t> </a:t>
            </a:r>
            <a:r>
              <a:rPr lang="es-MX" sz="1400" i="1" dirty="0" err="1">
                <a:ea typeface="+mn-lt"/>
                <a:cs typeface="+mn-lt"/>
              </a:rPr>
              <a:t>Venues</a:t>
            </a:r>
            <a:endParaRPr lang="es-MX" sz="1400" i="1" dirty="0">
              <a:latin typeface="+mj-lt"/>
              <a:cs typeface="Calibri Light"/>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a:latin typeface="Abadi"/>
              </a:rPr>
              <a:t>.</a:t>
            </a:r>
            <a:r>
              <a:rPr lang="es-MX" err="1">
                <a:latin typeface="Abadi"/>
              </a:rPr>
              <a:t>mx</a:t>
            </a:r>
            <a:r>
              <a:rPr lang="es-MX">
                <a:latin typeface="Abadi"/>
              </a:rPr>
              <a:t> | NIC | </a:t>
            </a:r>
            <a:r>
              <a:rPr lang="es-MX" err="1">
                <a:latin typeface="Abadi"/>
              </a:rPr>
              <a:t>Akky</a:t>
            </a:r>
          </a:p>
        </p:txBody>
      </p:sp>
      <p:sp>
        <p:nvSpPr>
          <p:cNvPr id="2" name="CuadroTexto 1">
            <a:extLst>
              <a:ext uri="{FF2B5EF4-FFF2-40B4-BE49-F238E27FC236}">
                <a16:creationId xmlns:a16="http://schemas.microsoft.com/office/drawing/2014/main" id="{6276B0F3-A9A4-8178-D853-D666E59BE937}"/>
              </a:ext>
            </a:extLst>
          </p:cNvPr>
          <p:cNvSpPr txBox="1">
            <a:spLocks/>
          </p:cNvSpPr>
          <p:nvPr/>
        </p:nvSpPr>
        <p:spPr>
          <a:xfrm>
            <a:off x="6485565" y="4619859"/>
            <a:ext cx="4928022" cy="2140141"/>
          </a:xfrm>
          <a:prstGeom prst="rect">
            <a:avLst/>
          </a:prstGeom>
          <a:noFill/>
          <a:ln>
            <a:noFill/>
          </a:ln>
        </p:spPr>
        <p:txBody>
          <a:bodyPr wrap="square" lIns="91440" tIns="45720" rIns="91440" bIns="45720" rtlCol="0" anchor="t">
            <a:noAutofit/>
          </a:bodyPr>
          <a:lstStyle/>
          <a:p>
            <a:r>
              <a:rPr lang="es-MX" sz="1600" err="1">
                <a:latin typeface="Abadi"/>
              </a:rPr>
              <a:t>Chf</a:t>
            </a:r>
            <a:r>
              <a:rPr lang="es-MX" sz="1600">
                <a:latin typeface="Abadi"/>
              </a:rPr>
              <a:t> </a:t>
            </a:r>
            <a:r>
              <a:rPr lang="es-MX" sz="1600" err="1">
                <a:latin typeface="Abadi"/>
              </a:rPr>
              <a:t>Product</a:t>
            </a:r>
            <a:r>
              <a:rPr lang="es-MX" sz="1600">
                <a:latin typeface="Abadi"/>
              </a:rPr>
              <a:t> </a:t>
            </a:r>
            <a:r>
              <a:rPr lang="es-MX" sz="1600" err="1">
                <a:latin typeface="Abadi"/>
              </a:rPr>
              <a:t>Owner</a:t>
            </a:r>
            <a:r>
              <a:rPr lang="es-MX" sz="1600">
                <a:latin typeface="Abadi"/>
              </a:rPr>
              <a:t>: Alejandro Castro</a:t>
            </a:r>
          </a:p>
          <a:p>
            <a:r>
              <a:rPr lang="es-MX" sz="1600" err="1">
                <a:latin typeface="Abadi"/>
              </a:rPr>
              <a:t>Product</a:t>
            </a:r>
            <a:r>
              <a:rPr lang="es-MX" sz="1600">
                <a:latin typeface="Abadi"/>
              </a:rPr>
              <a:t> </a:t>
            </a:r>
            <a:r>
              <a:rPr lang="es-MX" sz="1600" err="1">
                <a:latin typeface="Abadi"/>
              </a:rPr>
              <a:t>Owner</a:t>
            </a:r>
            <a:r>
              <a:rPr lang="es-MX" sz="1600">
                <a:latin typeface="Abadi"/>
              </a:rPr>
              <a:t>: ídem</a:t>
            </a:r>
          </a:p>
          <a:p>
            <a:r>
              <a:rPr lang="es-MX" sz="1600">
                <a:latin typeface="Abadi"/>
              </a:rPr>
              <a:t>Líder Técnico: N/A</a:t>
            </a:r>
          </a:p>
          <a:p>
            <a:r>
              <a:rPr lang="es-MX" sz="1600">
                <a:latin typeface="Abadi"/>
              </a:rPr>
              <a:t>SM/Procesos: N/A</a:t>
            </a:r>
          </a:p>
          <a:p>
            <a:endParaRPr lang="es-MX" sz="1100" i="1">
              <a:latin typeface="Abadi" panose="020B0604020104020204" pitchFamily="34" charset="0"/>
            </a:endParaRPr>
          </a:p>
        </p:txBody>
      </p:sp>
    </p:spTree>
    <p:extLst>
      <p:ext uri="{BB962C8B-B14F-4D97-AF65-F5344CB8AC3E}">
        <p14:creationId xmlns:p14="http://schemas.microsoft.com/office/powerpoint/2010/main" val="412131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Posicionamiento Festival INC MTY</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ES" sz="1100" i="1">
                <a:latin typeface="+mj-lt"/>
              </a:rPr>
              <a:t>1.-Posicionar al .</a:t>
            </a:r>
            <a:r>
              <a:rPr lang="es-ES" sz="1100" i="1" err="1">
                <a:latin typeface="+mj-lt"/>
              </a:rPr>
              <a:t>mx</a:t>
            </a:r>
            <a:r>
              <a:rPr lang="es-ES" sz="1100" i="1">
                <a:latin typeface="+mj-lt"/>
              </a:rPr>
              <a:t> como la herramienta de orgullo de todos los emprendedores mexicanos o ligados a México.             </a:t>
            </a:r>
          </a:p>
          <a:p>
            <a:r>
              <a:rPr lang="es-ES" sz="1100" i="1">
                <a:latin typeface="+mj-lt"/>
              </a:rPr>
              <a:t>2. Sacar un reto para fomentar el emprendimiento y escalamiento a través del internet</a:t>
            </a:r>
          </a:p>
          <a:p>
            <a:r>
              <a:rPr lang="es-ES" sz="1100" i="1">
                <a:latin typeface="+mj-lt"/>
              </a:rPr>
              <a:t>3.-Posicionar a Akky como el socio de los emprendedores.</a:t>
            </a:r>
          </a:p>
          <a:p>
            <a:r>
              <a:rPr lang="es-ES" sz="1100" i="1">
                <a:latin typeface="+mj-lt"/>
              </a:rPr>
              <a:t>4.-Posicionar a Akky </a:t>
            </a:r>
            <a:r>
              <a:rPr lang="es-ES" sz="1100" i="1" err="1">
                <a:latin typeface="+mj-lt"/>
              </a:rPr>
              <a:t>consulting</a:t>
            </a:r>
            <a:r>
              <a:rPr lang="es-ES" sz="1100" i="1">
                <a:latin typeface="+mj-lt"/>
              </a:rPr>
              <a:t> como el socio de los emprendedores para profesionalizar sus negocios.</a:t>
            </a:r>
            <a:endParaRPr lang="es-MX" sz="1100" i="1">
              <a:latin typeface="+mj-lt"/>
            </a:endParaRP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lIns="91440" tIns="45720" rIns="91440" bIns="45720" rtlCol="0" anchor="t">
            <a:noAutofit/>
          </a:bodyPr>
          <a:lstStyle/>
          <a:p>
            <a:r>
              <a:rPr lang="en-US" sz="1200" err="1">
                <a:latin typeface="Abadi"/>
              </a:rPr>
              <a:t>Chf</a:t>
            </a:r>
            <a:r>
              <a:rPr lang="en-US" sz="1200">
                <a:latin typeface="Abadi"/>
              </a:rPr>
              <a:t> Product Owner: Alejandro Castro</a:t>
            </a:r>
          </a:p>
          <a:p>
            <a:r>
              <a:rPr lang="en-US" sz="1200">
                <a:latin typeface="Abadi"/>
              </a:rPr>
              <a:t>Product Owner: </a:t>
            </a:r>
            <a:r>
              <a:rPr lang="en-US" sz="1200" err="1">
                <a:latin typeface="Abadi"/>
              </a:rPr>
              <a:t>ídem</a:t>
            </a:r>
            <a:endParaRPr lang="en-US" sz="1200" err="1">
              <a:latin typeface="Abadi" panose="020B0604020104020204" pitchFamily="34" charset="0"/>
            </a:endParaRPr>
          </a:p>
          <a:p>
            <a:r>
              <a:rPr lang="en-US" sz="1200" err="1">
                <a:latin typeface="Abadi"/>
              </a:rPr>
              <a:t>Líder</a:t>
            </a:r>
            <a:r>
              <a:rPr lang="en-US" sz="1200">
                <a:latin typeface="Abadi"/>
              </a:rPr>
              <a:t> Técnico: N/A</a:t>
            </a:r>
            <a:endParaRPr lang="en-US" sz="1200">
              <a:latin typeface="Abadi" panose="020B0604020104020204" pitchFamily="34" charset="0"/>
            </a:endParaRPr>
          </a:p>
          <a:p>
            <a:r>
              <a:rPr lang="en-US" sz="1200">
                <a:latin typeface="Abadi"/>
              </a:rPr>
              <a:t>SM/</a:t>
            </a:r>
            <a:r>
              <a:rPr lang="en-US" sz="1200" err="1">
                <a:latin typeface="Abadi"/>
              </a:rPr>
              <a:t>Procesos</a:t>
            </a:r>
            <a:r>
              <a:rPr lang="en-US" sz="1200">
                <a:latin typeface="Abadi"/>
              </a:rPr>
              <a:t>: NA</a:t>
            </a:r>
            <a:endParaRPr lang="en-US" sz="1200">
              <a:latin typeface="Abadi" panose="020B0604020104020204" pitchFamily="34" charset="0"/>
            </a:endParaRP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NIC | </a:t>
            </a:r>
            <a:r>
              <a:rPr lang="es-MX" err="1">
                <a:latin typeface="Abadi" panose="020B0604020104020204" pitchFamily="34" charset="0"/>
              </a:rPr>
              <a:t>Akky</a:t>
            </a:r>
            <a:endParaRPr lang="es-MX">
              <a:latin typeface="Abadi" panose="020B0604020104020204" pitchFamily="34" charset="0"/>
            </a:endParaRP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a:rPr>
              <a:t>Fecha fin plan: Nov 23</a:t>
            </a:r>
            <a:endParaRPr lang="es-MX" sz="1200">
              <a:latin typeface="Abadi" panose="020B0604020104020204" pitchFamily="34" charset="0"/>
            </a:endParaRPr>
          </a:p>
          <a:p>
            <a:r>
              <a:rPr lang="es-MX" sz="1200">
                <a:latin typeface="Abadi"/>
              </a:rPr>
              <a:t>Fecha fin real: Nov 23</a:t>
            </a:r>
            <a:endParaRPr lang="es-MX" sz="1200">
              <a:latin typeface="Abadi" panose="020B0604020104020204" pitchFamily="34" charset="0"/>
            </a:endParaRP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a:rPr>
              <a:t>Presupuesto autorizado: por definir</a:t>
            </a:r>
            <a:endParaRPr lang="es-MX" sz="1200">
              <a:latin typeface="Abadi" panose="020B0604020104020204" pitchFamily="34" charset="0"/>
            </a:endParaRPr>
          </a:p>
          <a:p>
            <a:r>
              <a:rPr lang="es-MX" sz="1200">
                <a:latin typeface="Abadi"/>
              </a:rPr>
              <a:t>Presupuesto ejercido: pte</a:t>
            </a:r>
            <a:endParaRPr lang="es-MX" sz="1200">
              <a:latin typeface="Abadi" panose="020B0604020104020204" pitchFamily="34" charset="0"/>
            </a:endParaRP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Calibri"/>
              <a:buChar char="-"/>
            </a:pPr>
            <a:r>
              <a:rPr lang="es-MX" sz="1400">
                <a:solidFill>
                  <a:schemeClr val="tx1"/>
                </a:solidFill>
                <a:latin typeface="+mj-lt"/>
                <a:cs typeface="Calibri Light"/>
              </a:rPr>
              <a:t>Acuerdos del convenio de colaboración entre las áreas con el acompañamiento del de Gestión Financiera</a:t>
            </a:r>
          </a:p>
          <a:p>
            <a:pPr marL="285750" indent="-285750">
              <a:buFont typeface="Calibri"/>
              <a:buChar char="-"/>
            </a:pPr>
            <a:endParaRPr lang="es-MX" sz="1400">
              <a:solidFill>
                <a:schemeClr val="tx1"/>
              </a:solidFill>
              <a:latin typeface="+mj-lt"/>
              <a:cs typeface="Calibri Light"/>
            </a:endParaRP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Calibri"/>
              <a:buChar char="-"/>
            </a:pPr>
            <a:r>
              <a:rPr lang="es-MX" sz="1400">
                <a:solidFill>
                  <a:schemeClr val="tx1"/>
                </a:solidFill>
                <a:latin typeface="+mj-lt"/>
                <a:cs typeface="Calibri Light"/>
              </a:rPr>
              <a:t>Convenio de Colaboración firmado y relación de pagos en especie con fechas y montos</a:t>
            </a:r>
          </a:p>
          <a:p>
            <a:pPr marL="285750" indent="-285750">
              <a:buFont typeface="Calibri"/>
              <a:buChar char="-"/>
            </a:pPr>
            <a:r>
              <a:rPr lang="es-MX" sz="1400">
                <a:solidFill>
                  <a:schemeClr val="tx1"/>
                </a:solidFill>
                <a:latin typeface="+mj-lt"/>
                <a:cs typeface="Calibri Light"/>
              </a:rPr>
              <a:t>Confirmación de productos disponibles para .</a:t>
            </a:r>
            <a:r>
              <a:rPr lang="es-MX" sz="1400" err="1">
                <a:solidFill>
                  <a:schemeClr val="tx1"/>
                </a:solidFill>
                <a:latin typeface="+mj-lt"/>
                <a:cs typeface="Calibri Light"/>
              </a:rPr>
              <a:t>mx</a:t>
            </a:r>
            <a:r>
              <a:rPr lang="es-MX" sz="1400">
                <a:solidFill>
                  <a:schemeClr val="tx1"/>
                </a:solidFill>
                <a:latin typeface="+mj-lt"/>
                <a:cs typeface="Calibri Light"/>
              </a:rPr>
              <a:t>, </a:t>
            </a:r>
            <a:r>
              <a:rPr lang="es-MX" sz="1400" err="1">
                <a:solidFill>
                  <a:schemeClr val="tx1"/>
                </a:solidFill>
                <a:latin typeface="+mj-lt"/>
                <a:cs typeface="Calibri Light"/>
              </a:rPr>
              <a:t>Akky</a:t>
            </a:r>
            <a:r>
              <a:rPr lang="es-MX" sz="1400">
                <a:solidFill>
                  <a:schemeClr val="tx1"/>
                </a:solidFill>
                <a:latin typeface="+mj-lt"/>
                <a:cs typeface="Calibri Light"/>
              </a:rPr>
              <a:t> y </a:t>
            </a:r>
            <a:r>
              <a:rPr lang="es-MX" sz="1400" err="1">
                <a:solidFill>
                  <a:schemeClr val="tx1"/>
                </a:solidFill>
                <a:latin typeface="+mj-lt"/>
                <a:cs typeface="Calibri Light"/>
              </a:rPr>
              <a:t>Akky</a:t>
            </a:r>
            <a:r>
              <a:rPr lang="es-MX" sz="1400">
                <a:solidFill>
                  <a:schemeClr val="tx1"/>
                </a:solidFill>
                <a:latin typeface="+mj-lt"/>
                <a:cs typeface="Calibri Light"/>
              </a:rPr>
              <a:t> </a:t>
            </a:r>
            <a:r>
              <a:rPr lang="es-MX" sz="1400" err="1">
                <a:solidFill>
                  <a:schemeClr val="tx1"/>
                </a:solidFill>
                <a:latin typeface="+mj-lt"/>
                <a:cs typeface="Calibri Light"/>
              </a:rPr>
              <a:t>Consulting</a:t>
            </a:r>
            <a:r>
              <a:rPr lang="es-MX" sz="1400">
                <a:solidFill>
                  <a:schemeClr val="tx1"/>
                </a:solidFill>
                <a:latin typeface="+mj-lt"/>
                <a:cs typeface="Calibri Light"/>
              </a:rPr>
              <a:t>.</a:t>
            </a:r>
          </a:p>
          <a:p>
            <a:pPr marL="285750" indent="-285750">
              <a:buFont typeface="Calibri"/>
              <a:buChar char="-"/>
            </a:pPr>
            <a:r>
              <a:rPr lang="es-MX" sz="1400">
                <a:solidFill>
                  <a:schemeClr val="tx1"/>
                </a:solidFill>
                <a:latin typeface="+mj-lt"/>
                <a:cs typeface="Calibri Light"/>
              </a:rPr>
              <a:t>Confirmación de espacios en Expo para Sorteos </a:t>
            </a:r>
            <a:r>
              <a:rPr lang="es-MX" sz="1400" err="1">
                <a:solidFill>
                  <a:schemeClr val="tx1"/>
                </a:solidFill>
                <a:latin typeface="+mj-lt"/>
                <a:cs typeface="Calibri Light"/>
              </a:rPr>
              <a:t>Tec</a:t>
            </a:r>
            <a:r>
              <a:rPr lang="es-MX" sz="1400">
                <a:solidFill>
                  <a:schemeClr val="tx1"/>
                </a:solidFill>
                <a:latin typeface="+mj-lt"/>
                <a:cs typeface="Calibri Light"/>
              </a:rPr>
              <a:t>, Club 16 y </a:t>
            </a:r>
            <a:r>
              <a:rPr lang="es-MX" sz="1400" err="1">
                <a:solidFill>
                  <a:schemeClr val="tx1"/>
                </a:solidFill>
                <a:latin typeface="+mj-lt"/>
                <a:cs typeface="Calibri Light"/>
              </a:rPr>
              <a:t>Tec</a:t>
            </a:r>
            <a:r>
              <a:rPr lang="es-MX" sz="1400">
                <a:solidFill>
                  <a:schemeClr val="tx1"/>
                </a:solidFill>
                <a:latin typeface="+mj-lt"/>
                <a:cs typeface="Calibri Light"/>
              </a:rPr>
              <a:t> </a:t>
            </a:r>
            <a:r>
              <a:rPr lang="es-MX" sz="1400" err="1">
                <a:solidFill>
                  <a:schemeClr val="tx1"/>
                </a:solidFill>
                <a:latin typeface="+mj-lt"/>
                <a:cs typeface="Calibri Light"/>
              </a:rPr>
              <a:t>Venues</a:t>
            </a:r>
            <a:endParaRPr lang="es-MX" sz="1400">
              <a:solidFill>
                <a:schemeClr val="tx1"/>
              </a:solidFill>
              <a:latin typeface="+mj-lt"/>
              <a:cs typeface="Calibri Light"/>
            </a:endParaRP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Calibri"/>
              <a:buChar char="-"/>
            </a:pPr>
            <a:r>
              <a:rPr lang="es-MX" sz="1400">
                <a:solidFill>
                  <a:schemeClr val="tx1"/>
                </a:solidFill>
                <a:latin typeface="+mj-lt"/>
                <a:cs typeface="Calibri Light"/>
              </a:rPr>
              <a:t>Falta de disponibilidad de productos para la participación del .</a:t>
            </a:r>
            <a:r>
              <a:rPr lang="es-MX" sz="1400" err="1">
                <a:solidFill>
                  <a:schemeClr val="tx1"/>
                </a:solidFill>
                <a:latin typeface="+mj-lt"/>
                <a:cs typeface="Calibri Light"/>
              </a:rPr>
              <a:t>mx</a:t>
            </a:r>
            <a:r>
              <a:rPr lang="es-MX" sz="1400">
                <a:solidFill>
                  <a:schemeClr val="tx1"/>
                </a:solidFill>
                <a:latin typeface="+mj-lt"/>
                <a:cs typeface="Calibri Light"/>
              </a:rPr>
              <a:t> y resto de negocios</a:t>
            </a:r>
          </a:p>
          <a:p>
            <a:pPr marL="285750" indent="-285750">
              <a:buFont typeface="Calibri"/>
              <a:buChar char="-"/>
            </a:pPr>
            <a:r>
              <a:rPr lang="es-MX" sz="1400">
                <a:solidFill>
                  <a:schemeClr val="tx1"/>
                </a:solidFill>
                <a:latin typeface="+mj-lt"/>
                <a:cs typeface="Calibri Light"/>
              </a:rPr>
              <a:t>Tiempo suficiente para la preparación de materiales para tener presencia de calidad en la expo</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225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Posicionamiento </a:t>
            </a:r>
          </a:p>
          <a:p>
            <a:pPr algn="ctr"/>
            <a:r>
              <a:rPr lang="es-MX" sz="3500">
                <a:latin typeface="Abadi" panose="020B0604020104020204" pitchFamily="34" charset="0"/>
              </a:rPr>
              <a:t>Festival INC MTY</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sz="1100" i="1">
                <a:latin typeface="+mj-lt"/>
              </a:rPr>
              <a:t>1.-Posicionar al .</a:t>
            </a:r>
            <a:r>
              <a:rPr lang="es-ES" sz="1100" i="1" err="1">
                <a:latin typeface="+mj-lt"/>
              </a:rPr>
              <a:t>mx</a:t>
            </a:r>
            <a:r>
              <a:rPr lang="es-ES" sz="1100" i="1">
                <a:latin typeface="+mj-lt"/>
              </a:rPr>
              <a:t> como la herramienta de orgullo de todos los emprendedores mexicanos o ligados a México.             </a:t>
            </a:r>
          </a:p>
          <a:p>
            <a:r>
              <a:rPr lang="es-ES" sz="1100" i="1">
                <a:latin typeface="+mj-lt"/>
              </a:rPr>
              <a:t>2. Sacar un reto para fomentar el emprendimiento y escalamiento a través del internet</a:t>
            </a:r>
          </a:p>
          <a:p>
            <a:r>
              <a:rPr lang="es-ES" sz="1100" i="1">
                <a:latin typeface="+mj-lt"/>
              </a:rPr>
              <a:t>3.-Posicionar a Akky como el socio de los emprendedores.</a:t>
            </a:r>
          </a:p>
          <a:p>
            <a:r>
              <a:rPr lang="es-ES" sz="1100" i="1">
                <a:latin typeface="+mj-lt"/>
              </a:rPr>
              <a:t>4.-Posicionar a Akky </a:t>
            </a:r>
            <a:r>
              <a:rPr lang="es-ES" sz="1100" i="1" err="1">
                <a:latin typeface="+mj-lt"/>
              </a:rPr>
              <a:t>consulting</a:t>
            </a:r>
            <a:r>
              <a:rPr lang="es-ES" sz="1100" i="1">
                <a:latin typeface="+mj-lt"/>
              </a:rPr>
              <a:t> como el socio de los emprendedores para profesionalizar sus negocios.</a:t>
            </a:r>
            <a:endParaRPr lang="es-MX" sz="1100" i="1">
              <a:latin typeface="+mj-lt"/>
            </a:endParaRP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NIC | </a:t>
            </a:r>
            <a:r>
              <a:rPr lang="es-MX" err="1">
                <a:latin typeface="Abadi" panose="020B0604020104020204" pitchFamily="34" charset="0"/>
              </a:rPr>
              <a:t>Akky</a:t>
            </a:r>
            <a:endParaRPr lang="es-MX">
              <a:latin typeface="Abadi" panose="020B0604020104020204" pitchFamily="34" charset="0"/>
            </a:endParaRP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a:latin typeface="+mj-lt"/>
                <a:cs typeface="Calibri"/>
              </a:rPr>
              <a:t>Fecha límite de confirmación de productos y espacios a los que podremos acceder</a:t>
            </a:r>
            <a:endParaRPr lang="es-MX">
              <a:latin typeface="Calibri Light"/>
              <a:cs typeface="Calibri"/>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7587669" y="2240208"/>
            <a:ext cx="18429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a:latin typeface="+mj-lt"/>
                <a:cs typeface="Calibri"/>
              </a:rPr>
              <a:t>Ejecución de la participación en el Festival 2023</a:t>
            </a: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8535913"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B06D6AD0-5508-FA2F-2BBA-8E7A2D9267A5}"/>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A721BEDB-33A2-AF33-4BF1-934F0BA2EAB2}"/>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104FA7C6-2B5C-FEFA-6333-3DDDFC645157}"/>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94476587-CF2D-283B-917B-69A6F01DEFC9}"/>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959D0850-C68A-F99D-26CB-669C4497FD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
        <p:nvSpPr>
          <p:cNvPr id="3" name="TextBox 24">
            <a:extLst>
              <a:ext uri="{FF2B5EF4-FFF2-40B4-BE49-F238E27FC236}">
                <a16:creationId xmlns:a16="http://schemas.microsoft.com/office/drawing/2014/main" id="{84ED9A64-41B2-1D30-ABAF-ADB2B1B64C9F}"/>
              </a:ext>
            </a:extLst>
          </p:cNvPr>
          <p:cNvSpPr txBox="1"/>
          <p:nvPr/>
        </p:nvSpPr>
        <p:spPr>
          <a:xfrm>
            <a:off x="1762055" y="2295513"/>
            <a:ext cx="22239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a:latin typeface="+mj-lt"/>
                <a:cs typeface="Calibri"/>
              </a:rPr>
              <a:t>Sesión de alineación acompañados por Gestión Financiera</a:t>
            </a:r>
          </a:p>
        </p:txBody>
      </p:sp>
      <p:cxnSp>
        <p:nvCxnSpPr>
          <p:cNvPr id="11" name="Straight Arrow Connector 26">
            <a:extLst>
              <a:ext uri="{FF2B5EF4-FFF2-40B4-BE49-F238E27FC236}">
                <a16:creationId xmlns:a16="http://schemas.microsoft.com/office/drawing/2014/main" id="{9CBF937F-3731-D6CF-D0BF-509823717A10}"/>
              </a:ext>
            </a:extLst>
          </p:cNvPr>
          <p:cNvCxnSpPr>
            <a:cxnSpLocks/>
          </p:cNvCxnSpPr>
          <p:nvPr/>
        </p:nvCxnSpPr>
        <p:spPr>
          <a:xfrm flipH="1">
            <a:off x="2839348" y="3192596"/>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4197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500" dirty="0">
                <a:latin typeface="Abadi" panose="020B0604020104020204" pitchFamily="34" charset="0"/>
              </a:rPr>
              <a:t>Prestador de Servicios de Certificación acreditado (PSC)</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200" i="1" dirty="0">
                <a:latin typeface="+mj-lt"/>
              </a:rPr>
              <a:t>Creación de una nueva unidad de negocio que brinde servicios de certificados digitales como un Prestador de Servicios de Certificación Acreditado (PSC) ante la Secretaría de Economía con lo cual seremos una entidad que garantiza la identidad de las personas que firman documentos digitales, o enviar correos electrónicos dando confianza al receptor de la validez de la identidad de la persona, apoyando las iniciativas de transformación digital propuestas por del Tecnológico de Monterrey.</a:t>
            </a:r>
            <a:endParaRPr lang="es-ES" sz="1200" i="1" dirty="0">
              <a:latin typeface="+mj-lt"/>
            </a:endParaRP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Emisión de certificados digitales de manera ágil y a través de un proceso digital escalable, siendo proactivos en la comercialización de los certificados, lo cual actualmente en México es una oportunidad potencial.</a:t>
            </a:r>
          </a:p>
          <a:p>
            <a:endParaRPr lang="es-MX" sz="1400" i="1">
              <a:latin typeface="+mj-lt"/>
            </a:endParaRPr>
          </a:p>
          <a:p>
            <a:r>
              <a:rPr lang="es-MX" sz="1400" i="1">
                <a:latin typeface="+mj-lt"/>
              </a:rPr>
              <a:t>Adicionalmente buscamos enlazar la aplicación de Identidad Digital desarrollada por el Tecnológico de Monterrey con un certificado digital validado por PSC, considerando ahorros significativos para el Tec. </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096000" y="1862352"/>
            <a:ext cx="4860000" cy="2160000"/>
          </a:xfrm>
          <a:prstGeom prst="rect">
            <a:avLst/>
          </a:prstGeom>
          <a:noFill/>
          <a:ln>
            <a:noFill/>
          </a:ln>
        </p:spPr>
        <p:txBody>
          <a:bodyPr wrap="square" rtlCol="0">
            <a:noAutofit/>
          </a:bodyPr>
          <a:lstStyle/>
          <a:p>
            <a:pPr marL="171450" indent="-171450">
              <a:buFont typeface="Arial" panose="020B0604020202020204" pitchFamily="34" charset="0"/>
              <a:buChar char="•"/>
            </a:pPr>
            <a:r>
              <a:rPr lang="es-MX" sz="1200" i="1" dirty="0">
                <a:latin typeface="+mj-lt"/>
              </a:rPr>
              <a:t>Entidad certificada como PSC avalada por la Secretaría de Economía</a:t>
            </a:r>
          </a:p>
          <a:p>
            <a:pPr marL="171450" indent="-171450">
              <a:buFont typeface="Arial" panose="020B0604020202020204" pitchFamily="34" charset="0"/>
              <a:buChar char="•"/>
            </a:pPr>
            <a:endParaRPr lang="es-MX" sz="1200" i="1" dirty="0">
              <a:latin typeface="+mj-lt"/>
            </a:endParaRPr>
          </a:p>
          <a:p>
            <a:pPr marL="171450" indent="-171450">
              <a:buFont typeface="Arial" panose="020B0604020202020204" pitchFamily="34" charset="0"/>
              <a:buChar char="•"/>
            </a:pPr>
            <a:r>
              <a:rPr lang="es-MX" sz="1200" i="1" dirty="0">
                <a:latin typeface="+mj-lt"/>
              </a:rPr>
              <a:t>Establecer operación sobre la generación de certificados digitales </a:t>
            </a:r>
          </a:p>
          <a:p>
            <a:pPr marL="171450" indent="-171450">
              <a:buFont typeface="Arial" panose="020B0604020202020204" pitchFamily="34" charset="0"/>
              <a:buChar char="•"/>
            </a:pPr>
            <a:endParaRPr lang="es-MX" sz="1200" i="1" dirty="0">
              <a:latin typeface="+mj-lt"/>
            </a:endParaRPr>
          </a:p>
          <a:p>
            <a:pPr marL="171450" indent="-171450">
              <a:buFont typeface="Arial" panose="020B0604020202020204" pitchFamily="34" charset="0"/>
              <a:buChar char="•"/>
            </a:pPr>
            <a:r>
              <a:rPr lang="es-MX" sz="1200" i="1" dirty="0">
                <a:latin typeface="+mj-lt"/>
              </a:rPr>
              <a:t>Desarrollo de aplicación para la emisión de firmas electrónica avanzada la cual podrá genera: </a:t>
            </a:r>
          </a:p>
          <a:p>
            <a:pPr marL="628650" lvl="1" indent="-171450">
              <a:buFont typeface="Arial" panose="020B0604020202020204" pitchFamily="34" charset="0"/>
              <a:buChar char="•"/>
            </a:pPr>
            <a:r>
              <a:rPr lang="es-MX" sz="1200" i="1" dirty="0">
                <a:latin typeface="+mj-lt"/>
              </a:rPr>
              <a:t>Certificados digitales</a:t>
            </a:r>
          </a:p>
          <a:p>
            <a:pPr marL="628650" lvl="1" indent="-171450">
              <a:buFont typeface="Arial" panose="020B0604020202020204" pitchFamily="34" charset="0"/>
              <a:buChar char="•"/>
            </a:pPr>
            <a:r>
              <a:rPr lang="es-MX" sz="1200" i="1" dirty="0">
                <a:latin typeface="+mj-lt"/>
              </a:rPr>
              <a:t>Constancias de conservación de mensajes de datos</a:t>
            </a:r>
          </a:p>
          <a:p>
            <a:pPr marL="628650" lvl="1" indent="-171450">
              <a:buFont typeface="Arial" panose="020B0604020202020204" pitchFamily="34" charset="0"/>
              <a:buChar char="•"/>
            </a:pPr>
            <a:r>
              <a:rPr lang="es-MX" sz="1200" i="1" dirty="0">
                <a:latin typeface="+mj-lt"/>
              </a:rPr>
              <a:t>Sellos digitales de tiempo</a:t>
            </a: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b="1" i="1" dirty="0">
                <a:latin typeface="+mj-lt"/>
              </a:rPr>
              <a:t>Desarrollo del producto</a:t>
            </a:r>
          </a:p>
          <a:p>
            <a:pPr marL="285750" indent="-285750">
              <a:buFont typeface="Arial" panose="020B0604020202020204" pitchFamily="34" charset="0"/>
              <a:buChar char="•"/>
            </a:pPr>
            <a:r>
              <a:rPr lang="es-MX" sz="1400" i="1" dirty="0">
                <a:latin typeface="+mj-lt"/>
              </a:rPr>
              <a:t>Costo del proyecto para certificarnos como PSC </a:t>
            </a:r>
          </a:p>
          <a:p>
            <a:pPr marL="285750" indent="-285750">
              <a:buFont typeface="Arial" panose="020B0604020202020204" pitchFamily="34" charset="0"/>
              <a:buChar char="•"/>
            </a:pPr>
            <a:r>
              <a:rPr lang="es-MX" sz="1400" i="1" dirty="0">
                <a:latin typeface="+mj-lt"/>
              </a:rPr>
              <a:t>Porcentaje del cumplimiento del Plan</a:t>
            </a:r>
          </a:p>
          <a:p>
            <a:pPr marL="285750" indent="-285750">
              <a:buFont typeface="Arial" panose="020B0604020202020204" pitchFamily="34" charset="0"/>
              <a:buChar char="•"/>
            </a:pPr>
            <a:r>
              <a:rPr lang="es-MX" sz="1400" i="1" dirty="0">
                <a:latin typeface="+mj-lt"/>
              </a:rPr>
              <a:t>Firma de un contrato por parte del </a:t>
            </a:r>
            <a:r>
              <a:rPr lang="es-MX" sz="1400" i="1" dirty="0" err="1">
                <a:latin typeface="+mj-lt"/>
              </a:rPr>
              <a:t>Tec</a:t>
            </a:r>
            <a:r>
              <a:rPr lang="es-MX" sz="1400" i="1" dirty="0">
                <a:latin typeface="+mj-lt"/>
              </a:rPr>
              <a:t> de Monterrey del al menos 5 años.</a:t>
            </a:r>
          </a:p>
          <a:p>
            <a:r>
              <a:rPr lang="es-MX" sz="1400" b="1" i="1" dirty="0">
                <a:latin typeface="+mj-lt"/>
              </a:rPr>
              <a:t>Desempeño del producto del proyecto </a:t>
            </a:r>
          </a:p>
          <a:p>
            <a:pPr marL="285750" indent="-285750">
              <a:buFont typeface="Arial" panose="020B0604020202020204" pitchFamily="34" charset="0"/>
              <a:buChar char="•"/>
            </a:pPr>
            <a:r>
              <a:rPr lang="es-MX" sz="1400" i="1" dirty="0">
                <a:latin typeface="+mj-lt"/>
              </a:rPr>
              <a:t>Cantidad de licencias de Certificados digitales otorgados para el Tecnológico de Monterrey.</a:t>
            </a:r>
          </a:p>
          <a:p>
            <a:pPr marL="285750" indent="-285750">
              <a:buFont typeface="Arial" panose="020B0604020202020204" pitchFamily="34" charset="0"/>
              <a:buChar char="•"/>
            </a:pPr>
            <a:r>
              <a:rPr lang="es-MX" sz="1400" i="1" dirty="0">
                <a:latin typeface="+mj-lt"/>
              </a:rPr>
              <a:t>Ingreso, costo y utilidad generada por la comercialización de las licencias.</a:t>
            </a: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NIC</a:t>
            </a:r>
          </a:p>
        </p:txBody>
      </p:sp>
      <p:sp>
        <p:nvSpPr>
          <p:cNvPr id="2" name="CuadroTexto 1">
            <a:extLst>
              <a:ext uri="{FF2B5EF4-FFF2-40B4-BE49-F238E27FC236}">
                <a16:creationId xmlns:a16="http://schemas.microsoft.com/office/drawing/2014/main" id="{A440BD0B-63D9-F6A6-CD0D-7794DD850CA8}"/>
              </a:ext>
            </a:extLst>
          </p:cNvPr>
          <p:cNvSpPr txBox="1">
            <a:spLocks/>
          </p:cNvSpPr>
          <p:nvPr/>
        </p:nvSpPr>
        <p:spPr>
          <a:xfrm>
            <a:off x="6485565" y="4619859"/>
            <a:ext cx="4928022"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Carles Abarca</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Elida Villarreal</a:t>
            </a:r>
          </a:p>
          <a:p>
            <a:r>
              <a:rPr lang="es-MX" sz="1600" dirty="0">
                <a:latin typeface="Abadi"/>
              </a:rPr>
              <a:t>Líder Técnico: Ignacio Acosta</a:t>
            </a:r>
          </a:p>
          <a:p>
            <a:r>
              <a:rPr lang="es-MX" sz="1600" dirty="0">
                <a:latin typeface="Abadi"/>
              </a:rPr>
              <a:t>SM/Procesos: TBD</a:t>
            </a:r>
          </a:p>
          <a:p>
            <a:endParaRPr lang="es-MX" sz="1100" i="1" dirty="0">
              <a:latin typeface="Abadi" panose="020B0604020104020204" pitchFamily="34" charset="0"/>
            </a:endParaRPr>
          </a:p>
        </p:txBody>
      </p:sp>
    </p:spTree>
    <p:extLst>
      <p:ext uri="{BB962C8B-B14F-4D97-AF65-F5344CB8AC3E}">
        <p14:creationId xmlns:p14="http://schemas.microsoft.com/office/powerpoint/2010/main" val="354260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a:latin typeface="Abadi" panose="020B0604020104020204" pitchFamily="34" charset="0"/>
              </a:rPr>
              <a:t>Prestador de Servicios de Certificación acreditado (PSC)</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MX" sz="1100" i="1">
                <a:latin typeface="+mj-lt"/>
              </a:rPr>
              <a:t>Creación de una nueva unidad de negocio que brinde servicios de certificados digitales como un Prestador de Servicios de Certificación Acreditado (PSC) ante la Secretaría de Economía con lo cual seremos una entidad que garantiza la identidad de las personas que firman documentos digitales, o enviar correos electrónicos dando confianza al receptor de la validez de la identidad de la persona, apoyando las iniciativas de transformación digital propuestas por del Tecnológico de Monterrey.</a:t>
            </a:r>
            <a:endParaRPr lang="es-ES" sz="1100" i="1">
              <a:latin typeface="+mj-lt"/>
            </a:endParaRP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n-US" sz="1200" err="1">
                <a:latin typeface="Abadi" panose="020B0604020104020204" pitchFamily="34" charset="0"/>
              </a:rPr>
              <a:t>Chf</a:t>
            </a:r>
            <a:r>
              <a:rPr lang="en-US" sz="1200">
                <a:latin typeface="Abadi" panose="020B0604020104020204" pitchFamily="34" charset="0"/>
              </a:rPr>
              <a:t> Product Owner: </a:t>
            </a:r>
            <a:r>
              <a:rPr lang="en-US" sz="1200" err="1">
                <a:latin typeface="Abadi" panose="020B0604020104020204" pitchFamily="34" charset="0"/>
              </a:rPr>
              <a:t>Carles</a:t>
            </a:r>
            <a:r>
              <a:rPr lang="en-US" sz="1200">
                <a:latin typeface="Abadi" panose="020B0604020104020204" pitchFamily="34" charset="0"/>
              </a:rPr>
              <a:t> </a:t>
            </a:r>
            <a:r>
              <a:rPr lang="en-US" sz="1200" err="1">
                <a:latin typeface="Abadi" panose="020B0604020104020204" pitchFamily="34" charset="0"/>
              </a:rPr>
              <a:t>Abarca</a:t>
            </a:r>
            <a:endParaRPr lang="en-US" sz="1200">
              <a:latin typeface="Abadi" panose="020B0604020104020204" pitchFamily="34" charset="0"/>
            </a:endParaRPr>
          </a:p>
          <a:p>
            <a:r>
              <a:rPr lang="en-US" sz="1200">
                <a:latin typeface="Abadi" panose="020B0604020104020204" pitchFamily="34" charset="0"/>
              </a:rPr>
              <a:t>Product Owner: Elida Villarreal</a:t>
            </a:r>
          </a:p>
          <a:p>
            <a:r>
              <a:rPr lang="en-US" sz="1200" err="1">
                <a:latin typeface="Abadi" panose="020B0604020104020204" pitchFamily="34" charset="0"/>
              </a:rPr>
              <a:t>Líder</a:t>
            </a:r>
            <a:r>
              <a:rPr lang="en-US" sz="1200">
                <a:latin typeface="Abadi" panose="020B0604020104020204" pitchFamily="34" charset="0"/>
              </a:rPr>
              <a:t> Técnico:</a:t>
            </a:r>
          </a:p>
          <a:p>
            <a:r>
              <a:rPr lang="en-US" sz="1200">
                <a:latin typeface="Abadi" panose="020B0604020104020204" pitchFamily="34" charset="0"/>
              </a:rPr>
              <a:t>SM/</a:t>
            </a:r>
            <a:r>
              <a:rPr lang="en-US" sz="1200" err="1">
                <a:latin typeface="Abadi" panose="020B0604020104020204" pitchFamily="34" charset="0"/>
              </a:rPr>
              <a:t>Procesos</a:t>
            </a:r>
            <a:r>
              <a:rPr lang="en-US" sz="1200">
                <a:latin typeface="Abadi" panose="020B0604020104020204" pitchFamily="34" charset="0"/>
              </a:rPr>
              <a:t>:</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NIC</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Arial" panose="020B0604020202020204" pitchFamily="34" charset="0"/>
              <a:buChar char="•"/>
            </a:pPr>
            <a:r>
              <a:rPr lang="es-MX" sz="1400">
                <a:solidFill>
                  <a:schemeClr val="tx1"/>
                </a:solidFill>
                <a:latin typeface="+mj-lt"/>
                <a:cs typeface="Calibri Light"/>
              </a:rPr>
              <a:t>Análisis de requerimientos para ser PSC</a:t>
            </a:r>
          </a:p>
          <a:p>
            <a:pPr marL="285750" indent="-285750">
              <a:buFont typeface="Arial" panose="020B0604020202020204" pitchFamily="34" charset="0"/>
              <a:buChar char="•"/>
            </a:pPr>
            <a:r>
              <a:rPr lang="es-MX" sz="1400">
                <a:solidFill>
                  <a:schemeClr val="tx1"/>
                </a:solidFill>
                <a:latin typeface="+mj-lt"/>
                <a:cs typeface="Calibri Light"/>
              </a:rPr>
              <a:t>Base inicial del Modelo de Negocio </a:t>
            </a:r>
          </a:p>
          <a:p>
            <a:pPr marL="285750" indent="-285750">
              <a:buFont typeface="Arial" panose="020B0604020202020204" pitchFamily="34" charset="0"/>
              <a:buChar char="•"/>
            </a:pPr>
            <a:r>
              <a:rPr lang="es-MX" sz="1400">
                <a:solidFill>
                  <a:schemeClr val="tx1"/>
                </a:solidFill>
                <a:latin typeface="+mj-lt"/>
                <a:cs typeface="Calibri Light"/>
              </a:rPr>
              <a:t>Construcción del Modelo Financiero</a:t>
            </a:r>
          </a:p>
          <a:p>
            <a:pPr marL="285750" indent="-285750">
              <a:buFont typeface="Arial" panose="020B0604020202020204" pitchFamily="34" charset="0"/>
              <a:buChar char="•"/>
            </a:pPr>
            <a:r>
              <a:rPr lang="es-MX" sz="1400">
                <a:solidFill>
                  <a:schemeClr val="tx1"/>
                </a:solidFill>
                <a:latin typeface="+mj-lt"/>
                <a:cs typeface="Calibri Light"/>
              </a:rPr>
              <a:t>Creación de Supuestos</a:t>
            </a:r>
          </a:p>
          <a:p>
            <a:pPr marL="285750" indent="-285750">
              <a:buFont typeface="Arial" panose="020B0604020202020204" pitchFamily="34" charset="0"/>
              <a:buChar char="•"/>
            </a:pPr>
            <a:r>
              <a:rPr lang="es-MX" sz="1400">
                <a:solidFill>
                  <a:schemeClr val="tx1"/>
                </a:solidFill>
                <a:latin typeface="+mj-lt"/>
                <a:cs typeface="Calibri Light"/>
              </a:rPr>
              <a:t>Evaluación de modelo de Negocio con Carles</a:t>
            </a:r>
          </a:p>
          <a:p>
            <a:pPr marL="285750" indent="-285750">
              <a:buFont typeface="Arial" panose="020B0604020202020204" pitchFamily="34" charset="0"/>
              <a:buChar char="•"/>
            </a:pPr>
            <a:r>
              <a:rPr lang="es-MX" sz="1400">
                <a:solidFill>
                  <a:schemeClr val="tx1"/>
                </a:solidFill>
                <a:latin typeface="+mj-lt"/>
                <a:cs typeface="Calibri Light"/>
              </a:rPr>
              <a:t>Investigación de costo de licencias con proveedores externos</a:t>
            </a: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s-MX" sz="1400">
                <a:solidFill>
                  <a:schemeClr val="tx1"/>
                </a:solidFill>
                <a:latin typeface="+mj-lt"/>
              </a:rPr>
              <a:t>Validación de nuevo producto SSL.</a:t>
            </a:r>
          </a:p>
          <a:p>
            <a:pPr marL="285750" indent="-285750">
              <a:buFont typeface="Arial" panose="020B0604020202020204" pitchFamily="34" charset="0"/>
              <a:buChar char="•"/>
            </a:pPr>
            <a:r>
              <a:rPr lang="es-MX" sz="1400">
                <a:solidFill>
                  <a:schemeClr val="tx1"/>
                </a:solidFill>
                <a:latin typeface="+mj-lt"/>
              </a:rPr>
              <a:t>Clarificación de proceso de emisión y validación y entrega de certificados en el registro de estudiantes y padres de familia. </a:t>
            </a:r>
          </a:p>
          <a:p>
            <a:pPr marL="285750" indent="-285750">
              <a:buFont typeface="Arial" panose="020B0604020202020204" pitchFamily="34" charset="0"/>
              <a:buChar char="•"/>
            </a:pPr>
            <a:r>
              <a:rPr lang="es-MX" sz="1400">
                <a:solidFill>
                  <a:schemeClr val="tx1"/>
                </a:solidFill>
                <a:latin typeface="+mj-lt"/>
              </a:rPr>
              <a:t>Clarificación de esquema tecnológico del sistema de inscripciones y componentes </a:t>
            </a:r>
            <a:r>
              <a:rPr lang="es-MX" sz="1400" err="1">
                <a:solidFill>
                  <a:schemeClr val="tx1"/>
                </a:solidFill>
                <a:latin typeface="+mj-lt"/>
              </a:rPr>
              <a:t>Tec.sign</a:t>
            </a:r>
            <a:r>
              <a:rPr lang="es-MX" sz="1400">
                <a:solidFill>
                  <a:schemeClr val="tx1"/>
                </a:solidFill>
                <a:latin typeface="+mj-lt"/>
              </a:rPr>
              <a:t> (Carmen Reyes).</a:t>
            </a:r>
          </a:p>
          <a:p>
            <a:endParaRPr lang="es-MX" sz="1400">
              <a:solidFill>
                <a:schemeClr val="tx1"/>
              </a:solidFill>
              <a:latin typeface="+mj-lt"/>
            </a:endParaRPr>
          </a:p>
          <a:p>
            <a:endParaRPr lang="es-MX" sz="1400">
              <a:solidFill>
                <a:schemeClr val="tx1"/>
              </a:solidFill>
              <a:latin typeface="+mj-lt"/>
            </a:endParaRP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s-MX" sz="1400">
                <a:solidFill>
                  <a:schemeClr val="tx1"/>
                </a:solidFill>
                <a:latin typeface="+mj-lt"/>
              </a:rPr>
              <a:t>No conseguir el patrocinio por parte del Tecnológico de Monterrey. </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3114" y="1695115"/>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9596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500">
                <a:latin typeface="Abadi" panose="020B0604020104020204" pitchFamily="34" charset="0"/>
              </a:rPr>
              <a:t>Prestador de Servicios de Certificación acreditado (PSC)</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200" i="1">
                <a:latin typeface="+mj-lt"/>
              </a:rPr>
              <a:t>Creación de una nueva unidad de negocio que brinde servicios de certificados digitales como un Prestador de Servicios de Certificación Acreditado (PSC) ante la Secretaría de Economía con lo cual seremos una entidad que garantiza la identidad de las personas que firman documentos digitales, o enviar correos electrónicos dando confianza al receptor de la validez de la identidad de la persona, apoyando las iniciativas de transformación digital propuestas por del Tecnológico de Monterrey.</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NIC</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10714518"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a:cs typeface="Calibri"/>
              </a:rPr>
              <a:t>Septiembre 2023	Octubre 2023	  Ene-Jun 2024 	Julio-Dic 2024	 	Enero-Junio 2025 		Jul-Dic 2025</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3705302" y="3195526"/>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2632185" y="2739329"/>
            <a:ext cx="21639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Inicio</a:t>
            </a:r>
            <a:r>
              <a:rPr lang="en-US">
                <a:cs typeface="Calibri"/>
              </a:rPr>
              <a:t> del </a:t>
            </a:r>
            <a:r>
              <a:rPr lang="en-US" err="1">
                <a:cs typeface="Calibri"/>
              </a:rPr>
              <a:t>proyecto</a:t>
            </a:r>
            <a:endParaRPr lang="en-US"/>
          </a:p>
        </p:txBody>
      </p:sp>
      <p:sp>
        <p:nvSpPr>
          <p:cNvPr id="22" name="TextBox 21">
            <a:extLst>
              <a:ext uri="{FF2B5EF4-FFF2-40B4-BE49-F238E27FC236}">
                <a16:creationId xmlns:a16="http://schemas.microsoft.com/office/drawing/2014/main" id="{BADC11E8-3DBB-9286-0335-54E27E257F14}"/>
              </a:ext>
            </a:extLst>
          </p:cNvPr>
          <p:cNvSpPr txBox="1"/>
          <p:nvPr/>
        </p:nvSpPr>
        <p:spPr>
          <a:xfrm>
            <a:off x="652738" y="5063289"/>
            <a:ext cx="18429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Fin de </a:t>
            </a:r>
            <a:r>
              <a:rPr lang="en-US" err="1">
                <a:cs typeface="Calibri"/>
              </a:rPr>
              <a:t>Evaluación</a:t>
            </a:r>
            <a:r>
              <a:rPr lang="en-US">
                <a:cs typeface="Calibri"/>
              </a:rPr>
              <a:t> de la </a:t>
            </a:r>
            <a:r>
              <a:rPr lang="en-US" err="1">
                <a:cs typeface="Calibri"/>
              </a:rPr>
              <a:t>Oportunidad</a:t>
            </a:r>
            <a:endParaRPr lang="en-US"/>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515746" y="4421794"/>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5D81B42F-1619-4812-1A9C-19B4208D4B56}"/>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2A4E5EB4-0632-3579-ACAE-C40D2730D9F6}"/>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A1C41338-B78F-2E8E-BBD5-80FA1EE5D5ED}"/>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D36A05D1-5B07-9AC7-A793-46ABCCA3DE4E}"/>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99B1ACB8-959A-744E-A30A-FA9B3A1A1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449" y="3106846"/>
                <a:ext cx="540000" cy="540000"/>
              </a:xfrm>
              <a:prstGeom prst="rect">
                <a:avLst/>
              </a:prstGeom>
            </p:spPr>
          </p:pic>
        </p:grpSp>
      </p:grpSp>
      <p:sp>
        <p:nvSpPr>
          <p:cNvPr id="3" name="TextBox 2">
            <a:extLst>
              <a:ext uri="{FF2B5EF4-FFF2-40B4-BE49-F238E27FC236}">
                <a16:creationId xmlns:a16="http://schemas.microsoft.com/office/drawing/2014/main" id="{5CCD3179-D8B5-FE6F-BD72-830F4272EDAB}"/>
              </a:ext>
            </a:extLst>
          </p:cNvPr>
          <p:cNvSpPr txBox="1"/>
          <p:nvPr/>
        </p:nvSpPr>
        <p:spPr>
          <a:xfrm>
            <a:off x="6677025" y="5137909"/>
            <a:ext cx="18429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a:t>Fin del desarrollo del sistema</a:t>
            </a:r>
          </a:p>
        </p:txBody>
      </p:sp>
      <p:cxnSp>
        <p:nvCxnSpPr>
          <p:cNvPr id="11" name="Straight Arrow Connector 10">
            <a:extLst>
              <a:ext uri="{FF2B5EF4-FFF2-40B4-BE49-F238E27FC236}">
                <a16:creationId xmlns:a16="http://schemas.microsoft.com/office/drawing/2014/main" id="{89321453-E663-7D73-E95C-E07F1CDEFEF8}"/>
              </a:ext>
            </a:extLst>
          </p:cNvPr>
          <p:cNvCxnSpPr>
            <a:cxnSpLocks/>
          </p:cNvCxnSpPr>
          <p:nvPr/>
        </p:nvCxnSpPr>
        <p:spPr>
          <a:xfrm flipV="1">
            <a:off x="7540033" y="4496414"/>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CC14798E-003E-8550-5F8B-19CBF0A8EC1C}"/>
              </a:ext>
            </a:extLst>
          </p:cNvPr>
          <p:cNvCxnSpPr>
            <a:cxnSpLocks/>
          </p:cNvCxnSpPr>
          <p:nvPr/>
        </p:nvCxnSpPr>
        <p:spPr>
          <a:xfrm flipH="1">
            <a:off x="9410777" y="3164880"/>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4B1ED0A7-5C48-4968-35D6-B35F0C6A25E6}"/>
              </a:ext>
            </a:extLst>
          </p:cNvPr>
          <p:cNvSpPr txBox="1"/>
          <p:nvPr/>
        </p:nvSpPr>
        <p:spPr>
          <a:xfrm>
            <a:off x="7661610" y="2770484"/>
            <a:ext cx="35125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a:t>Fin de evaluación de la secretaria </a:t>
            </a:r>
          </a:p>
        </p:txBody>
      </p:sp>
      <p:sp>
        <p:nvSpPr>
          <p:cNvPr id="18" name="TextBox 17">
            <a:extLst>
              <a:ext uri="{FF2B5EF4-FFF2-40B4-BE49-F238E27FC236}">
                <a16:creationId xmlns:a16="http://schemas.microsoft.com/office/drawing/2014/main" id="{6C4205DA-2AD1-31C0-4B20-175202B7B468}"/>
              </a:ext>
            </a:extLst>
          </p:cNvPr>
          <p:cNvSpPr txBox="1"/>
          <p:nvPr/>
        </p:nvSpPr>
        <p:spPr>
          <a:xfrm>
            <a:off x="10252631" y="506328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a:t>Lanzamiento</a:t>
            </a:r>
          </a:p>
        </p:txBody>
      </p:sp>
      <p:cxnSp>
        <p:nvCxnSpPr>
          <p:cNvPr id="19" name="Straight Arrow Connector 18">
            <a:extLst>
              <a:ext uri="{FF2B5EF4-FFF2-40B4-BE49-F238E27FC236}">
                <a16:creationId xmlns:a16="http://schemas.microsoft.com/office/drawing/2014/main" id="{2CD6AB2D-1758-9046-E4D4-D49E5EA7E571}"/>
              </a:ext>
            </a:extLst>
          </p:cNvPr>
          <p:cNvCxnSpPr>
            <a:cxnSpLocks/>
          </p:cNvCxnSpPr>
          <p:nvPr/>
        </p:nvCxnSpPr>
        <p:spPr>
          <a:xfrm flipV="1">
            <a:off x="11115639" y="4421794"/>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9980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dirty="0">
                <a:latin typeface="Abadi" panose="020B0604020104020204" pitchFamily="34" charset="0"/>
              </a:rPr>
              <a:t>Emprendimiento por México</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19191" y="329609"/>
            <a:ext cx="6269665" cy="1058737"/>
          </a:xfrm>
          <a:prstGeom prst="rect">
            <a:avLst/>
          </a:prstGeom>
          <a:noFill/>
          <a:ln>
            <a:solidFill>
              <a:schemeClr val="bg2"/>
            </a:solidFill>
          </a:ln>
        </p:spPr>
        <p:txBody>
          <a:bodyPr wrap="square" rtlCol="0">
            <a:noAutofit/>
          </a:bodyPr>
          <a:lstStyle/>
          <a:p>
            <a:pPr algn="l" fontAlgn="ctr"/>
            <a:r>
              <a:rPr lang="es-419" sz="1200" i="1" dirty="0">
                <a:latin typeface="+mj-lt"/>
              </a:rPr>
              <a:t>Incremento en la cantidad de dominios .MX, a través del fomento a la digitalización de las PYMES y Emprendedores, con una oferta de dominio más servicios digitales sin costo temporalmente.</a:t>
            </a:r>
          </a:p>
          <a:p>
            <a:pPr fontAlgn="ctr"/>
            <a:r>
              <a:rPr lang="es-419" sz="1200" i="1" dirty="0">
                <a:latin typeface="+mj-lt"/>
              </a:rPr>
              <a:t>Incremento en la cantidad de dominios .MX, apoyando a estudiantes de profesional en la generación de su identidad digital, con herramientas (sin costo temporalmente) que les permitan diseñar y publicar su portafolio digital.</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19548" y="1897093"/>
            <a:ext cx="4860000" cy="2160000"/>
          </a:xfrm>
          <a:prstGeom prst="rect">
            <a:avLst/>
          </a:prstGeom>
          <a:noFill/>
          <a:ln>
            <a:noFill/>
          </a:ln>
        </p:spPr>
        <p:txBody>
          <a:bodyPr wrap="square" rtlCol="0">
            <a:noAutofit/>
          </a:bodyPr>
          <a:lstStyle/>
          <a:p>
            <a:r>
              <a:rPr lang="es-MX" sz="1400" i="1" dirty="0">
                <a:latin typeface="+mj-lt"/>
              </a:rPr>
              <a:t>Incrementar y acelerar la participación de los emprendedores y PYMES en el mundo digital, y con ello incrementar la demanda de nombres de dominio .MX.</a:t>
            </a:r>
          </a:p>
          <a:p>
            <a:endParaRPr lang="es-MX" sz="1400" i="1" dirty="0">
              <a:latin typeface="+mj-lt"/>
            </a:endParaRPr>
          </a:p>
          <a:p>
            <a:r>
              <a:rPr lang="es-MX" sz="1400" i="1" dirty="0">
                <a:latin typeface="+mj-lt"/>
              </a:rPr>
              <a:t>Además, anticipar y acelerar la incursión en el mundo digital de estudiantes; generando con ello una mayor demanda de nombres de dominio, y creando una lealtad con los nombres de dominio .MX.</a:t>
            </a:r>
          </a:p>
          <a:p>
            <a:endParaRPr lang="es-MX" sz="1400" b="1" dirty="0">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864317"/>
            <a:ext cx="5484442" cy="2322606"/>
          </a:xfrm>
          <a:prstGeom prst="rect">
            <a:avLst/>
          </a:prstGeom>
          <a:noFill/>
          <a:ln>
            <a:noFill/>
          </a:ln>
        </p:spPr>
        <p:txBody>
          <a:bodyPr wrap="square" rtlCol="0">
            <a:noAutofit/>
          </a:bodyPr>
          <a:lstStyle/>
          <a:p>
            <a:r>
              <a:rPr lang="es-MX" sz="1200" i="1" dirty="0">
                <a:latin typeface="+mj-lt"/>
              </a:rPr>
              <a:t>Programa dirigido a PYMES y Emprendedores para fomentar su digitalización, a través de un sitio WEB con la oferta de servicios digitales ofrecidos por NIC y sus distribuidores.  Esta oferta incluye dominio .MX sin costo por un año, cuenta de correo electrónico por tres meses, y una herramienta para construir una página web/tienda en línea por tres meses.  Estos últimos dos servicios también son sin costo durante los primeros tres meses, y el distribuidor podría ampliar este plazo en su oferta y/o incluir otros servicios.  Este programa también incluirá contenidos de capacitación / educación sobre cómo incursionar en el mundo digital de forma efectiva.</a:t>
            </a:r>
          </a:p>
          <a:p>
            <a:endParaRPr lang="es-MX" sz="1200" i="1" dirty="0">
              <a:latin typeface="+mj-lt"/>
            </a:endParaRPr>
          </a:p>
          <a:p>
            <a:r>
              <a:rPr lang="es-MX" sz="1200" i="1" dirty="0">
                <a:latin typeface="+mj-lt"/>
              </a:rPr>
              <a:t>Programa dirigido a Estudiantes, equivalente al descrito para PYMES.  Con una personalización de la oferta para estudiantes, a través de plantillas orientadas a ellos, y contenidos de interés para estudiantes.</a:t>
            </a:r>
          </a:p>
          <a:p>
            <a:endParaRPr lang="es-MX" dirty="0">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315586"/>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grpSp>
        <p:nvGrpSpPr>
          <p:cNvPr id="56" name="Grupo 55">
            <a:extLst>
              <a:ext uri="{FF2B5EF4-FFF2-40B4-BE49-F238E27FC236}">
                <a16:creationId xmlns:a16="http://schemas.microsoft.com/office/drawing/2014/main" id="{164B0285-EC10-1DC4-112E-0677B25D5D12}"/>
              </a:ext>
            </a:extLst>
          </p:cNvPr>
          <p:cNvGrpSpPr/>
          <p:nvPr/>
        </p:nvGrpSpPr>
        <p:grpSpPr>
          <a:xfrm>
            <a:off x="302210" y="4274962"/>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NIC</a:t>
            </a:r>
          </a:p>
        </p:txBody>
      </p:sp>
      <p:sp>
        <p:nvSpPr>
          <p:cNvPr id="2" name="CuadroTexto 1">
            <a:extLst>
              <a:ext uri="{FF2B5EF4-FFF2-40B4-BE49-F238E27FC236}">
                <a16:creationId xmlns:a16="http://schemas.microsoft.com/office/drawing/2014/main" id="{2D12873F-A61C-1024-17F4-73E7DEAA6247}"/>
              </a:ext>
            </a:extLst>
          </p:cNvPr>
          <p:cNvSpPr txBox="1">
            <a:spLocks/>
          </p:cNvSpPr>
          <p:nvPr/>
        </p:nvSpPr>
        <p:spPr>
          <a:xfrm>
            <a:off x="6485565" y="4732983"/>
            <a:ext cx="4928022"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Alejandro Castro</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Ernesto Bojórquez</a:t>
            </a:r>
          </a:p>
          <a:p>
            <a:r>
              <a:rPr lang="es-MX" sz="1600" dirty="0">
                <a:latin typeface="Abadi"/>
              </a:rPr>
              <a:t>Arquitecto TI: Ignacio Acosta</a:t>
            </a:r>
          </a:p>
          <a:p>
            <a:r>
              <a:rPr lang="es-MX" sz="1600" dirty="0">
                <a:latin typeface="Abadi"/>
              </a:rPr>
              <a:t>SM/Procesos: Jesús Morales</a:t>
            </a:r>
          </a:p>
          <a:p>
            <a:endParaRPr lang="es-MX" sz="1100" i="1" dirty="0">
              <a:latin typeface="Abadi" panose="020B0604020104020204" pitchFamily="34" charset="0"/>
            </a:endParaRPr>
          </a:p>
        </p:txBody>
      </p:sp>
      <p:sp>
        <p:nvSpPr>
          <p:cNvPr id="8" name="CuadroTexto 25">
            <a:extLst>
              <a:ext uri="{FF2B5EF4-FFF2-40B4-BE49-F238E27FC236}">
                <a16:creationId xmlns:a16="http://schemas.microsoft.com/office/drawing/2014/main" id="{AA35C924-4105-1826-06E2-FEED25CB38BA}"/>
              </a:ext>
            </a:extLst>
          </p:cNvPr>
          <p:cNvSpPr txBox="1">
            <a:spLocks/>
          </p:cNvSpPr>
          <p:nvPr/>
        </p:nvSpPr>
        <p:spPr>
          <a:xfrm>
            <a:off x="540595" y="4617720"/>
            <a:ext cx="5001767" cy="2142280"/>
          </a:xfrm>
          <a:prstGeom prst="rect">
            <a:avLst/>
          </a:prstGeom>
          <a:noFill/>
          <a:ln>
            <a:noFill/>
          </a:ln>
        </p:spPr>
        <p:txBody>
          <a:bodyPr wrap="square" lIns="91440" tIns="45720" rIns="91440" bIns="45720" rtlCol="0" anchor="t">
            <a:noAutofit/>
          </a:bodyPr>
          <a:lstStyle/>
          <a:p>
            <a:r>
              <a:rPr lang="es-MX" sz="1400" b="1" i="1" dirty="0">
                <a:latin typeface="+mj-lt"/>
              </a:rPr>
              <a:t>Desarrollo del producto</a:t>
            </a:r>
          </a:p>
          <a:p>
            <a:pPr marL="285750" indent="-285750">
              <a:buFont typeface="Arial" panose="020B0604020202020204" pitchFamily="34" charset="0"/>
              <a:buChar char="•"/>
            </a:pPr>
            <a:r>
              <a:rPr lang="es-MX" sz="1400" i="1" dirty="0">
                <a:latin typeface="+mj-lt"/>
              </a:rPr>
              <a:t>Porcentaje del cumplimiento del Plan</a:t>
            </a:r>
          </a:p>
          <a:p>
            <a:pPr marL="285750" indent="-285750">
              <a:buFont typeface="Arial" panose="020B0604020202020204" pitchFamily="34" charset="0"/>
              <a:buChar char="•"/>
            </a:pPr>
            <a:r>
              <a:rPr lang="es-MX" sz="1400" i="1" dirty="0">
                <a:latin typeface="+mj-lt"/>
              </a:rPr>
              <a:t>Cumplimiento de fechas de liberación de </a:t>
            </a:r>
            <a:r>
              <a:rPr lang="es-MX" sz="1400" i="1" dirty="0" err="1">
                <a:latin typeface="+mj-lt"/>
              </a:rPr>
              <a:t>MVPs</a:t>
            </a:r>
            <a:r>
              <a:rPr lang="es-MX" sz="1400" i="1" dirty="0">
                <a:latin typeface="+mj-lt"/>
              </a:rPr>
              <a:t>.</a:t>
            </a:r>
          </a:p>
          <a:p>
            <a:endParaRPr lang="es-MX" sz="1400" b="1" i="1" dirty="0">
              <a:latin typeface="+mj-lt"/>
            </a:endParaRPr>
          </a:p>
          <a:p>
            <a:r>
              <a:rPr lang="es-MX" sz="1400" b="1" i="1" dirty="0">
                <a:latin typeface="+mj-lt"/>
              </a:rPr>
              <a:t>Desempeño del producto del proyecto </a:t>
            </a:r>
          </a:p>
          <a:p>
            <a:pPr marL="285750" indent="-285750">
              <a:buFont typeface="Arial" panose="020B0604020202020204" pitchFamily="34" charset="0"/>
              <a:buChar char="•"/>
            </a:pPr>
            <a:r>
              <a:rPr lang="es-MX" sz="1400" i="1" dirty="0">
                <a:latin typeface="+mj-lt"/>
              </a:rPr>
              <a:t>Cantidad de Registros obtenidos por cada esfuerzo.</a:t>
            </a:r>
          </a:p>
          <a:p>
            <a:pPr marL="285750" indent="-285750">
              <a:buFont typeface="Arial" panose="020B0604020202020204" pitchFamily="34" charset="0"/>
              <a:buChar char="•"/>
            </a:pPr>
            <a:r>
              <a:rPr lang="es-MX" sz="1400" i="1" dirty="0">
                <a:latin typeface="+mj-lt"/>
              </a:rPr>
              <a:t>Cantidad de dominios y servicios digitales renovados.</a:t>
            </a:r>
          </a:p>
          <a:p>
            <a:pPr marL="285750" indent="-285750">
              <a:buFont typeface="Arial" panose="020B0604020202020204" pitchFamily="34" charset="0"/>
              <a:buChar char="•"/>
            </a:pPr>
            <a:r>
              <a:rPr lang="es-MX" sz="1400" i="1" dirty="0">
                <a:latin typeface="+mj-lt"/>
              </a:rPr>
              <a:t>Inversión en cada esfuerzo de la iniciativa.</a:t>
            </a:r>
          </a:p>
        </p:txBody>
      </p:sp>
    </p:spTree>
    <p:extLst>
      <p:ext uri="{BB962C8B-B14F-4D97-AF65-F5344CB8AC3E}">
        <p14:creationId xmlns:p14="http://schemas.microsoft.com/office/powerpoint/2010/main" val="5200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Emprendimiento por México</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pPr algn="l" fontAlgn="ctr"/>
            <a:r>
              <a:rPr lang="es-419" sz="1100" i="1">
                <a:latin typeface="+mj-lt"/>
              </a:rPr>
              <a:t>Incremento en la cantidad de dominios .MX, a través del fomento a la digitalización de las PYMES y Emprendedores, con una oferta de dominio más servicios digitales sin costo temporalmente.</a:t>
            </a:r>
          </a:p>
          <a:p>
            <a:pPr fontAlgn="ctr"/>
            <a:r>
              <a:rPr lang="es-419" sz="1100" i="1">
                <a:latin typeface="+mj-lt"/>
              </a:rPr>
              <a:t>Incremento en la cantidad de dominios .MX, apoyando a estudiantes de profesional en la generación de su identidad digital, con herramientas (sin costo temporalmente) que les permitan diseñar y publicar su portafolio digital.</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a:rPr>
              <a:t>Chf</a:t>
            </a:r>
            <a:r>
              <a:rPr lang="es-MX" sz="1200">
                <a:latin typeface="Abadi"/>
              </a:rPr>
              <a:t> </a:t>
            </a:r>
            <a:r>
              <a:rPr lang="es-MX" sz="1200" err="1">
                <a:latin typeface="Abadi"/>
              </a:rPr>
              <a:t>Product</a:t>
            </a:r>
            <a:r>
              <a:rPr lang="es-MX" sz="1200">
                <a:latin typeface="Abadi"/>
              </a:rPr>
              <a:t> </a:t>
            </a:r>
            <a:r>
              <a:rPr lang="es-MX" sz="1200" err="1">
                <a:latin typeface="Abadi"/>
              </a:rPr>
              <a:t>Owner</a:t>
            </a:r>
            <a:r>
              <a:rPr lang="es-MX" sz="1200">
                <a:latin typeface="Abadi"/>
              </a:rPr>
              <a:t>: Alejandro Castro</a:t>
            </a:r>
          </a:p>
          <a:p>
            <a:r>
              <a:rPr lang="es-MX" sz="1200" err="1">
                <a:latin typeface="Abadi"/>
              </a:rPr>
              <a:t>Product</a:t>
            </a:r>
            <a:r>
              <a:rPr lang="es-MX" sz="1200">
                <a:latin typeface="Abadi"/>
              </a:rPr>
              <a:t> </a:t>
            </a:r>
            <a:r>
              <a:rPr lang="es-MX" sz="1200" err="1">
                <a:latin typeface="Abadi"/>
              </a:rPr>
              <a:t>Owner</a:t>
            </a:r>
            <a:r>
              <a:rPr lang="es-MX" sz="1200">
                <a:latin typeface="Abadi"/>
              </a:rPr>
              <a:t>: Ernesto Bojórquez</a:t>
            </a:r>
          </a:p>
          <a:p>
            <a:r>
              <a:rPr lang="es-MX" sz="1200">
                <a:latin typeface="Abadi"/>
              </a:rPr>
              <a:t>Líder Técnico: Ignacio Acosta</a:t>
            </a:r>
          </a:p>
          <a:p>
            <a:r>
              <a:rPr lang="es-MX" sz="1200">
                <a:latin typeface="Abadi"/>
              </a:rPr>
              <a:t>SM/Procesos: Jesús Morales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NIC</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 Febrero 2024.</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 Por definir.</a:t>
            </a:r>
          </a:p>
          <a:p>
            <a:r>
              <a:rPr lang="es-MX" sz="1200">
                <a:latin typeface="Abadi" panose="020B0604020104020204" pitchFamily="34" charset="0"/>
              </a:rPr>
              <a:t>Presupuesto ejercido: Por definir.</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Tx/>
              <a:buChar char="-"/>
            </a:pPr>
            <a:r>
              <a:rPr lang="es-MX" sz="1400">
                <a:solidFill>
                  <a:schemeClr val="tx1"/>
                </a:solidFill>
                <a:latin typeface="+mj-lt"/>
                <a:cs typeface="Calibri Light"/>
              </a:rPr>
              <a:t>Diseño de sitio para PYMES.</a:t>
            </a:r>
          </a:p>
          <a:p>
            <a:pPr marL="285750" indent="-285750">
              <a:buFontTx/>
              <a:buChar char="-"/>
            </a:pPr>
            <a:r>
              <a:rPr lang="es-MX" sz="1400">
                <a:solidFill>
                  <a:schemeClr val="tx1"/>
                </a:solidFill>
                <a:latin typeface="+mj-lt"/>
                <a:cs typeface="Calibri Light"/>
              </a:rPr>
              <a:t>Demo de Cursos – IEEGL.</a:t>
            </a:r>
          </a:p>
          <a:p>
            <a:pPr marL="285750" indent="-285750">
              <a:buFontTx/>
              <a:buChar char="-"/>
            </a:pPr>
            <a:r>
              <a:rPr lang="es-MX" sz="1400">
                <a:solidFill>
                  <a:schemeClr val="tx1"/>
                </a:solidFill>
                <a:latin typeface="+mj-lt"/>
                <a:cs typeface="Calibri Light"/>
              </a:rPr>
              <a:t>Guiones para videos PYMES.</a:t>
            </a:r>
          </a:p>
          <a:p>
            <a:pPr marL="285750" indent="-285750">
              <a:buFontTx/>
              <a:buChar char="-"/>
            </a:pPr>
            <a:r>
              <a:rPr lang="es-MX" sz="1400">
                <a:solidFill>
                  <a:schemeClr val="tx1"/>
                </a:solidFill>
                <a:latin typeface="+mj-lt"/>
                <a:cs typeface="Calibri Light"/>
              </a:rPr>
              <a:t>Grabación de videos PYMES.</a:t>
            </a:r>
          </a:p>
          <a:p>
            <a:pPr marL="285750" indent="-285750">
              <a:buFontTx/>
              <a:buChar char="-"/>
            </a:pPr>
            <a:r>
              <a:rPr lang="es-MX" sz="1400">
                <a:solidFill>
                  <a:schemeClr val="tx1"/>
                </a:solidFill>
                <a:latin typeface="+mj-lt"/>
                <a:cs typeface="Calibri Light"/>
              </a:rPr>
              <a:t>Diseño de sitio de Estudiantes.</a:t>
            </a:r>
          </a:p>
          <a:p>
            <a:pPr marL="285750" indent="-285750">
              <a:buFontTx/>
              <a:buChar char="-"/>
            </a:pPr>
            <a:r>
              <a:rPr lang="es-MX" sz="1400">
                <a:solidFill>
                  <a:schemeClr val="tx1"/>
                </a:solidFill>
                <a:latin typeface="+mj-lt"/>
                <a:cs typeface="Calibri Light"/>
              </a:rPr>
              <a:t>Guiones videos Estudiantes.</a:t>
            </a:r>
          </a:p>
          <a:p>
            <a:pPr marL="285750" indent="-285750">
              <a:buFontTx/>
              <a:buChar char="-"/>
            </a:pPr>
            <a:r>
              <a:rPr lang="es-MX" sz="1400">
                <a:solidFill>
                  <a:schemeClr val="tx1"/>
                </a:solidFill>
                <a:latin typeface="+mj-lt"/>
                <a:cs typeface="Calibri Light"/>
              </a:rPr>
              <a:t>Grabación de videos Estudiantes.</a:t>
            </a:r>
          </a:p>
          <a:p>
            <a:pPr marL="285750" indent="-285750">
              <a:buFontTx/>
              <a:buChar char="-"/>
            </a:pPr>
            <a:endParaRPr lang="es-MX" sz="1400">
              <a:solidFill>
                <a:schemeClr val="tx1"/>
              </a:solidFill>
              <a:latin typeface="+mj-lt"/>
              <a:cs typeface="Calibri Light"/>
            </a:endParaRP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s-MX" sz="1400">
                <a:solidFill>
                  <a:schemeClr val="tx1"/>
                </a:solidFill>
                <a:latin typeface="+mj-lt"/>
              </a:rPr>
              <a:t>Videos para Estudiantes terminados.</a:t>
            </a:r>
          </a:p>
          <a:p>
            <a:pPr marL="285750" indent="-285750">
              <a:buFontTx/>
              <a:buChar char="-"/>
            </a:pPr>
            <a:r>
              <a:rPr lang="es-MX" sz="1400">
                <a:solidFill>
                  <a:schemeClr val="tx1"/>
                </a:solidFill>
                <a:latin typeface="+mj-lt"/>
              </a:rPr>
              <a:t>Sitio para Estudiantes terminado.</a:t>
            </a:r>
          </a:p>
          <a:p>
            <a:pPr marL="285750" indent="-285750">
              <a:buFontTx/>
              <a:buChar char="-"/>
            </a:pPr>
            <a:r>
              <a:rPr lang="es-MX" sz="1400">
                <a:solidFill>
                  <a:schemeClr val="tx1"/>
                </a:solidFill>
                <a:latin typeface="+mj-lt"/>
              </a:rPr>
              <a:t>Videos para PYMES terminados.</a:t>
            </a:r>
          </a:p>
          <a:p>
            <a:pPr marL="285750" indent="-285750">
              <a:buFontTx/>
              <a:buChar char="-"/>
            </a:pPr>
            <a:r>
              <a:rPr lang="es-MX" sz="1400">
                <a:solidFill>
                  <a:schemeClr val="tx1"/>
                </a:solidFill>
                <a:latin typeface="+mj-lt"/>
              </a:rPr>
              <a:t>Avance en desarrollo de sitio para PYMES.</a:t>
            </a:r>
          </a:p>
          <a:p>
            <a:endParaRPr lang="es-MX" sz="1400">
              <a:solidFill>
                <a:schemeClr val="tx1"/>
              </a:solidFill>
              <a:latin typeface="+mj-lt"/>
            </a:endParaRP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s-MX" sz="1400">
                <a:solidFill>
                  <a:schemeClr val="tx1"/>
                </a:solidFill>
                <a:latin typeface="+mj-lt"/>
              </a:rPr>
              <a:t>Tiempos de producción de contenidos de educación / capacitación.</a:t>
            </a:r>
          </a:p>
          <a:p>
            <a:pPr marL="285750" indent="-285750">
              <a:buFontTx/>
              <a:buChar char="-"/>
            </a:pPr>
            <a:endParaRPr lang="es-MX" sz="1400">
              <a:solidFill>
                <a:schemeClr val="tx1"/>
              </a:solidFill>
              <a:latin typeface="+mj-lt"/>
            </a:endParaRP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6289"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658929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Emprendimiento por México</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pPr algn="l" fontAlgn="ctr"/>
            <a:r>
              <a:rPr lang="es-419" sz="1200" i="1">
                <a:latin typeface="+mj-lt"/>
              </a:rPr>
              <a:t>Incremento en la cantidad de dominios .MX, a través del fomento a la digitalización de las PYMES y Emprendedores, con una oferta de dominio más servicios digitales sin costo temporalmente.</a:t>
            </a:r>
          </a:p>
          <a:p>
            <a:pPr fontAlgn="ctr"/>
            <a:r>
              <a:rPr lang="es-419" sz="1200" i="1">
                <a:latin typeface="+mj-lt"/>
              </a:rPr>
              <a:t>Incremento en la cantidad de dominios .MX, apoyando a estudiantes de profesional en la generación de su identidad digital, con herramientas (sin costo temporalmente) que les permitan diseñar y publicar su portafolio digital.</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NIC</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48490" y="3872023"/>
            <a:ext cx="11935468"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Mayo	 Junio	Julio		Agosto 	  Sep</a:t>
            </a:r>
            <a:r>
              <a:rPr lang="es-MX" err="1">
                <a:latin typeface="+mj-lt"/>
                <a:cs typeface="Calibri"/>
              </a:rPr>
              <a:t>tiembre</a:t>
            </a:r>
            <a:r>
              <a:rPr lang="es-MX">
                <a:latin typeface="+mj-lt"/>
                <a:cs typeface="Calibri"/>
              </a:rPr>
              <a:t>	 Octubre		Noviembre	Diciembre	Enero	Febrero</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516516"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3595027" y="2820437"/>
            <a:ext cx="18429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mj-lt"/>
                <a:cs typeface="Calibri"/>
              </a:rPr>
              <a:t>MVP 1 - </a:t>
            </a:r>
            <a:r>
              <a:rPr lang="en-US" sz="1600" err="1">
                <a:latin typeface="+mj-lt"/>
                <a:cs typeface="Calibri"/>
              </a:rPr>
              <a:t>Estudiantes</a:t>
            </a:r>
            <a:endParaRPr lang="en-US" sz="1600">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7141078"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6224906" y="4944137"/>
            <a:ext cx="18429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mj-lt"/>
                <a:cs typeface="Calibri"/>
              </a:rPr>
              <a:t>MVP 2 - PYMES</a:t>
            </a:r>
            <a:endParaRPr lang="en-US" sz="1600">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0" y="4876374"/>
            <a:ext cx="18429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latin typeface="+mj-lt"/>
                <a:cs typeface="Calibri"/>
              </a:rPr>
              <a:t>Inicio</a:t>
            </a:r>
            <a:r>
              <a:rPr lang="en-US" sz="1600">
                <a:latin typeface="+mj-lt"/>
                <a:cs typeface="Calibri"/>
              </a:rPr>
              <a:t> de Proyecto</a:t>
            </a:r>
            <a:endParaRPr lang="en-US" sz="1600">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910856" y="4232469"/>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10414876" y="2514202"/>
            <a:ext cx="18429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latin typeface="+mj-lt"/>
                <a:cs typeface="Calibri"/>
              </a:rPr>
              <a:t>Evaluación</a:t>
            </a:r>
            <a:r>
              <a:rPr lang="en-US" sz="1600">
                <a:latin typeface="+mj-lt"/>
                <a:cs typeface="Calibri"/>
              </a:rPr>
              <a:t> </a:t>
            </a:r>
            <a:r>
              <a:rPr lang="en-US" sz="1600" err="1">
                <a:latin typeface="+mj-lt"/>
                <a:cs typeface="Calibri"/>
              </a:rPr>
              <a:t>Pruebas</a:t>
            </a:r>
            <a:r>
              <a:rPr lang="en-US" sz="1600">
                <a:latin typeface="+mj-lt"/>
                <a:cs typeface="Calibri"/>
              </a:rPr>
              <a:t> </a:t>
            </a:r>
            <a:r>
              <a:rPr lang="en-US" sz="1600" err="1">
                <a:latin typeface="+mj-lt"/>
                <a:cs typeface="Calibri"/>
              </a:rPr>
              <a:t>Piloto</a:t>
            </a:r>
            <a:endParaRPr lang="en-US" sz="1600">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148010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25846FDD-5EDC-1F6B-456E-1734CE24C565}"/>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118BCC30-EE89-5779-1280-DE129560F637}"/>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18E569BC-9214-ACFD-20CD-ACDB81F53F61}"/>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13E88BD2-1AE3-D867-103E-A26CA3E9651D}"/>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E16F3CFE-B0FB-8881-2901-6236A1ABD7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3412386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dirty="0">
                <a:latin typeface="Abadi" panose="020B0604020104020204" pitchFamily="34" charset="0"/>
              </a:rPr>
              <a:t>Narrativa </a:t>
            </a:r>
            <a:r>
              <a:rPr lang="es-MX" sz="3500" dirty="0" err="1">
                <a:latin typeface="Abadi" panose="020B0604020104020204" pitchFamily="34" charset="0"/>
              </a:rPr>
              <a:t>TecVentures</a:t>
            </a:r>
            <a:r>
              <a:rPr lang="es-MX" sz="3500" dirty="0">
                <a:latin typeface="Abadi" panose="020B0604020104020204" pitchFamily="34" charset="0"/>
              </a:rPr>
              <a:t> y </a:t>
            </a:r>
            <a:r>
              <a:rPr lang="es-MX" sz="3500" dirty="0" err="1">
                <a:latin typeface="Abadi" panose="020B0604020104020204" pitchFamily="34" charset="0"/>
              </a:rPr>
              <a:t>Heatmaps</a:t>
            </a:r>
            <a:endParaRPr lang="es-MX" sz="3500" dirty="0">
              <a:latin typeface="Abadi" panose="020B0604020104020204" pitchFamily="34" charset="0"/>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800" i="1">
                <a:latin typeface="+mj-lt"/>
              </a:rPr>
              <a:t>Breve descripción del resultado (outcome) que se espera obtener con esta iniciativa identificando el usuario/audiencia que va a impactar </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ES" sz="1400" dirty="0">
                <a:latin typeface="+mj-lt"/>
              </a:rPr>
              <a:t>Evaluar planes de mitigación y riesgo legal / fiscal</a:t>
            </a:r>
            <a:endParaRPr lang="es-MX" sz="2000" dirty="0">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a:latin typeface="+mj-lt"/>
              </a:rPr>
              <a:t>Qué indicadores impactan el proyecto, a qué estrategia del negocio abona, cómo se medirá el éxito del proyecto</a:t>
            </a: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Abadi" panose="020B0604020104020204" pitchFamily="34" charset="0"/>
              </a:rPr>
              <a:t>VP </a:t>
            </a:r>
            <a:r>
              <a:rPr lang="es-MX" dirty="0" err="1">
                <a:latin typeface="Abadi" panose="020B0604020104020204" pitchFamily="34" charset="0"/>
              </a:rPr>
              <a:t>Tec</a:t>
            </a:r>
            <a:r>
              <a:rPr lang="es-MX" dirty="0">
                <a:latin typeface="Abadi" panose="020B0604020104020204" pitchFamily="34" charset="0"/>
              </a:rPr>
              <a:t> Ventures</a:t>
            </a:r>
          </a:p>
        </p:txBody>
      </p:sp>
      <p:sp>
        <p:nvSpPr>
          <p:cNvPr id="2" name="CuadroTexto 1">
            <a:extLst>
              <a:ext uri="{FF2B5EF4-FFF2-40B4-BE49-F238E27FC236}">
                <a16:creationId xmlns:a16="http://schemas.microsoft.com/office/drawing/2014/main" id="{023EA3E8-1B34-B5B8-3E68-EC3E246DB94C}"/>
              </a:ext>
            </a:extLst>
          </p:cNvPr>
          <p:cNvSpPr txBox="1">
            <a:spLocks/>
          </p:cNvSpPr>
          <p:nvPr/>
        </p:nvSpPr>
        <p:spPr>
          <a:xfrm>
            <a:off x="6485565" y="4619859"/>
            <a:ext cx="4928022"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Hernán García</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Blanca Torres</a:t>
            </a:r>
          </a:p>
          <a:p>
            <a:r>
              <a:rPr lang="es-MX" sz="1600" dirty="0">
                <a:latin typeface="Abadi"/>
              </a:rPr>
              <a:t>Líder Técnico:</a:t>
            </a:r>
          </a:p>
          <a:p>
            <a:r>
              <a:rPr lang="es-MX" sz="1600" dirty="0">
                <a:latin typeface="Abadi"/>
              </a:rPr>
              <a:t>SM/Procesos:</a:t>
            </a:r>
          </a:p>
          <a:p>
            <a:endParaRPr lang="es-MX" sz="1100" i="1" dirty="0">
              <a:latin typeface="Abadi" panose="020B0604020104020204" pitchFamily="34" charset="0"/>
            </a:endParaRPr>
          </a:p>
        </p:txBody>
      </p:sp>
    </p:spTree>
    <p:extLst>
      <p:ext uri="{BB962C8B-B14F-4D97-AF65-F5344CB8AC3E}">
        <p14:creationId xmlns:p14="http://schemas.microsoft.com/office/powerpoint/2010/main" val="289860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1950-61E5-F7DB-E92C-0D0879775DEE}"/>
              </a:ext>
            </a:extLst>
          </p:cNvPr>
          <p:cNvSpPr>
            <a:spLocks noGrp="1"/>
          </p:cNvSpPr>
          <p:nvPr>
            <p:ph type="title"/>
          </p:nvPr>
        </p:nvSpPr>
        <p:spPr>
          <a:xfrm>
            <a:off x="393032" y="155963"/>
            <a:ext cx="10515600" cy="1325563"/>
          </a:xfrm>
        </p:spPr>
        <p:txBody>
          <a:bodyPr/>
          <a:lstStyle/>
          <a:p>
            <a:r>
              <a:rPr lang="es-ES_tradnl"/>
              <a:t>Portafolio en </a:t>
            </a:r>
            <a:r>
              <a:rPr lang="es-ES_tradnl" err="1"/>
              <a:t>Sharepoint</a:t>
            </a:r>
            <a:br>
              <a:rPr lang="es-ES_tradnl"/>
            </a:br>
            <a:r>
              <a:rPr lang="es-ES_tradnl" sz="2000"/>
              <a:t>Actualizar status aquí previo a la sesión</a:t>
            </a:r>
            <a:endParaRPr lang="es-ES_tradnl"/>
          </a:p>
        </p:txBody>
      </p:sp>
      <p:pic>
        <p:nvPicPr>
          <p:cNvPr id="4" name="Picture 3">
            <a:extLst>
              <a:ext uri="{FF2B5EF4-FFF2-40B4-BE49-F238E27FC236}">
                <a16:creationId xmlns:a16="http://schemas.microsoft.com/office/drawing/2014/main" id="{759E9D8A-4B1F-238A-C6D5-6701B10797E3}"/>
              </a:ext>
            </a:extLst>
          </p:cNvPr>
          <p:cNvPicPr>
            <a:picLocks noChangeAspect="1"/>
          </p:cNvPicPr>
          <p:nvPr/>
        </p:nvPicPr>
        <p:blipFill>
          <a:blip r:embed="rId2"/>
          <a:stretch>
            <a:fillRect/>
          </a:stretch>
        </p:blipFill>
        <p:spPr>
          <a:xfrm>
            <a:off x="2250560" y="1558180"/>
            <a:ext cx="7690879" cy="3964314"/>
          </a:xfrm>
          <a:prstGeom prst="rect">
            <a:avLst/>
          </a:prstGeom>
        </p:spPr>
      </p:pic>
      <p:sp>
        <p:nvSpPr>
          <p:cNvPr id="6" name="TextBox 5">
            <a:extLst>
              <a:ext uri="{FF2B5EF4-FFF2-40B4-BE49-F238E27FC236}">
                <a16:creationId xmlns:a16="http://schemas.microsoft.com/office/drawing/2014/main" id="{B4969B1B-6FD9-7C7B-8ADE-C69BB4CA4B88}"/>
              </a:ext>
            </a:extLst>
          </p:cNvPr>
          <p:cNvSpPr txBox="1"/>
          <p:nvPr/>
        </p:nvSpPr>
        <p:spPr>
          <a:xfrm>
            <a:off x="3045619" y="5915344"/>
            <a:ext cx="6100762" cy="923330"/>
          </a:xfrm>
          <a:prstGeom prst="rect">
            <a:avLst/>
          </a:prstGeom>
          <a:noFill/>
        </p:spPr>
        <p:txBody>
          <a:bodyPr wrap="square">
            <a:spAutoFit/>
          </a:bodyPr>
          <a:lstStyle/>
          <a:p>
            <a:pPr algn="ctr"/>
            <a:r>
              <a:rPr lang="es-ES_tradnl">
                <a:hlinkClick r:id="rId3"/>
              </a:rPr>
              <a:t>Liga al sitio:</a:t>
            </a:r>
          </a:p>
          <a:p>
            <a:pPr algn="ctr"/>
            <a:r>
              <a:rPr lang="es-ES_tradnl">
                <a:hlinkClick r:id="rId3"/>
              </a:rPr>
              <a:t>https://fefmx.sharepoint.com/sites/TecVentures/</a:t>
            </a:r>
            <a:endParaRPr lang="es-ES_tradnl"/>
          </a:p>
          <a:p>
            <a:pPr algn="ctr"/>
            <a:endParaRPr lang="es-ES_tradnl"/>
          </a:p>
        </p:txBody>
      </p:sp>
      <p:sp>
        <p:nvSpPr>
          <p:cNvPr id="9" name="TextBox 8">
            <a:extLst>
              <a:ext uri="{FF2B5EF4-FFF2-40B4-BE49-F238E27FC236}">
                <a16:creationId xmlns:a16="http://schemas.microsoft.com/office/drawing/2014/main" id="{4CADDFEA-6F52-AD97-7227-F1A33E960B23}"/>
              </a:ext>
            </a:extLst>
          </p:cNvPr>
          <p:cNvSpPr txBox="1"/>
          <p:nvPr/>
        </p:nvSpPr>
        <p:spPr>
          <a:xfrm>
            <a:off x="10335125" y="2622884"/>
            <a:ext cx="1576137" cy="954107"/>
          </a:xfrm>
          <a:prstGeom prst="rect">
            <a:avLst/>
          </a:prstGeom>
          <a:noFill/>
        </p:spPr>
        <p:txBody>
          <a:bodyPr wrap="square" rtlCol="0">
            <a:spAutoFit/>
          </a:bodyPr>
          <a:lstStyle/>
          <a:p>
            <a:pPr algn="ctr"/>
            <a:r>
              <a:rPr lang="es-ES_tradnl" sz="2800">
                <a:hlinkClick r:id="rId4"/>
              </a:rPr>
              <a:t>Actualiza aquí</a:t>
            </a:r>
            <a:endParaRPr lang="es-ES_tradnl" sz="2800"/>
          </a:p>
        </p:txBody>
      </p:sp>
    </p:spTree>
    <p:extLst>
      <p:ext uri="{BB962C8B-B14F-4D97-AF65-F5344CB8AC3E}">
        <p14:creationId xmlns:p14="http://schemas.microsoft.com/office/powerpoint/2010/main" val="3029061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Narrativa </a:t>
            </a:r>
            <a:r>
              <a:rPr lang="es-MX" sz="2400" err="1">
                <a:latin typeface="Abadi" panose="020B0604020104020204" pitchFamily="34" charset="0"/>
              </a:rPr>
              <a:t>TecVentures</a:t>
            </a:r>
            <a:r>
              <a:rPr lang="es-MX" sz="2400">
                <a:latin typeface="Abadi" panose="020B0604020104020204" pitchFamily="34" charset="0"/>
              </a:rPr>
              <a:t> y </a:t>
            </a:r>
            <a:r>
              <a:rPr lang="es-MX" sz="2400" err="1">
                <a:latin typeface="Abadi" panose="020B0604020104020204" pitchFamily="34" charset="0"/>
              </a:rPr>
              <a:t>Heatmaps</a:t>
            </a:r>
            <a:endParaRPr lang="es-MX" sz="2400">
              <a:latin typeface="Abadi" panose="020B0604020104020204" pitchFamily="34" charset="0"/>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MX" sz="1800" i="1">
                <a:latin typeface="+mj-lt"/>
              </a:rPr>
              <a:t>Breve descripción del resultado (outcome) que se espera obtener con esta iniciativa identificando el usuario/audiencia que va a impactar </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a:rPr>
              <a:t>Chf</a:t>
            </a:r>
            <a:r>
              <a:rPr lang="es-MX" sz="1200">
                <a:latin typeface="Abadi"/>
              </a:rPr>
              <a:t> </a:t>
            </a:r>
            <a:r>
              <a:rPr lang="es-MX" sz="1200" err="1">
                <a:latin typeface="Abadi"/>
              </a:rPr>
              <a:t>Product</a:t>
            </a:r>
            <a:r>
              <a:rPr lang="es-MX" sz="1200">
                <a:latin typeface="Abadi"/>
              </a:rPr>
              <a:t> </a:t>
            </a:r>
            <a:r>
              <a:rPr lang="es-MX" sz="1200" err="1">
                <a:latin typeface="Abadi"/>
              </a:rPr>
              <a:t>Owner</a:t>
            </a:r>
            <a:r>
              <a:rPr lang="es-MX" sz="1200">
                <a:latin typeface="Abadi"/>
              </a:rPr>
              <a:t>: Hernán García</a:t>
            </a:r>
          </a:p>
          <a:p>
            <a:r>
              <a:rPr lang="es-MX" sz="1200" err="1">
                <a:latin typeface="Abadi"/>
              </a:rPr>
              <a:t>Product</a:t>
            </a:r>
            <a:r>
              <a:rPr lang="es-MX" sz="1200">
                <a:latin typeface="Abadi"/>
              </a:rPr>
              <a:t> </a:t>
            </a:r>
            <a:r>
              <a:rPr lang="es-MX" sz="1200" err="1">
                <a:latin typeface="Abadi"/>
              </a:rPr>
              <a:t>Owner</a:t>
            </a:r>
            <a:r>
              <a:rPr lang="es-MX" sz="1200">
                <a:latin typeface="Abadi"/>
              </a:rPr>
              <a:t>: Blanca Torres</a:t>
            </a:r>
          </a:p>
          <a:p>
            <a:r>
              <a:rPr lang="es-MX" sz="1200">
                <a:latin typeface="Abadi"/>
              </a:rPr>
              <a:t>Líder Técnico:</a:t>
            </a:r>
          </a:p>
          <a:p>
            <a:r>
              <a:rPr lang="es-MX" sz="1200">
                <a:latin typeface="Abadi"/>
              </a:rPr>
              <a:t>SM/Procesos: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00916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Narrativa </a:t>
            </a:r>
            <a:r>
              <a:rPr lang="es-MX" sz="3500" err="1">
                <a:latin typeface="Abadi" panose="020B0604020104020204" pitchFamily="34" charset="0"/>
              </a:rPr>
              <a:t>TecVentures</a:t>
            </a:r>
            <a:r>
              <a:rPr lang="es-MX" sz="3500">
                <a:latin typeface="Abadi" panose="020B0604020104020204" pitchFamily="34" charset="0"/>
              </a:rPr>
              <a:t> y </a:t>
            </a:r>
            <a:r>
              <a:rPr lang="es-MX" sz="3500" err="1">
                <a:latin typeface="Abadi" panose="020B0604020104020204" pitchFamily="34" charset="0"/>
              </a:rPr>
              <a:t>Heatmaps</a:t>
            </a:r>
            <a:endParaRPr lang="es-MX" sz="3500">
              <a:latin typeface="Abadi" panose="020B0604020104020204" pitchFamily="34" charset="0"/>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800" i="1">
                <a:latin typeface="+mj-lt"/>
              </a:rPr>
              <a:t>Breve descripción del resultado (</a:t>
            </a:r>
            <a:r>
              <a:rPr lang="es-MX" sz="1800" i="1" err="1">
                <a:latin typeface="+mj-lt"/>
              </a:rPr>
              <a:t>outcome</a:t>
            </a:r>
            <a:r>
              <a:rPr lang="es-MX" sz="1800" i="1">
                <a:latin typeface="+mj-lt"/>
              </a:rPr>
              <a:t>) que se espera obtener con esta iniciativa identificando el usuario/audiencia que va a impactar </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56379D6A-CC80-3221-0D89-8108A48716CE}"/>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FBA20776-271F-BFA0-C32F-884EA6CE2A72}"/>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C7BE2695-BA78-0891-A7EA-A331D718B091}"/>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61617CC0-6BE1-729D-3235-888A34A8CBFD}"/>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F98BD85C-A97E-1A69-EC57-01AA40F971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3817766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dirty="0">
                <a:latin typeface="Abadi" panose="020B0604020104020204" pitchFamily="34" charset="0"/>
              </a:rPr>
              <a:t>Colaboraciones y Alianzas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i="1" dirty="0">
                <a:latin typeface="+mj-lt"/>
              </a:rPr>
              <a:t>Consolidación de plan de alianzas con un proceso institucional que permita obtener  el - full </a:t>
            </a:r>
            <a:r>
              <a:rPr lang="es-ES" i="1" dirty="0" err="1">
                <a:latin typeface="+mj-lt"/>
              </a:rPr>
              <a:t>potential</a:t>
            </a:r>
            <a:r>
              <a:rPr lang="es-ES" i="1" dirty="0">
                <a:latin typeface="+mj-lt"/>
              </a:rPr>
              <a:t>- de cada una, permitiendo sinergias entre todos los negocios.</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39731"/>
            <a:ext cx="5523677" cy="2153855"/>
          </a:xfrm>
          <a:prstGeom prst="rect">
            <a:avLst/>
          </a:prstGeom>
          <a:noFill/>
          <a:ln>
            <a:noFill/>
          </a:ln>
        </p:spPr>
        <p:txBody>
          <a:bodyPr wrap="square" lIns="91440" tIns="45720" rIns="91440" bIns="45720" rtlCol="0" anchor="t">
            <a:noAutofit/>
          </a:bodyPr>
          <a:lstStyle/>
          <a:p>
            <a:r>
              <a:rPr lang="es-MX" sz="1300" i="1">
                <a:latin typeface="+mj-lt"/>
              </a:rPr>
              <a:t>Beneficios de interés y desarrollo conjunto compartiendo fortalezas para potencializar los negocios en c</a:t>
            </a:r>
            <a:r>
              <a:rPr lang="es-MX" sz="1300" i="1">
                <a:ea typeface="+mn-lt"/>
                <a:cs typeface="+mn-lt"/>
              </a:rPr>
              <a:t>olaboración con áreas del </a:t>
            </a:r>
            <a:r>
              <a:rPr lang="es-MX" sz="1300" i="1" err="1">
                <a:ea typeface="+mn-lt"/>
                <a:cs typeface="+mn-lt"/>
              </a:rPr>
              <a:t>Tec</a:t>
            </a:r>
            <a:r>
              <a:rPr lang="es-MX" sz="1300" i="1">
                <a:ea typeface="+mn-lt"/>
                <a:cs typeface="+mn-lt"/>
              </a:rPr>
              <a:t> y socios estratégicos</a:t>
            </a:r>
          </a:p>
          <a:p>
            <a:endParaRPr lang="es-MX" sz="1300" i="1">
              <a:latin typeface="Calibri"/>
              <a:cs typeface="Calibri"/>
            </a:endParaRPr>
          </a:p>
          <a:p>
            <a:r>
              <a:rPr lang="es-MX" sz="1300" i="1">
                <a:latin typeface="+mj-lt"/>
              </a:rPr>
              <a:t>Maximizar el uso de los recursos digitales a través del comité del Ecosistema Digital</a:t>
            </a:r>
            <a:endParaRPr lang="es-MX" sz="1300" i="1">
              <a:latin typeface="+mj-lt"/>
              <a:cs typeface="Calibri Light"/>
            </a:endParaRPr>
          </a:p>
          <a:p>
            <a:endParaRPr lang="es-MX" sz="1300" i="1">
              <a:latin typeface="+mj-lt"/>
              <a:cs typeface="Calibri Light"/>
            </a:endParaRPr>
          </a:p>
          <a:p>
            <a:endParaRPr lang="es-MX" sz="1300" i="1">
              <a:latin typeface="+mj-lt"/>
            </a:endParaRPr>
          </a:p>
          <a:p>
            <a:endParaRPr lang="es-MX" sz="1300" i="1">
              <a:latin typeface="+mj-lt"/>
              <a:cs typeface="Calibri Light" panose="020F0302020204030204"/>
            </a:endParaRPr>
          </a:p>
          <a:p>
            <a:endParaRPr lang="es-MX" sz="1300" b="1">
              <a:latin typeface="+mj-lt"/>
              <a:cs typeface="Calibri Light" panose="020F0302020204030204"/>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23742"/>
            <a:ext cx="5621999" cy="2153855"/>
          </a:xfrm>
          <a:prstGeom prst="rect">
            <a:avLst/>
          </a:prstGeom>
          <a:noFill/>
          <a:ln>
            <a:noFill/>
          </a:ln>
        </p:spPr>
        <p:txBody>
          <a:bodyPr wrap="square" lIns="91440" tIns="45720" rIns="91440" bIns="45720" rtlCol="0" anchor="t">
            <a:noAutofit/>
          </a:bodyPr>
          <a:lstStyle/>
          <a:p>
            <a:r>
              <a:rPr lang="es-MX" sz="1300" i="1">
                <a:latin typeface="+mj-lt"/>
                <a:cs typeface="Calibri Light" panose="020F0302020204030204"/>
              </a:rPr>
              <a:t>Firma de Alianzas</a:t>
            </a:r>
          </a:p>
          <a:p>
            <a:endParaRPr lang="es-MX" sz="1300" i="1">
              <a:latin typeface="+mj-lt"/>
              <a:cs typeface="Calibri Light" panose="020F0302020204030204"/>
            </a:endParaRPr>
          </a:p>
          <a:p>
            <a:r>
              <a:rPr lang="es-MX" sz="1300" i="1">
                <a:latin typeface="+mj-lt"/>
                <a:cs typeface="Calibri Light" panose="020F0302020204030204"/>
              </a:rPr>
              <a:t>Quick </a:t>
            </a:r>
            <a:r>
              <a:rPr lang="es-MX" sz="1300" i="1" err="1">
                <a:latin typeface="+mj-lt"/>
                <a:cs typeface="Calibri Light" panose="020F0302020204030204"/>
              </a:rPr>
              <a:t>wins</a:t>
            </a:r>
            <a:r>
              <a:rPr lang="es-MX" sz="1300" i="1">
                <a:latin typeface="+mj-lt"/>
                <a:cs typeface="Calibri Light" panose="020F0302020204030204"/>
              </a:rPr>
              <a:t> del Ecosistema Digital</a:t>
            </a:r>
          </a:p>
          <a:p>
            <a:endParaRPr lang="es-MX" sz="1300" i="1">
              <a:latin typeface="+mj-lt"/>
              <a:cs typeface="Calibri Light" panose="020F0302020204030204"/>
            </a:endParaRPr>
          </a:p>
          <a:p>
            <a:r>
              <a:rPr lang="es-MX" sz="1300" i="1">
                <a:latin typeface="+mj-lt"/>
                <a:cs typeface="Calibri Light" panose="020F0302020204030204"/>
              </a:rPr>
              <a:t>Kits de ventas para equipo de ventas extendido (</a:t>
            </a:r>
            <a:r>
              <a:rPr lang="es-MX" sz="1300" i="1" err="1">
                <a:latin typeface="+mj-lt"/>
                <a:cs typeface="Calibri Light" panose="020F0302020204030204"/>
              </a:rPr>
              <a:t>exatec</a:t>
            </a:r>
            <a:r>
              <a:rPr lang="es-MX" sz="1300" i="1">
                <a:latin typeface="+mj-lt"/>
                <a:cs typeface="Calibri Light" panose="020F0302020204030204"/>
              </a:rPr>
              <a:t>, VEC, SF)</a:t>
            </a:r>
          </a:p>
          <a:p>
            <a:endParaRPr lang="es-MX" sz="1300" i="1">
              <a:latin typeface="+mj-lt"/>
              <a:cs typeface="Calibri Light" panose="020F0302020204030204"/>
            </a:endParaRPr>
          </a:p>
          <a:p>
            <a:endParaRPr lang="es-MX" sz="1300" i="1">
              <a:latin typeface="+mj-lt"/>
              <a:cs typeface="Calibri Light" panose="020F0302020204030204"/>
            </a:endParaRPr>
          </a:p>
          <a:p>
            <a:endParaRPr lang="es-MX" sz="1300" i="1">
              <a:latin typeface="+mj-lt"/>
              <a:cs typeface="Calibri Light" panose="020F0302020204030204"/>
            </a:endParaRPr>
          </a:p>
          <a:p>
            <a:endParaRPr lang="es-MX" sz="1300">
              <a:latin typeface="+mj-lt"/>
              <a:cs typeface="Calibri Light" panose="020F0302020204030204"/>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endParaRPr lang="es-MX" sz="1300" i="1" dirty="0">
              <a:latin typeface="+mj-lt"/>
              <a:cs typeface="Calibri Light"/>
            </a:endParaRPr>
          </a:p>
          <a:p>
            <a:r>
              <a:rPr lang="es-MX" sz="1300" i="1" dirty="0">
                <a:latin typeface="+mj-lt"/>
                <a:cs typeface="Calibri Light"/>
              </a:rPr>
              <a:t>Firma de Alianzas con socios estratégicos y los negocios de </a:t>
            </a:r>
            <a:r>
              <a:rPr lang="es-MX" sz="1300" i="1" dirty="0" err="1">
                <a:latin typeface="+mj-lt"/>
                <a:cs typeface="Calibri Light"/>
              </a:rPr>
              <a:t>Tec</a:t>
            </a:r>
            <a:r>
              <a:rPr lang="es-MX" sz="1300" i="1" dirty="0">
                <a:latin typeface="+mj-lt"/>
                <a:cs typeface="Calibri Light"/>
              </a:rPr>
              <a:t> Ventures </a:t>
            </a:r>
          </a:p>
          <a:p>
            <a:endParaRPr lang="es-MX" sz="1300" i="1" dirty="0">
              <a:latin typeface="+mj-lt"/>
              <a:cs typeface="Calibri Light"/>
            </a:endParaRPr>
          </a:p>
          <a:p>
            <a:r>
              <a:rPr lang="es-MX" sz="1300" i="1" dirty="0">
                <a:latin typeface="+mj-lt"/>
                <a:cs typeface="Calibri Light"/>
              </a:rPr>
              <a:t>Reporte de seguidores y </a:t>
            </a:r>
            <a:r>
              <a:rPr lang="es-MX" sz="1300" i="1" dirty="0" err="1">
                <a:latin typeface="+mj-lt"/>
                <a:cs typeface="Calibri Light"/>
              </a:rPr>
              <a:t>Likes</a:t>
            </a:r>
            <a:r>
              <a:rPr lang="es-MX" sz="1300" i="1" dirty="0">
                <a:latin typeface="+mj-lt"/>
                <a:cs typeface="Calibri Light"/>
              </a:rPr>
              <a:t> para los negocios de </a:t>
            </a:r>
            <a:r>
              <a:rPr lang="es-MX" sz="1300" i="1" dirty="0" err="1">
                <a:latin typeface="+mj-lt"/>
                <a:cs typeface="Calibri Light"/>
              </a:rPr>
              <a:t>Tec</a:t>
            </a:r>
            <a:r>
              <a:rPr lang="es-MX" sz="1300" i="1" dirty="0">
                <a:latin typeface="+mj-lt"/>
                <a:cs typeface="Calibri Light"/>
              </a:rPr>
              <a:t> Ventures</a:t>
            </a:r>
          </a:p>
          <a:p>
            <a:endParaRPr lang="es-MX" sz="1300" i="1" dirty="0">
              <a:latin typeface="+mj-lt"/>
              <a:cs typeface="Calibri Light"/>
            </a:endParaRP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5" y="4619859"/>
            <a:ext cx="5614286"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Hernán García y Líderes de negocios</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Cecilia </a:t>
            </a:r>
            <a:r>
              <a:rPr lang="es-MX" sz="1600" dirty="0" err="1">
                <a:latin typeface="Abadi"/>
              </a:rPr>
              <a:t>Lartigue</a:t>
            </a:r>
            <a:endParaRPr lang="es-MX" sz="1600" dirty="0">
              <a:latin typeface="Abadi"/>
            </a:endParaRPr>
          </a:p>
          <a:p>
            <a:r>
              <a:rPr lang="es-MX" sz="1600" dirty="0">
                <a:latin typeface="Abadi"/>
              </a:rPr>
              <a:t>Arquitecto TI:</a:t>
            </a:r>
          </a:p>
          <a:p>
            <a:r>
              <a:rPr lang="es-MX" sz="1600" dirty="0">
                <a:latin typeface="Abadi"/>
              </a:rPr>
              <a:t>SM/Procesos: Cecilia </a:t>
            </a:r>
            <a:r>
              <a:rPr lang="es-MX" sz="1600" dirty="0" err="1">
                <a:latin typeface="Abadi"/>
              </a:rPr>
              <a:t>Lartigue</a:t>
            </a:r>
            <a:endParaRPr lang="es-MX" sz="1600" dirty="0">
              <a:latin typeface="Abadi"/>
            </a:endParaRPr>
          </a:p>
          <a:p>
            <a:endParaRPr lang="es-MX" sz="1100" i="1" dirty="0">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Tree>
    <p:extLst>
      <p:ext uri="{BB962C8B-B14F-4D97-AF65-F5344CB8AC3E}">
        <p14:creationId xmlns:p14="http://schemas.microsoft.com/office/powerpoint/2010/main" val="2859809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Colaboraciones y Alianzas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ES" i="1">
                <a:latin typeface="+mj-lt"/>
              </a:rPr>
              <a:t>Consolidación de plan de alianzas con un proceso institucional que permita obtener  el - full </a:t>
            </a:r>
            <a:r>
              <a:rPr lang="es-ES" i="1" err="1">
                <a:latin typeface="+mj-lt"/>
              </a:rPr>
              <a:t>potential</a:t>
            </a:r>
            <a:r>
              <a:rPr lang="es-ES" i="1">
                <a:latin typeface="+mj-lt"/>
              </a:rPr>
              <a:t>- de cada una, permitiendo sinergias entre todos los negocios.</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lIns="91440" tIns="45720" rIns="91440" bIns="45720" rtlCol="0" anchor="t">
            <a:noAutofit/>
          </a:bodyPr>
          <a:lstStyle/>
          <a:p>
            <a:r>
              <a:rPr lang="es-MX" sz="1200" err="1">
                <a:latin typeface="Abadi"/>
              </a:rPr>
              <a:t>Chf</a:t>
            </a:r>
            <a:r>
              <a:rPr lang="es-MX" sz="1200">
                <a:latin typeface="Abadi"/>
              </a:rPr>
              <a:t> </a:t>
            </a:r>
            <a:r>
              <a:rPr lang="es-MX" sz="1200" err="1">
                <a:latin typeface="Abadi"/>
              </a:rPr>
              <a:t>Product</a:t>
            </a:r>
            <a:r>
              <a:rPr lang="es-MX" sz="1200">
                <a:latin typeface="Abadi"/>
              </a:rPr>
              <a:t> </a:t>
            </a:r>
            <a:r>
              <a:rPr lang="es-MX" sz="1200" err="1">
                <a:latin typeface="Abadi"/>
              </a:rPr>
              <a:t>Owner</a:t>
            </a:r>
            <a:r>
              <a:rPr lang="es-MX" sz="1200">
                <a:latin typeface="Abadi"/>
              </a:rPr>
              <a:t>: Hernán García y Líderes de negocios</a:t>
            </a:r>
          </a:p>
          <a:p>
            <a:r>
              <a:rPr lang="es-MX" sz="1200" err="1">
                <a:latin typeface="Abadi"/>
              </a:rPr>
              <a:t>Product</a:t>
            </a:r>
            <a:r>
              <a:rPr lang="es-MX" sz="1200">
                <a:latin typeface="Abadi"/>
              </a:rPr>
              <a:t> </a:t>
            </a:r>
            <a:r>
              <a:rPr lang="es-MX" sz="1200" err="1">
                <a:latin typeface="Abadi"/>
              </a:rPr>
              <a:t>Owner</a:t>
            </a:r>
            <a:r>
              <a:rPr lang="es-MX" sz="1200">
                <a:latin typeface="Abadi"/>
              </a:rPr>
              <a:t>: Cecilia Lartigue</a:t>
            </a:r>
          </a:p>
          <a:p>
            <a:r>
              <a:rPr lang="es-MX" sz="1200">
                <a:latin typeface="Abadi"/>
              </a:rPr>
              <a:t>Arquitecto TI:</a:t>
            </a:r>
          </a:p>
          <a:p>
            <a:r>
              <a:rPr lang="es-MX" sz="1200">
                <a:latin typeface="Abadi"/>
              </a:rPr>
              <a:t>SM/Procesos: Cecilia Lartigue</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a:rPr>
              <a:t>Fecha fin plan: N/A</a:t>
            </a:r>
            <a:endParaRPr lang="es-MX" sz="1200">
              <a:latin typeface="Abadi" panose="020B0604020104020204" pitchFamily="34" charset="0"/>
            </a:endParaRPr>
          </a:p>
          <a:p>
            <a:r>
              <a:rPr lang="es-MX" sz="1200">
                <a:latin typeface="Abadi"/>
              </a:rPr>
              <a:t>Fecha fin real: N/A</a:t>
            </a:r>
            <a:endParaRPr lang="es-MX" sz="1200">
              <a:latin typeface="Abadi" panose="020B0604020104020204" pitchFamily="34" charset="0"/>
            </a:endParaRP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a:rPr>
              <a:t>Presupuesto autorizado: N/A</a:t>
            </a:r>
            <a:endParaRPr lang="es-MX" sz="1200">
              <a:latin typeface="Abadi" panose="020B0604020104020204" pitchFamily="34" charset="0"/>
            </a:endParaRPr>
          </a:p>
          <a:p>
            <a:r>
              <a:rPr lang="es-MX" sz="1200">
                <a:latin typeface="Abadi"/>
              </a:rPr>
              <a:t>Presupuesto ejercido: N/A</a:t>
            </a:r>
            <a:endParaRPr lang="es-MX" sz="1200">
              <a:latin typeface="Abadi" panose="020B0604020104020204" pitchFamily="34" charset="0"/>
            </a:endParaRP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endParaRPr lang="es-MX" sz="1400">
              <a:solidFill>
                <a:schemeClr val="tx1"/>
              </a:solidFill>
              <a:latin typeface="+mj-lt"/>
              <a:cs typeface="Calibri Light"/>
            </a:endParaRPr>
          </a:p>
          <a:p>
            <a:pPr marL="285750" indent="-285750">
              <a:buFont typeface="Calibri"/>
              <a:buChar char="-"/>
            </a:pPr>
            <a:r>
              <a:rPr lang="es-MX" sz="1400">
                <a:solidFill>
                  <a:schemeClr val="tx1"/>
                </a:solidFill>
                <a:latin typeface="+mj-lt"/>
                <a:cs typeface="Calibri Light"/>
              </a:rPr>
              <a:t>Kits de Venta:  Club 16, </a:t>
            </a:r>
            <a:r>
              <a:rPr lang="es-MX" sz="1400" err="1">
                <a:solidFill>
                  <a:schemeClr val="tx1"/>
                </a:solidFill>
                <a:latin typeface="+mj-lt"/>
                <a:cs typeface="Calibri Light"/>
              </a:rPr>
              <a:t>Tec</a:t>
            </a:r>
            <a:r>
              <a:rPr lang="es-MX" sz="1400">
                <a:solidFill>
                  <a:schemeClr val="tx1"/>
                </a:solidFill>
                <a:latin typeface="+mj-lt"/>
                <a:cs typeface="Calibri Light"/>
              </a:rPr>
              <a:t> </a:t>
            </a:r>
            <a:r>
              <a:rPr lang="es-MX" sz="1400" err="1">
                <a:solidFill>
                  <a:schemeClr val="tx1"/>
                </a:solidFill>
                <a:latin typeface="+mj-lt"/>
                <a:cs typeface="Calibri Light"/>
              </a:rPr>
              <a:t>Venues</a:t>
            </a:r>
            <a:r>
              <a:rPr lang="es-MX" sz="1400">
                <a:solidFill>
                  <a:schemeClr val="tx1"/>
                </a:solidFill>
                <a:latin typeface="+mj-lt"/>
                <a:cs typeface="Calibri Light"/>
              </a:rPr>
              <a:t>, </a:t>
            </a:r>
            <a:r>
              <a:rPr lang="es-MX" sz="1400" err="1">
                <a:solidFill>
                  <a:schemeClr val="tx1"/>
                </a:solidFill>
                <a:latin typeface="+mj-lt"/>
                <a:cs typeface="Calibri Light"/>
              </a:rPr>
              <a:t>Akky</a:t>
            </a:r>
            <a:r>
              <a:rPr lang="es-MX" sz="1400">
                <a:solidFill>
                  <a:schemeClr val="tx1"/>
                </a:solidFill>
                <a:latin typeface="+mj-lt"/>
                <a:cs typeface="Calibri Light"/>
              </a:rPr>
              <a:t> </a:t>
            </a:r>
            <a:r>
              <a:rPr lang="es-MX" sz="1400" err="1">
                <a:solidFill>
                  <a:schemeClr val="tx1"/>
                </a:solidFill>
                <a:latin typeface="+mj-lt"/>
                <a:cs typeface="Calibri Light"/>
              </a:rPr>
              <a:t>Consulting</a:t>
            </a:r>
            <a:r>
              <a:rPr lang="es-MX" sz="1400">
                <a:solidFill>
                  <a:schemeClr val="tx1"/>
                </a:solidFill>
                <a:latin typeface="+mj-lt"/>
                <a:cs typeface="Calibri Light"/>
              </a:rPr>
              <a:t> y Raspberry</a:t>
            </a:r>
          </a:p>
          <a:p>
            <a:pPr marL="285750" indent="-285750">
              <a:buFont typeface="Calibri"/>
              <a:buChar char="-"/>
            </a:pPr>
            <a:endParaRPr lang="es-MX" sz="1400">
              <a:solidFill>
                <a:schemeClr val="tx1"/>
              </a:solidFill>
              <a:latin typeface="+mj-lt"/>
              <a:cs typeface="Calibri Light"/>
            </a:endParaRPr>
          </a:p>
          <a:p>
            <a:endParaRPr lang="es-MX" sz="1400">
              <a:solidFill>
                <a:schemeClr val="tx1"/>
              </a:solidFill>
              <a:latin typeface="+mj-lt"/>
              <a:cs typeface="Calibri Light"/>
            </a:endParaRPr>
          </a:p>
          <a:p>
            <a:endParaRPr lang="es-MX" sz="1400">
              <a:solidFill>
                <a:schemeClr val="tx1"/>
              </a:solidFill>
              <a:latin typeface="+mj-lt"/>
              <a:cs typeface="Calibri Ligh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Calibri"/>
              <a:buChar char="-"/>
            </a:pPr>
            <a:r>
              <a:rPr lang="es-MX" sz="1400">
                <a:solidFill>
                  <a:schemeClr val="tx1"/>
                </a:solidFill>
                <a:latin typeface="+mj-lt"/>
                <a:cs typeface="Calibri Light"/>
              </a:rPr>
              <a:t>Capacitación a los equipos de ventas extendidos y relación de vendedores afiliados que colaborarán con el equipo extendido </a:t>
            </a:r>
          </a:p>
          <a:p>
            <a:pPr marL="285750" indent="-285750">
              <a:buFont typeface="Calibri"/>
              <a:buChar char="-"/>
            </a:pPr>
            <a:r>
              <a:rPr lang="es-MX" sz="1400">
                <a:solidFill>
                  <a:schemeClr val="tx1"/>
                </a:solidFill>
                <a:latin typeface="+mj-lt"/>
                <a:cs typeface="Calibri Light"/>
              </a:rPr>
              <a:t>Resultados de ventas del programa de aliados.</a:t>
            </a:r>
          </a:p>
          <a:p>
            <a:pPr marL="285750" indent="-285750">
              <a:buFont typeface="Calibri"/>
              <a:buChar char="-"/>
            </a:pPr>
            <a:r>
              <a:rPr lang="es-MX" sz="1400">
                <a:solidFill>
                  <a:schemeClr val="tx1"/>
                </a:solidFill>
                <a:latin typeface="+mj-lt"/>
                <a:cs typeface="Calibri Light"/>
              </a:rPr>
              <a:t>Resultados del plan de acción de los Quick </a:t>
            </a:r>
            <a:r>
              <a:rPr lang="es-MX" sz="1400" err="1">
                <a:solidFill>
                  <a:schemeClr val="tx1"/>
                </a:solidFill>
                <a:latin typeface="+mj-lt"/>
                <a:cs typeface="Calibri Light"/>
              </a:rPr>
              <a:t>wins</a:t>
            </a:r>
            <a:r>
              <a:rPr lang="es-MX" sz="1400">
                <a:solidFill>
                  <a:schemeClr val="tx1"/>
                </a:solidFill>
                <a:latin typeface="+mj-lt"/>
                <a:cs typeface="Calibri Light"/>
              </a:rPr>
              <a:t> del comité de Ecosistema Digital</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Calibri"/>
              <a:buChar char="-"/>
            </a:pPr>
            <a:r>
              <a:rPr lang="es-MX" sz="1400">
                <a:solidFill>
                  <a:schemeClr val="tx1"/>
                </a:solidFill>
                <a:latin typeface="Calibri Light"/>
                <a:cs typeface="Calibri Light"/>
              </a:rPr>
              <a:t>Disponibilidad de agendas de Prospectos Aliados para  presentar Programa</a:t>
            </a:r>
          </a:p>
          <a:p>
            <a:pPr marL="285750" indent="-285750">
              <a:buFont typeface="Calibri"/>
              <a:buChar char="-"/>
            </a:pPr>
            <a:r>
              <a:rPr lang="es-MX" sz="1400">
                <a:solidFill>
                  <a:schemeClr val="tx1"/>
                </a:solidFill>
                <a:latin typeface="Calibri Light"/>
                <a:cs typeface="Calibri Light"/>
              </a:rPr>
              <a:t>Revisiones de contratos y procesos administrativos por parte de los aliados para la entrega de beneficios en tiempo que empaten con el programa de obra de la casa</a:t>
            </a:r>
          </a:p>
          <a:p>
            <a:pPr marL="285750" indent="-285750">
              <a:buFont typeface="Calibri,Sans-Serif"/>
              <a:buChar char="-"/>
            </a:pPr>
            <a:r>
              <a:rPr lang="es-MX" sz="1400">
                <a:solidFill>
                  <a:schemeClr val="tx1"/>
                </a:solidFill>
                <a:latin typeface="Calibri Light"/>
                <a:cs typeface="Calibri Light"/>
              </a:rPr>
              <a:t>Disponibilidad de agendas para la Programación de capacitación de equipos extendidos</a:t>
            </a:r>
          </a:p>
          <a:p>
            <a:pPr marL="285750" indent="-285750">
              <a:buFont typeface="Calibri,Sans-Serif"/>
              <a:buChar char="-"/>
            </a:pPr>
            <a:endParaRPr lang="es-MX" sz="1400">
              <a:solidFill>
                <a:schemeClr val="tx1"/>
              </a:solidFill>
              <a:latin typeface="Calibri Light"/>
              <a:cs typeface="Calibri Light"/>
            </a:endParaRPr>
          </a:p>
          <a:p>
            <a:pPr marL="285750" indent="-285750">
              <a:buFont typeface="Calibri"/>
              <a:buChar char="-"/>
            </a:pPr>
            <a:endParaRPr lang="es-MX" sz="1400">
              <a:solidFill>
                <a:schemeClr val="tx1"/>
              </a:solidFill>
              <a:latin typeface="Calibri Light"/>
              <a:cs typeface="Calibri Light"/>
            </a:endParaRPr>
          </a:p>
          <a:p>
            <a:pPr marL="285750" indent="-285750">
              <a:buFont typeface="Calibri"/>
              <a:buChar char="-"/>
            </a:pPr>
            <a:endParaRPr lang="es-MX" sz="1400">
              <a:solidFill>
                <a:schemeClr val="tx1"/>
              </a:solidFill>
              <a:latin typeface="Calibri Light"/>
              <a:cs typeface="Calibri Light"/>
            </a:endParaRP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7966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Colaboraciones y Alianzas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i="1">
                <a:latin typeface="+mj-lt"/>
              </a:rPr>
              <a:t>Consolidación de plan de alianzas con un proceso institucional que permita obtener  el - full </a:t>
            </a:r>
            <a:r>
              <a:rPr lang="es-ES" i="1" err="1">
                <a:latin typeface="+mj-lt"/>
              </a:rPr>
              <a:t>potential</a:t>
            </a:r>
            <a:r>
              <a:rPr lang="es-ES" i="1">
                <a:latin typeface="+mj-lt"/>
              </a:rPr>
              <a:t>- de cada una, permitiendo sinergias entre todos los negocios.</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39731"/>
            <a:ext cx="5523677" cy="2153855"/>
          </a:xfrm>
          <a:prstGeom prst="rect">
            <a:avLst/>
          </a:prstGeom>
          <a:noFill/>
          <a:ln>
            <a:noFill/>
          </a:ln>
        </p:spPr>
        <p:txBody>
          <a:bodyPr wrap="square" lIns="91440" tIns="45720" rIns="91440" bIns="45720" rtlCol="0" anchor="t">
            <a:noAutofit/>
          </a:bodyPr>
          <a:lstStyle/>
          <a:p>
            <a:r>
              <a:rPr lang="es-MX" sz="1300" i="1">
                <a:latin typeface="+mj-lt"/>
              </a:rPr>
              <a:t>Generar beneficios que permitan que la casa de Sorteos </a:t>
            </a:r>
            <a:r>
              <a:rPr lang="es-MX" sz="1300" i="1" err="1">
                <a:latin typeface="+mj-lt"/>
              </a:rPr>
              <a:t>Tec</a:t>
            </a:r>
            <a:r>
              <a:rPr lang="es-MX" sz="1300" i="1">
                <a:latin typeface="+mj-lt"/>
              </a:rPr>
              <a:t> tenga costo cero</a:t>
            </a:r>
          </a:p>
          <a:p>
            <a:endParaRPr lang="es-MX" sz="1300" i="1">
              <a:latin typeface="+mj-lt"/>
              <a:cs typeface="Calibri Light"/>
            </a:endParaRPr>
          </a:p>
          <a:p>
            <a:r>
              <a:rPr lang="es-MX" sz="1300" i="1">
                <a:latin typeface="+mj-lt"/>
                <a:cs typeface="Calibri Light"/>
              </a:rPr>
              <a:t>Aliados para Marketplace de Sorteos </a:t>
            </a:r>
            <a:r>
              <a:rPr lang="es-MX" sz="1300" i="1" err="1">
                <a:latin typeface="+mj-lt"/>
                <a:cs typeface="Calibri Light"/>
              </a:rPr>
              <a:t>Tec</a:t>
            </a:r>
            <a:endParaRPr lang="es-MX" sz="1300" i="1">
              <a:latin typeface="+mj-lt"/>
              <a:cs typeface="Calibri Light"/>
            </a:endParaRPr>
          </a:p>
          <a:p>
            <a:endParaRPr lang="es-MX" sz="1300" i="1">
              <a:latin typeface="+mj-lt"/>
              <a:cs typeface="Calibri Light"/>
            </a:endParaRPr>
          </a:p>
          <a:p>
            <a:r>
              <a:rPr lang="es-MX" sz="1300" i="1">
                <a:latin typeface="+mj-lt"/>
                <a:cs typeface="Calibri Light"/>
              </a:rPr>
              <a:t>Mobiliario casa </a:t>
            </a:r>
            <a:r>
              <a:rPr lang="es-MX" sz="1300" i="1" err="1">
                <a:latin typeface="+mj-lt"/>
                <a:cs typeface="Calibri Light"/>
              </a:rPr>
              <a:t>habitat</a:t>
            </a:r>
            <a:endParaRPr lang="es-MX" sz="1300" i="1">
              <a:latin typeface="+mj-lt"/>
              <a:cs typeface="Calibri Light"/>
            </a:endParaRPr>
          </a:p>
          <a:p>
            <a:endParaRPr lang="es-MX" sz="1300" i="1">
              <a:latin typeface="+mj-lt"/>
            </a:endParaRPr>
          </a:p>
          <a:p>
            <a:endParaRPr lang="es-MX" sz="1300" i="1">
              <a:latin typeface="+mj-lt"/>
              <a:cs typeface="Calibri Light"/>
            </a:endParaRPr>
          </a:p>
          <a:p>
            <a:endParaRPr lang="es-MX" sz="1300" i="1">
              <a:latin typeface="+mj-lt"/>
            </a:endParaRPr>
          </a:p>
          <a:p>
            <a:endParaRPr lang="es-MX" sz="1300" i="1">
              <a:latin typeface="+mj-lt"/>
              <a:cs typeface="Calibri Light" panose="020F0302020204030204"/>
            </a:endParaRPr>
          </a:p>
          <a:p>
            <a:endParaRPr lang="es-MX" sz="1300" b="1">
              <a:latin typeface="+mj-lt"/>
              <a:cs typeface="Calibri Light" panose="020F0302020204030204"/>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23742"/>
            <a:ext cx="5621999" cy="2153855"/>
          </a:xfrm>
          <a:prstGeom prst="rect">
            <a:avLst/>
          </a:prstGeom>
          <a:noFill/>
          <a:ln>
            <a:noFill/>
          </a:ln>
        </p:spPr>
        <p:txBody>
          <a:bodyPr wrap="square" lIns="91440" tIns="45720" rIns="91440" bIns="45720" rtlCol="0" anchor="t">
            <a:noAutofit/>
          </a:bodyPr>
          <a:lstStyle/>
          <a:p>
            <a:r>
              <a:rPr lang="es-MX" sz="1300" i="1">
                <a:latin typeface="+mj-lt"/>
              </a:rPr>
              <a:t>Programa Aliados Sorteos </a:t>
            </a:r>
            <a:r>
              <a:rPr lang="es-MX" sz="1300" i="1" err="1">
                <a:latin typeface="+mj-lt"/>
              </a:rPr>
              <a:t>Tec</a:t>
            </a:r>
            <a:endParaRPr lang="es-MX" sz="1300" i="1">
              <a:latin typeface="+mj-lt"/>
              <a:cs typeface="Calibri Light"/>
            </a:endParaRPr>
          </a:p>
          <a:p>
            <a:endParaRPr lang="es-MX" sz="1300" i="1">
              <a:latin typeface="+mj-lt"/>
              <a:cs typeface="Calibri Light"/>
            </a:endParaRPr>
          </a:p>
          <a:p>
            <a:r>
              <a:rPr lang="es-MX" sz="1300" i="1">
                <a:latin typeface="+mj-lt"/>
                <a:cs typeface="Calibri Light"/>
              </a:rPr>
              <a:t>Marketplace, aliados colaborando</a:t>
            </a:r>
          </a:p>
          <a:p>
            <a:endParaRPr lang="es-MX" sz="1300" i="1">
              <a:latin typeface="+mj-lt"/>
              <a:cs typeface="Calibri Light"/>
            </a:endParaRPr>
          </a:p>
          <a:p>
            <a:r>
              <a:rPr lang="es-MX" sz="1300" i="1">
                <a:latin typeface="+mj-lt"/>
                <a:cs typeface="Calibri Light"/>
              </a:rPr>
              <a:t>Casa hábitat, aliados colaborando</a:t>
            </a:r>
          </a:p>
          <a:p>
            <a:endParaRPr lang="es-MX" sz="1300" i="1">
              <a:latin typeface="+mj-lt"/>
              <a:cs typeface="Calibri Light"/>
            </a:endParaRPr>
          </a:p>
          <a:p>
            <a:endParaRPr lang="es-MX" sz="1300" i="1">
              <a:latin typeface="+mj-lt"/>
              <a:cs typeface="Calibri Light"/>
            </a:endParaRPr>
          </a:p>
          <a:p>
            <a:endParaRPr lang="es-MX" sz="1300" i="1">
              <a:latin typeface="+mj-lt"/>
              <a:cs typeface="Calibri Light"/>
            </a:endParaRPr>
          </a:p>
          <a:p>
            <a:endParaRPr lang="es-MX" sz="1300">
              <a:latin typeface="+mj-lt"/>
              <a:cs typeface="Calibri Light" panose="020F0302020204030204"/>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300" i="1">
                <a:latin typeface="+mj-lt"/>
              </a:rPr>
              <a:t>Monto de productos y materiales sin costo para la casa del Sorteo. </a:t>
            </a:r>
            <a:endParaRPr lang="es-MX" sz="1300" i="1">
              <a:latin typeface="+mj-lt"/>
              <a:cs typeface="Calibri Light"/>
            </a:endParaRPr>
          </a:p>
          <a:p>
            <a:endParaRPr lang="es-MX" sz="1300" i="1">
              <a:latin typeface="+mj-lt"/>
              <a:cs typeface="Calibri Light"/>
            </a:endParaRPr>
          </a:p>
          <a:p>
            <a:r>
              <a:rPr lang="es-MX" sz="1300" i="1">
                <a:latin typeface="+mj-lt"/>
                <a:cs typeface="Calibri Light"/>
              </a:rPr>
              <a:t>Generación de nuevos Lead para los negocios a través del Programa Aliados Sorteos </a:t>
            </a:r>
            <a:r>
              <a:rPr lang="es-MX" sz="1300" i="1" err="1">
                <a:latin typeface="+mj-lt"/>
                <a:cs typeface="Calibri Light"/>
              </a:rPr>
              <a:t>Tec</a:t>
            </a:r>
            <a:r>
              <a:rPr lang="es-MX" sz="1300" i="1">
                <a:latin typeface="+mj-lt"/>
                <a:cs typeface="Calibri Light"/>
              </a:rPr>
              <a:t> </a:t>
            </a:r>
          </a:p>
          <a:p>
            <a:endParaRPr lang="es-MX" sz="1300" i="1">
              <a:latin typeface="+mj-lt"/>
              <a:cs typeface="Calibri Light"/>
            </a:endParaRPr>
          </a:p>
          <a:p>
            <a:r>
              <a:rPr lang="es-MX" sz="1300" i="1">
                <a:latin typeface="+mj-lt"/>
                <a:cs typeface="Calibri Light"/>
              </a:rPr>
              <a:t>Cantidad de aliados colaborando en el Marketplace.</a:t>
            </a:r>
          </a:p>
          <a:p>
            <a:endParaRPr lang="es-MX" sz="1300" i="1">
              <a:latin typeface="+mj-lt"/>
              <a:cs typeface="Calibri Light"/>
            </a:endParaRPr>
          </a:p>
          <a:p>
            <a:r>
              <a:rPr lang="es-MX" sz="1300" i="1">
                <a:latin typeface="+mj-lt"/>
                <a:cs typeface="Calibri Light"/>
              </a:rPr>
              <a:t>Colaborando en casa hábitat</a:t>
            </a:r>
          </a:p>
          <a:p>
            <a:endParaRPr lang="es-MX" sz="1300" i="1">
              <a:latin typeface="+mj-lt"/>
              <a:cs typeface="Calibri Light"/>
            </a:endParaRPr>
          </a:p>
          <a:p>
            <a:endParaRPr lang="es-MX" sz="1300">
              <a:latin typeface="+mj-lt"/>
              <a:cs typeface="Calibri Light"/>
            </a:endParaRPr>
          </a:p>
          <a:p>
            <a:endParaRPr lang="es-MX" sz="1300" i="1">
              <a:latin typeface="+mj-lt"/>
              <a:cs typeface="Calibri Light"/>
            </a:endParaRP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5" y="4619859"/>
            <a:ext cx="5614286" cy="2140141"/>
          </a:xfrm>
          <a:prstGeom prst="rect">
            <a:avLst/>
          </a:prstGeom>
          <a:noFill/>
          <a:ln>
            <a:noFill/>
          </a:ln>
        </p:spPr>
        <p:txBody>
          <a:bodyPr wrap="square" lIns="91440" tIns="45720" rIns="91440" bIns="45720" rtlCol="0" anchor="t">
            <a:noAutofit/>
          </a:bodyPr>
          <a:lstStyle/>
          <a:p>
            <a:r>
              <a:rPr lang="es-MX" sz="1600" err="1">
                <a:latin typeface="Abadi"/>
              </a:rPr>
              <a:t>Chf</a:t>
            </a:r>
            <a:r>
              <a:rPr lang="es-MX" sz="1600">
                <a:latin typeface="Abadi"/>
              </a:rPr>
              <a:t> </a:t>
            </a:r>
            <a:r>
              <a:rPr lang="es-MX" sz="1600" err="1">
                <a:latin typeface="Abadi"/>
              </a:rPr>
              <a:t>Product</a:t>
            </a:r>
            <a:r>
              <a:rPr lang="es-MX" sz="1600">
                <a:latin typeface="Abadi"/>
              </a:rPr>
              <a:t> </a:t>
            </a:r>
            <a:r>
              <a:rPr lang="es-MX" sz="1600" err="1">
                <a:latin typeface="Abadi"/>
              </a:rPr>
              <a:t>Owner</a:t>
            </a:r>
            <a:r>
              <a:rPr lang="es-MX" sz="1600">
                <a:latin typeface="Abadi"/>
              </a:rPr>
              <a:t>: Hernán García y Líderes de negocios</a:t>
            </a:r>
          </a:p>
          <a:p>
            <a:r>
              <a:rPr lang="es-MX" sz="1600" err="1">
                <a:latin typeface="Abadi"/>
              </a:rPr>
              <a:t>Product</a:t>
            </a:r>
            <a:r>
              <a:rPr lang="es-MX" sz="1600">
                <a:latin typeface="Abadi"/>
              </a:rPr>
              <a:t> </a:t>
            </a:r>
            <a:r>
              <a:rPr lang="es-MX" sz="1600" err="1">
                <a:latin typeface="Abadi"/>
              </a:rPr>
              <a:t>Owner</a:t>
            </a:r>
            <a:r>
              <a:rPr lang="es-MX" sz="1600">
                <a:latin typeface="Abadi"/>
              </a:rPr>
              <a:t>: Cecilia Lartigue</a:t>
            </a:r>
          </a:p>
          <a:p>
            <a:r>
              <a:rPr lang="es-MX" sz="1600">
                <a:latin typeface="Abadi"/>
              </a:rPr>
              <a:t>Arquitecto TI:</a:t>
            </a:r>
          </a:p>
          <a:p>
            <a:r>
              <a:rPr lang="es-MX" sz="1600">
                <a:latin typeface="Abadi"/>
              </a:rPr>
              <a:t>SM/Procesos: Marco </a:t>
            </a:r>
            <a:r>
              <a:rPr lang="es-MX" sz="1600" err="1">
                <a:latin typeface="Abadi"/>
              </a:rPr>
              <a:t>Galvéz</a:t>
            </a:r>
            <a:r>
              <a:rPr lang="es-MX" sz="1600">
                <a:latin typeface="Abadi"/>
              </a:rPr>
              <a:t> / Sorteos</a:t>
            </a:r>
          </a:p>
          <a:p>
            <a:endParaRPr lang="es-MX" sz="1100" i="1">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Tree>
    <p:extLst>
      <p:ext uri="{BB962C8B-B14F-4D97-AF65-F5344CB8AC3E}">
        <p14:creationId xmlns:p14="http://schemas.microsoft.com/office/powerpoint/2010/main" val="2598122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Colaboraciones y Alianzas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ES" i="1">
                <a:latin typeface="+mj-lt"/>
              </a:rPr>
              <a:t>Consolidación de plan de alianzas con un proceso institucional que permita obtener  el - full </a:t>
            </a:r>
            <a:r>
              <a:rPr lang="es-ES" i="1" err="1">
                <a:latin typeface="+mj-lt"/>
              </a:rPr>
              <a:t>potential</a:t>
            </a:r>
            <a:r>
              <a:rPr lang="es-ES" i="1">
                <a:latin typeface="+mj-lt"/>
              </a:rPr>
              <a:t>- de cada una, permitiendo sinergias entre todos los negocios.</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lIns="91440" tIns="45720" rIns="91440" bIns="45720" rtlCol="0" anchor="t">
            <a:noAutofit/>
          </a:bodyPr>
          <a:lstStyle/>
          <a:p>
            <a:r>
              <a:rPr lang="es-MX" sz="1200" err="1">
                <a:latin typeface="Abadi"/>
              </a:rPr>
              <a:t>Chf</a:t>
            </a:r>
            <a:r>
              <a:rPr lang="es-MX" sz="1200">
                <a:latin typeface="Abadi"/>
              </a:rPr>
              <a:t> </a:t>
            </a:r>
            <a:r>
              <a:rPr lang="es-MX" sz="1200" err="1">
                <a:latin typeface="Abadi"/>
              </a:rPr>
              <a:t>Product</a:t>
            </a:r>
            <a:r>
              <a:rPr lang="es-MX" sz="1200">
                <a:latin typeface="Abadi"/>
              </a:rPr>
              <a:t> </a:t>
            </a:r>
            <a:r>
              <a:rPr lang="es-MX" sz="1200" err="1">
                <a:latin typeface="Abadi"/>
              </a:rPr>
              <a:t>Owner</a:t>
            </a:r>
            <a:r>
              <a:rPr lang="es-MX" sz="1200">
                <a:latin typeface="Abadi"/>
              </a:rPr>
              <a:t>: Hernán García y Líderes de negocios</a:t>
            </a:r>
          </a:p>
          <a:p>
            <a:r>
              <a:rPr lang="es-MX" sz="1200" err="1">
                <a:latin typeface="Abadi"/>
              </a:rPr>
              <a:t>Product</a:t>
            </a:r>
            <a:r>
              <a:rPr lang="es-MX" sz="1200">
                <a:latin typeface="Abadi"/>
              </a:rPr>
              <a:t> </a:t>
            </a:r>
            <a:r>
              <a:rPr lang="es-MX" sz="1200" err="1">
                <a:latin typeface="Abadi"/>
              </a:rPr>
              <a:t>Owner</a:t>
            </a:r>
            <a:r>
              <a:rPr lang="es-MX" sz="1200">
                <a:latin typeface="Abadi"/>
              </a:rPr>
              <a:t>: Cecilia </a:t>
            </a:r>
            <a:r>
              <a:rPr lang="es-MX" sz="1200" err="1">
                <a:latin typeface="Abadi"/>
              </a:rPr>
              <a:t>Lartigue</a:t>
            </a:r>
            <a:endParaRPr lang="es-MX" sz="1200">
              <a:latin typeface="Abadi"/>
            </a:endParaRPr>
          </a:p>
          <a:p>
            <a:r>
              <a:rPr lang="es-MX" sz="1200">
                <a:latin typeface="Abadi"/>
              </a:rPr>
              <a:t>Arquitecto TI:</a:t>
            </a:r>
          </a:p>
          <a:p>
            <a:r>
              <a:rPr lang="es-MX" sz="1200">
                <a:latin typeface="Abadi"/>
              </a:rPr>
              <a:t>SM/Procesos: Marco </a:t>
            </a:r>
            <a:r>
              <a:rPr lang="es-MX" sz="1200" err="1">
                <a:latin typeface="Abadi"/>
              </a:rPr>
              <a:t>Galvéz</a:t>
            </a:r>
            <a:r>
              <a:rPr lang="es-MX" sz="1200">
                <a:latin typeface="Abadi"/>
              </a:rPr>
              <a:t> / Sorteos</a:t>
            </a:r>
            <a:endParaRPr lang="es-MX" sz="1200" err="1">
              <a:latin typeface="Abadi" panose="020B0604020104020204" pitchFamily="34" charset="0"/>
            </a:endParaRP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a:rPr>
              <a:t>Fecha fin plan: N/A</a:t>
            </a:r>
            <a:endParaRPr lang="es-MX" sz="1200">
              <a:latin typeface="Abadi" panose="020B0604020104020204" pitchFamily="34" charset="0"/>
            </a:endParaRPr>
          </a:p>
          <a:p>
            <a:r>
              <a:rPr lang="es-MX" sz="1200">
                <a:latin typeface="Abadi"/>
              </a:rPr>
              <a:t>Fecha fin real: N/A</a:t>
            </a:r>
            <a:endParaRPr lang="es-MX" sz="1200">
              <a:latin typeface="Abadi" panose="020B0604020104020204" pitchFamily="34" charset="0"/>
            </a:endParaRP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a:rPr>
              <a:t>Presupuesto autorizado: N/A</a:t>
            </a:r>
            <a:endParaRPr lang="es-MX" sz="1200">
              <a:latin typeface="Abadi" panose="020B0604020104020204" pitchFamily="34" charset="0"/>
            </a:endParaRPr>
          </a:p>
          <a:p>
            <a:r>
              <a:rPr lang="es-MX" sz="1200">
                <a:latin typeface="Abadi"/>
              </a:rPr>
              <a:t>Presupuesto ejercido: N/A</a:t>
            </a:r>
            <a:endParaRPr lang="es-MX" sz="1200">
              <a:latin typeface="Abadi" panose="020B0604020104020204" pitchFamily="34" charset="0"/>
            </a:endParaRP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endParaRPr lang="es-MX" sz="1400">
              <a:solidFill>
                <a:schemeClr val="tx1"/>
              </a:solidFill>
              <a:latin typeface="+mj-lt"/>
              <a:cs typeface="Calibri Light"/>
            </a:endParaRPr>
          </a:p>
          <a:p>
            <a:pPr marL="285750" indent="-285750">
              <a:buFont typeface="Calibri,Sans-Serif"/>
              <a:buChar char="-"/>
            </a:pPr>
            <a:r>
              <a:rPr lang="es-MX" sz="1400">
                <a:solidFill>
                  <a:schemeClr val="tx1"/>
                </a:solidFill>
                <a:latin typeface="+mj-lt"/>
                <a:cs typeface="Calibri Light"/>
              </a:rPr>
              <a:t>Presentación del Programa de Aliados Sorteos </a:t>
            </a:r>
            <a:r>
              <a:rPr lang="es-MX" sz="1400" err="1">
                <a:solidFill>
                  <a:schemeClr val="tx1"/>
                </a:solidFill>
                <a:latin typeface="+mj-lt"/>
                <a:cs typeface="Calibri Light"/>
              </a:rPr>
              <a:t>Tec</a:t>
            </a:r>
            <a:endParaRPr lang="es-MX" sz="1400">
              <a:solidFill>
                <a:schemeClr val="tx1"/>
              </a:solidFill>
              <a:latin typeface="+mj-lt"/>
              <a:cs typeface="Calibri Light"/>
            </a:endParaRPr>
          </a:p>
          <a:p>
            <a:endParaRPr lang="es-MX" sz="1400">
              <a:solidFill>
                <a:schemeClr val="tx1"/>
              </a:solidFill>
              <a:highlight>
                <a:srgbClr val="FFFF00"/>
              </a:highlight>
              <a:latin typeface="+mj-lt"/>
              <a:cs typeface="Calibri Light"/>
            </a:endParaRPr>
          </a:p>
          <a:p>
            <a:pPr marL="285750" indent="-285750">
              <a:buFont typeface="Calibri"/>
              <a:buChar char="-"/>
            </a:pPr>
            <a:r>
              <a:rPr lang="es-MX" sz="1400">
                <a:solidFill>
                  <a:schemeClr val="tx1"/>
                </a:solidFill>
                <a:latin typeface="+mj-lt"/>
                <a:cs typeface="Calibri Light"/>
              </a:rPr>
              <a:t>Carrier:  $24,047 USD </a:t>
            </a:r>
          </a:p>
          <a:p>
            <a:pPr marL="285750" indent="-285750">
              <a:buFont typeface="Calibri"/>
              <a:buChar char="-"/>
            </a:pPr>
            <a:endParaRPr lang="es-MX" sz="1400">
              <a:solidFill>
                <a:schemeClr val="tx1"/>
              </a:solidFill>
              <a:latin typeface="+mj-lt"/>
              <a:cs typeface="Calibri Light"/>
            </a:endParaRPr>
          </a:p>
          <a:p>
            <a:pPr marL="285750" indent="-285750">
              <a:buFont typeface="Calibri"/>
              <a:buChar char="-"/>
            </a:pPr>
            <a:r>
              <a:rPr lang="es-MX" sz="1400">
                <a:solidFill>
                  <a:schemeClr val="tx1"/>
                </a:solidFill>
                <a:latin typeface="+mj-lt"/>
                <a:cs typeface="Calibri Light"/>
              </a:rPr>
              <a:t>GILSA: Beneficio de </a:t>
            </a:r>
            <a:r>
              <a:rPr lang="es-MX" sz="1400" err="1">
                <a:solidFill>
                  <a:schemeClr val="tx1"/>
                </a:solidFill>
                <a:latin typeface="+mj-lt"/>
                <a:cs typeface="Calibri Light"/>
              </a:rPr>
              <a:t>xx</a:t>
            </a:r>
            <a:r>
              <a:rPr lang="es-MX" sz="1400">
                <a:solidFill>
                  <a:schemeClr val="tx1"/>
                </a:solidFill>
                <a:latin typeface="+mj-lt"/>
                <a:cs typeface="Calibri Light"/>
              </a:rPr>
              <a:t>% de descuento, (</a:t>
            </a:r>
            <a:r>
              <a:rPr lang="es-MX" sz="1400" err="1">
                <a:solidFill>
                  <a:schemeClr val="tx1"/>
                </a:solidFill>
                <a:latin typeface="+mj-lt"/>
                <a:cs typeface="Calibri Light"/>
              </a:rPr>
              <a:t>xxx</a:t>
            </a:r>
            <a:r>
              <a:rPr lang="es-MX" sz="1400">
                <a:solidFill>
                  <a:schemeClr val="tx1"/>
                </a:solidFill>
                <a:latin typeface="+mj-lt"/>
                <a:cs typeface="Calibri Light"/>
              </a:rPr>
              <a:t> $.</a:t>
            </a:r>
          </a:p>
          <a:p>
            <a:pPr marL="285750" indent="-285750">
              <a:buFont typeface="Calibri"/>
              <a:buChar char="-"/>
            </a:pPr>
            <a:endParaRPr lang="es-MX" sz="1400">
              <a:solidFill>
                <a:schemeClr val="tx1"/>
              </a:solidFill>
              <a:latin typeface="+mj-lt"/>
              <a:cs typeface="Calibri Light"/>
            </a:endParaRPr>
          </a:p>
          <a:p>
            <a:pPr marL="285750" indent="-285750">
              <a:buFont typeface="Calibri"/>
              <a:buChar char="-"/>
            </a:pPr>
            <a:r>
              <a:rPr lang="es-MX" sz="1400">
                <a:solidFill>
                  <a:schemeClr val="tx1"/>
                </a:solidFill>
                <a:latin typeface="+mj-lt"/>
                <a:cs typeface="Calibri Light"/>
              </a:rPr>
              <a:t>Cemex.</a:t>
            </a:r>
          </a:p>
          <a:p>
            <a:endParaRPr lang="es-MX" sz="1400">
              <a:solidFill>
                <a:schemeClr val="tx1"/>
              </a:solidFill>
              <a:latin typeface="+mj-lt"/>
              <a:cs typeface="Calibri Ligh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Calibri"/>
              <a:buChar char="-"/>
            </a:pPr>
            <a:r>
              <a:rPr lang="es-MX" sz="1400">
                <a:solidFill>
                  <a:schemeClr val="tx1"/>
                </a:solidFill>
                <a:latin typeface="+mj-lt"/>
                <a:cs typeface="Calibri Light"/>
              </a:rPr>
              <a:t>Relación de socios Aliados que participan en el Marketplace</a:t>
            </a:r>
          </a:p>
          <a:p>
            <a:pPr marL="285750" indent="-285750">
              <a:buFont typeface="Calibri"/>
              <a:buChar char="-"/>
            </a:pPr>
            <a:r>
              <a:rPr lang="es-MX" sz="1400">
                <a:solidFill>
                  <a:schemeClr val="tx1"/>
                </a:solidFill>
                <a:latin typeface="+mj-lt"/>
                <a:cs typeface="Calibri Light"/>
              </a:rPr>
              <a:t>Resultados de ventas del programa de aliados.</a:t>
            </a:r>
            <a:endParaRPr lang="es-MX">
              <a:solidFill>
                <a:schemeClr val="tx1"/>
              </a:solidFill>
            </a:endParaRP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Calibri"/>
              <a:buChar char="-"/>
            </a:pPr>
            <a:r>
              <a:rPr lang="es-MX" sz="1400">
                <a:solidFill>
                  <a:schemeClr val="tx1"/>
                </a:solidFill>
                <a:latin typeface="Calibri Light"/>
                <a:cs typeface="Calibri Light"/>
              </a:rPr>
              <a:t>Salida a productivo en tiempo del Marketplace</a:t>
            </a:r>
          </a:p>
          <a:p>
            <a:pPr marL="285750" indent="-285750">
              <a:buFont typeface="Calibri"/>
              <a:buChar char="-"/>
            </a:pPr>
            <a:r>
              <a:rPr lang="es-MX" sz="1400">
                <a:solidFill>
                  <a:schemeClr val="tx1"/>
                </a:solidFill>
                <a:latin typeface="Calibri Light"/>
                <a:cs typeface="Calibri Light"/>
              </a:rPr>
              <a:t>Disponibilidad de agendas de Prospectos Aliados para  presentar Programa</a:t>
            </a:r>
          </a:p>
          <a:p>
            <a:pPr marL="285750" indent="-285750">
              <a:buFont typeface="Calibri"/>
              <a:buChar char="-"/>
            </a:pPr>
            <a:r>
              <a:rPr lang="es-MX" sz="1400">
                <a:solidFill>
                  <a:schemeClr val="tx1"/>
                </a:solidFill>
                <a:latin typeface="Calibri Light"/>
                <a:cs typeface="Calibri Light"/>
              </a:rPr>
              <a:t>Revisiones de contratos y procesos administrativos por parte de los aliados para la entrega de beneficios en tiempo que empaten con el programa de obra de la casa</a:t>
            </a:r>
          </a:p>
          <a:p>
            <a:pPr marL="285750" indent="-285750">
              <a:buFont typeface="Calibri,Sans-Serif"/>
              <a:buChar char="-"/>
            </a:pPr>
            <a:r>
              <a:rPr lang="es-MX" sz="1400">
                <a:solidFill>
                  <a:schemeClr val="tx1"/>
                </a:solidFill>
                <a:latin typeface="Calibri Light"/>
                <a:cs typeface="Calibri Light"/>
              </a:rPr>
              <a:t>Disponibilidad de agendas para la Programación de capacitación de equipos extendidos</a:t>
            </a:r>
          </a:p>
          <a:p>
            <a:pPr marL="285750" indent="-285750">
              <a:buFont typeface="Calibri,Sans-Serif"/>
              <a:buChar char="-"/>
            </a:pPr>
            <a:endParaRPr lang="es-MX" sz="1400">
              <a:solidFill>
                <a:schemeClr val="tx1"/>
              </a:solidFill>
              <a:latin typeface="Calibri Light"/>
              <a:cs typeface="Calibri Light"/>
            </a:endParaRPr>
          </a:p>
          <a:p>
            <a:pPr marL="285750" indent="-285750">
              <a:buFont typeface="Calibri"/>
              <a:buChar char="-"/>
            </a:pPr>
            <a:endParaRPr lang="es-MX" sz="1400">
              <a:solidFill>
                <a:schemeClr val="tx1"/>
              </a:solidFill>
              <a:latin typeface="Calibri Light"/>
              <a:cs typeface="Calibri Light"/>
            </a:endParaRPr>
          </a:p>
          <a:p>
            <a:pPr marL="285750" indent="-285750">
              <a:buFont typeface="Calibri"/>
              <a:buChar char="-"/>
            </a:pPr>
            <a:endParaRPr lang="es-MX" sz="1400">
              <a:solidFill>
                <a:schemeClr val="tx1"/>
              </a:solidFill>
              <a:latin typeface="Calibri Light"/>
              <a:cs typeface="Calibri Light"/>
            </a:endParaRP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1075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Colaboraciones y Alianzas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i="1">
                <a:latin typeface="+mj-lt"/>
              </a:rPr>
              <a:t>Consolidación de plan de alianzas con un proceso institucional que permita obtener  el - full </a:t>
            </a:r>
            <a:r>
              <a:rPr lang="es-ES" i="1" err="1">
                <a:latin typeface="+mj-lt"/>
              </a:rPr>
              <a:t>potential</a:t>
            </a:r>
            <a:r>
              <a:rPr lang="es-ES" i="1">
                <a:latin typeface="+mj-lt"/>
              </a:rPr>
              <a:t>- de cada una, permitiendo sinergias entre todos los negocios.</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1674" y="4478670"/>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5014986" y="3710332"/>
            <a:ext cx="7088" cy="657447"/>
          </a:xfrm>
          <a:prstGeom prst="straightConnector1">
            <a:avLst/>
          </a:prstGeom>
          <a:ln w="57150">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3178368" y="4904572"/>
            <a:ext cx="10631" cy="645041"/>
          </a:xfrm>
          <a:prstGeom prst="straightConnector1">
            <a:avLst/>
          </a:prstGeom>
          <a:ln w="57150">
            <a:solidFill>
              <a:srgbClr val="FF9900"/>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2452695" y="5507768"/>
            <a:ext cx="153571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latin typeface="+mj-lt"/>
                <a:cs typeface="Calibri"/>
              </a:rPr>
              <a:t>Captación</a:t>
            </a:r>
            <a:r>
              <a:rPr lang="en-US" sz="1600">
                <a:latin typeface="+mj-lt"/>
                <a:cs typeface="Calibri"/>
              </a:rPr>
              <a:t> </a:t>
            </a:r>
            <a:r>
              <a:rPr lang="en-US" sz="1600" err="1">
                <a:latin typeface="+mj-lt"/>
                <a:cs typeface="Calibri"/>
              </a:rPr>
              <a:t>Aliados</a:t>
            </a:r>
            <a:endParaRPr lang="es-MX" sz="1600" err="1">
              <a:latin typeface="Calibri" panose="020F0502020204030204"/>
              <a:cs typeface="Calibri"/>
            </a:endParaRPr>
          </a:p>
          <a:p>
            <a:pPr algn="ctr"/>
            <a:r>
              <a:rPr lang="en-US" sz="1600">
                <a:latin typeface="+mj-lt"/>
                <a:cs typeface="Calibri"/>
              </a:rPr>
              <a:t> Marketplace</a:t>
            </a:r>
            <a:endParaRPr lang="es-MX" sz="1600">
              <a:cs typeface="Calibri"/>
            </a:endParaRPr>
          </a:p>
          <a:p>
            <a:pPr algn="ctr"/>
            <a:endParaRPr lang="en-US" sz="1600">
              <a:latin typeface="+mj-lt"/>
              <a:cs typeface="Calibri"/>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484855" y="5509197"/>
            <a:ext cx="1535719" cy="13603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mj-lt"/>
                <a:cs typeface="Calibri"/>
              </a:rPr>
              <a:t>Kits de Venta</a:t>
            </a:r>
          </a:p>
          <a:p>
            <a:pPr algn="ctr"/>
            <a:r>
              <a:rPr lang="en-US" sz="1600">
                <a:latin typeface="+mj-lt"/>
                <a:cs typeface="Calibri"/>
              </a:rPr>
              <a:t>Club16</a:t>
            </a:r>
          </a:p>
          <a:p>
            <a:pPr algn="ctr"/>
            <a:r>
              <a:rPr lang="en-US" sz="1600" err="1">
                <a:latin typeface="+mj-lt"/>
                <a:cs typeface="Calibri"/>
              </a:rPr>
              <a:t>TecVenues</a:t>
            </a:r>
          </a:p>
          <a:p>
            <a:pPr algn="ctr"/>
            <a:r>
              <a:rPr lang="en-US" sz="1600" err="1">
                <a:latin typeface="+mj-lt"/>
                <a:cs typeface="Calibri"/>
              </a:rPr>
              <a:t>Akky</a:t>
            </a:r>
            <a:r>
              <a:rPr lang="en-US" sz="1600">
                <a:latin typeface="+mj-lt"/>
                <a:cs typeface="Calibri"/>
              </a:rPr>
              <a:t> Consulting</a:t>
            </a:r>
          </a:p>
          <a:p>
            <a:pPr algn="ctr"/>
            <a:r>
              <a:rPr lang="en-US" sz="1600">
                <a:latin typeface="+mj-lt"/>
                <a:cs typeface="Calibri"/>
              </a:rPr>
              <a:t>Raspberry</a:t>
            </a: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360154" y="4947589"/>
            <a:ext cx="10632" cy="600739"/>
          </a:xfrm>
          <a:prstGeom prst="straightConnector1">
            <a:avLst/>
          </a:prstGeom>
          <a:ln w="57150">
            <a:solidFill>
              <a:srgbClr val="00B050"/>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D5B89526-E3BE-C835-D59E-567BBB0C2C5C}"/>
              </a:ext>
            </a:extLst>
          </p:cNvPr>
          <p:cNvGrpSpPr/>
          <p:nvPr/>
        </p:nvGrpSpPr>
        <p:grpSpPr>
          <a:xfrm>
            <a:off x="292738" y="1579973"/>
            <a:ext cx="5017393" cy="488683"/>
            <a:chOff x="252708" y="1704755"/>
            <a:chExt cx="5017393" cy="488683"/>
          </a:xfrm>
        </p:grpSpPr>
        <p:sp>
          <p:nvSpPr>
            <p:cNvPr id="5" name="CuadroTexto 17">
              <a:extLst>
                <a:ext uri="{FF2B5EF4-FFF2-40B4-BE49-F238E27FC236}">
                  <a16:creationId xmlns:a16="http://schemas.microsoft.com/office/drawing/2014/main" id="{6AA5985E-9702-DA54-2DAB-DCDF0699CC1C}"/>
                </a:ext>
              </a:extLst>
            </p:cNvPr>
            <p:cNvSpPr txBox="1">
              <a:spLocks/>
            </p:cNvSpPr>
            <p:nvPr/>
          </p:nvSpPr>
          <p:spPr>
            <a:xfrm>
              <a:off x="612708" y="1704755"/>
              <a:ext cx="4657393"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a:ea typeface="+mn-lt"/>
                  <a:cs typeface="+mn-lt"/>
                </a:rPr>
                <a:t>Mapa de ruta</a:t>
              </a:r>
            </a:p>
            <a:p>
              <a:endParaRPr lang="es-MX" sz="2200">
                <a:ea typeface="+mn-lt"/>
                <a:cs typeface="+mn-lt"/>
              </a:endParaRPr>
            </a:p>
            <a:p>
              <a:endParaRPr lang="es-MX" sz="2200">
                <a:cs typeface="Calibri"/>
              </a:endParaRPr>
            </a:p>
            <a:p>
              <a:endParaRPr lang="es-MX" sz="2200">
                <a:latin typeface="Abadi" panose="020B0604020104020204" pitchFamily="34" charset="0"/>
                <a:cs typeface="Calibri"/>
              </a:endParaRPr>
            </a:p>
            <a:p>
              <a:endParaRPr lang="es-MX" sz="2200">
                <a:latin typeface="Abadi" panose="020B0604020104020204" pitchFamily="34" charset="0"/>
                <a:cs typeface="Calibri"/>
              </a:endParaRP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0DFD4920-B97B-556B-2163-E691C08B38A0}"/>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EDAA8810-6184-3836-7FA2-A0EC7E04FAE3}"/>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19AE8C25-DCAB-BE44-E715-52E178C90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
        <p:nvSpPr>
          <p:cNvPr id="3" name="Rectángulo 2">
            <a:extLst>
              <a:ext uri="{FF2B5EF4-FFF2-40B4-BE49-F238E27FC236}">
                <a16:creationId xmlns:a16="http://schemas.microsoft.com/office/drawing/2014/main" id="{1EEC503D-959D-4E7A-D78C-68B196E7AEC6}"/>
              </a:ext>
            </a:extLst>
          </p:cNvPr>
          <p:cNvSpPr/>
          <p:nvPr/>
        </p:nvSpPr>
        <p:spPr>
          <a:xfrm>
            <a:off x="5644480" y="2254069"/>
            <a:ext cx="163814" cy="14989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ECA3DC20-5F8A-B855-58F6-A7F74B4DB5F5}"/>
              </a:ext>
            </a:extLst>
          </p:cNvPr>
          <p:cNvSpPr/>
          <p:nvPr/>
        </p:nvSpPr>
        <p:spPr>
          <a:xfrm>
            <a:off x="5655136" y="1793268"/>
            <a:ext cx="163814" cy="149890"/>
          </a:xfrm>
          <a:prstGeom prst="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 name="Straight Arrow Connector 13">
            <a:extLst>
              <a:ext uri="{FF2B5EF4-FFF2-40B4-BE49-F238E27FC236}">
                <a16:creationId xmlns:a16="http://schemas.microsoft.com/office/drawing/2014/main" id="{A5BBA45F-289F-D883-A904-55E8DC2FFA76}"/>
              </a:ext>
            </a:extLst>
          </p:cNvPr>
          <p:cNvCxnSpPr>
            <a:cxnSpLocks/>
          </p:cNvCxnSpPr>
          <p:nvPr/>
        </p:nvCxnSpPr>
        <p:spPr>
          <a:xfrm flipV="1">
            <a:off x="5652203" y="4874233"/>
            <a:ext cx="10631" cy="645041"/>
          </a:xfrm>
          <a:prstGeom prst="straightConnector1">
            <a:avLst/>
          </a:prstGeom>
          <a:ln w="57150">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6">
            <a:extLst>
              <a:ext uri="{FF2B5EF4-FFF2-40B4-BE49-F238E27FC236}">
                <a16:creationId xmlns:a16="http://schemas.microsoft.com/office/drawing/2014/main" id="{B00BE615-81A0-43E0-3FB0-BA37E1A6AEC2}"/>
              </a:ext>
            </a:extLst>
          </p:cNvPr>
          <p:cNvSpPr txBox="1"/>
          <p:nvPr/>
        </p:nvSpPr>
        <p:spPr>
          <a:xfrm>
            <a:off x="6027588" y="3223702"/>
            <a:ext cx="68313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mj-lt"/>
                <a:cs typeface="Calibri"/>
              </a:rPr>
              <a:t>MVP1</a:t>
            </a:r>
            <a:endParaRPr lang="en-US" sz="1600">
              <a:latin typeface="Calibri Light"/>
              <a:cs typeface="Calibri"/>
            </a:endParaRPr>
          </a:p>
          <a:p>
            <a:pPr algn="ctr"/>
            <a:endParaRPr lang="en-US" sz="1600">
              <a:latin typeface="+mj-lt"/>
              <a:cs typeface="Calibri"/>
            </a:endParaRPr>
          </a:p>
        </p:txBody>
      </p:sp>
      <p:sp>
        <p:nvSpPr>
          <p:cNvPr id="18" name="Rectángulo 17">
            <a:extLst>
              <a:ext uri="{FF2B5EF4-FFF2-40B4-BE49-F238E27FC236}">
                <a16:creationId xmlns:a16="http://schemas.microsoft.com/office/drawing/2014/main" id="{B7C5E9CC-869F-0C55-283E-93CFD9C6D61A}"/>
              </a:ext>
            </a:extLst>
          </p:cNvPr>
          <p:cNvSpPr/>
          <p:nvPr/>
        </p:nvSpPr>
        <p:spPr>
          <a:xfrm>
            <a:off x="5655135" y="1529884"/>
            <a:ext cx="163814" cy="1498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A06F8B71-82BF-C33B-50CB-6346638787BF}"/>
              </a:ext>
            </a:extLst>
          </p:cNvPr>
          <p:cNvSpPr/>
          <p:nvPr/>
        </p:nvSpPr>
        <p:spPr>
          <a:xfrm>
            <a:off x="5655137" y="2019607"/>
            <a:ext cx="163814" cy="14989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TextBox 16">
            <a:extLst>
              <a:ext uri="{FF2B5EF4-FFF2-40B4-BE49-F238E27FC236}">
                <a16:creationId xmlns:a16="http://schemas.microsoft.com/office/drawing/2014/main" id="{5322C19B-6AA4-C6CB-D90C-9CDBBBCC30B4}"/>
              </a:ext>
            </a:extLst>
          </p:cNvPr>
          <p:cNvSpPr txBox="1"/>
          <p:nvPr/>
        </p:nvSpPr>
        <p:spPr>
          <a:xfrm>
            <a:off x="4423657" y="3101141"/>
            <a:ext cx="11307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latin typeface="+mj-lt"/>
                <a:cs typeface="Calibri"/>
              </a:rPr>
              <a:t>Citas</a:t>
            </a:r>
            <a:r>
              <a:rPr lang="en-US" sz="1600">
                <a:latin typeface="+mj-lt"/>
                <a:cs typeface="Calibri"/>
              </a:rPr>
              <a:t> </a:t>
            </a:r>
            <a:r>
              <a:rPr lang="en-US" sz="1600" err="1">
                <a:latin typeface="+mj-lt"/>
                <a:cs typeface="Calibri"/>
              </a:rPr>
              <a:t>Prospectos</a:t>
            </a:r>
            <a:endParaRPr lang="en-US" sz="1600" err="1">
              <a:latin typeface="Calibri Light"/>
              <a:cs typeface="Calibri"/>
            </a:endParaRPr>
          </a:p>
          <a:p>
            <a:pPr algn="ctr"/>
            <a:endParaRPr lang="en-US" sz="1600">
              <a:latin typeface="+mj-lt"/>
              <a:cs typeface="Calibri"/>
            </a:endParaRPr>
          </a:p>
        </p:txBody>
      </p:sp>
      <p:cxnSp>
        <p:nvCxnSpPr>
          <p:cNvPr id="20" name="Straight Arrow Connector 11">
            <a:extLst>
              <a:ext uri="{FF2B5EF4-FFF2-40B4-BE49-F238E27FC236}">
                <a16:creationId xmlns:a16="http://schemas.microsoft.com/office/drawing/2014/main" id="{0EE78342-54FC-C12A-BD4C-4F3B4D5427F7}"/>
              </a:ext>
            </a:extLst>
          </p:cNvPr>
          <p:cNvCxnSpPr>
            <a:cxnSpLocks/>
          </p:cNvCxnSpPr>
          <p:nvPr/>
        </p:nvCxnSpPr>
        <p:spPr>
          <a:xfrm flipH="1">
            <a:off x="6336496" y="3710333"/>
            <a:ext cx="7088" cy="657447"/>
          </a:xfrm>
          <a:prstGeom prst="straightConnector1">
            <a:avLst/>
          </a:prstGeom>
          <a:ln w="57150">
            <a:solidFill>
              <a:srgbClr val="FF9900"/>
            </a:solidFill>
            <a:tailEnd type="triangle"/>
          </a:ln>
        </p:spPr>
        <p:style>
          <a:lnRef idx="3">
            <a:schemeClr val="accent1"/>
          </a:lnRef>
          <a:fillRef idx="0">
            <a:schemeClr val="accent1"/>
          </a:fillRef>
          <a:effectRef idx="2">
            <a:schemeClr val="accent1"/>
          </a:effectRef>
          <a:fontRef idx="minor">
            <a:schemeClr val="tx1"/>
          </a:fontRef>
        </p:style>
      </p:cxnSp>
      <p:sp>
        <p:nvSpPr>
          <p:cNvPr id="28" name="CuadroTexto 17">
            <a:extLst>
              <a:ext uri="{FF2B5EF4-FFF2-40B4-BE49-F238E27FC236}">
                <a16:creationId xmlns:a16="http://schemas.microsoft.com/office/drawing/2014/main" id="{6741A1C2-3C59-2BE5-8CCA-03F89037B672}"/>
              </a:ext>
            </a:extLst>
          </p:cNvPr>
          <p:cNvSpPr txBox="1">
            <a:spLocks/>
          </p:cNvSpPr>
          <p:nvPr/>
        </p:nvSpPr>
        <p:spPr>
          <a:xfrm>
            <a:off x="5808759" y="1423310"/>
            <a:ext cx="4641408" cy="1122795"/>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1600">
                <a:latin typeface="Calibri"/>
                <a:ea typeface="+mn-lt"/>
                <a:cs typeface="+mn-lt"/>
              </a:rPr>
              <a:t>Kits</a:t>
            </a:r>
            <a:r>
              <a:rPr lang="es-MX" sz="1600">
                <a:ea typeface="+mn-lt"/>
                <a:cs typeface="+mn-lt"/>
              </a:rPr>
              <a:t> de Venta</a:t>
            </a:r>
            <a:endParaRPr lang="es-MX" sz="1200">
              <a:cs typeface="Calibri"/>
            </a:endParaRPr>
          </a:p>
          <a:p>
            <a:r>
              <a:rPr lang="es-MX" sz="1600">
                <a:ea typeface="+mn-lt"/>
                <a:cs typeface="+mn-lt"/>
              </a:rPr>
              <a:t>Marketplace Sorteos</a:t>
            </a:r>
          </a:p>
          <a:p>
            <a:r>
              <a:rPr lang="es-MX" sz="1600">
                <a:ea typeface="+mn-lt"/>
                <a:cs typeface="+mn-lt"/>
              </a:rPr>
              <a:t>Presentación Programa de Aliados</a:t>
            </a:r>
            <a:endParaRPr lang="es-MX" sz="1200">
              <a:cs typeface="Calibri"/>
            </a:endParaRPr>
          </a:p>
          <a:p>
            <a:r>
              <a:rPr lang="es-MX" sz="1600">
                <a:ea typeface="+mn-lt"/>
                <a:cs typeface="+mn-lt"/>
              </a:rPr>
              <a:t>Muebles Casa </a:t>
            </a:r>
            <a:r>
              <a:rPr lang="es-MX" sz="1600" err="1">
                <a:ea typeface="+mn-lt"/>
                <a:cs typeface="+mn-lt"/>
              </a:rPr>
              <a:t>Habitat</a:t>
            </a:r>
            <a:endParaRPr lang="es-MX" sz="1600">
              <a:ea typeface="+mn-lt"/>
              <a:cs typeface="+mn-lt"/>
            </a:endParaRPr>
          </a:p>
          <a:p>
            <a:r>
              <a:rPr lang="es-MX" sz="1600">
                <a:cs typeface="Calibri"/>
              </a:rPr>
              <a:t>Quick </a:t>
            </a:r>
            <a:r>
              <a:rPr lang="es-MX" sz="1600" err="1">
                <a:cs typeface="Calibri"/>
              </a:rPr>
              <a:t>wins</a:t>
            </a:r>
            <a:r>
              <a:rPr lang="es-MX" sz="1600">
                <a:cs typeface="Calibri"/>
              </a:rPr>
              <a:t> Ecosistema Digital</a:t>
            </a:r>
          </a:p>
          <a:p>
            <a:endParaRPr lang="es-MX" sz="1600">
              <a:latin typeface="Abadi" panose="020B0604020104020204" pitchFamily="34" charset="0"/>
              <a:cs typeface="Calibri"/>
            </a:endParaRPr>
          </a:p>
          <a:p>
            <a:endParaRPr lang="es-MX" sz="1600">
              <a:latin typeface="Abadi" panose="020B0604020104020204" pitchFamily="34" charset="0"/>
              <a:cs typeface="Calibri"/>
            </a:endParaRPr>
          </a:p>
          <a:p>
            <a:endParaRPr lang="es-MX" sz="1600">
              <a:latin typeface="Abadi" panose="020B0604020104020204" pitchFamily="34" charset="0"/>
            </a:endParaRPr>
          </a:p>
          <a:p>
            <a:endParaRPr lang="es-MX" sz="1600">
              <a:latin typeface="Abadi" panose="020B0604020104020204" pitchFamily="34" charset="0"/>
            </a:endParaRPr>
          </a:p>
        </p:txBody>
      </p:sp>
      <p:sp>
        <p:nvSpPr>
          <p:cNvPr id="30" name="TextBox 16">
            <a:extLst>
              <a:ext uri="{FF2B5EF4-FFF2-40B4-BE49-F238E27FC236}">
                <a16:creationId xmlns:a16="http://schemas.microsoft.com/office/drawing/2014/main" id="{0A397EFD-F945-8006-FA11-0D346FF1A339}"/>
              </a:ext>
            </a:extLst>
          </p:cNvPr>
          <p:cNvSpPr txBox="1"/>
          <p:nvPr/>
        </p:nvSpPr>
        <p:spPr>
          <a:xfrm>
            <a:off x="5036454" y="5552330"/>
            <a:ext cx="12692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latin typeface="Calibri Light"/>
                <a:cs typeface="Calibri"/>
              </a:rPr>
              <a:t>Préstamos</a:t>
            </a:r>
            <a:r>
              <a:rPr lang="en-US" sz="1600">
                <a:latin typeface="Calibri Light"/>
                <a:cs typeface="Calibri"/>
              </a:rPr>
              <a:t> </a:t>
            </a:r>
            <a:r>
              <a:rPr lang="en-US" sz="1600" err="1">
                <a:latin typeface="Calibri Light"/>
                <a:cs typeface="Calibri"/>
              </a:rPr>
              <a:t>Confirmados</a:t>
            </a:r>
          </a:p>
          <a:p>
            <a:pPr algn="ctr"/>
            <a:endParaRPr lang="en-US" sz="1600">
              <a:latin typeface="+mj-lt"/>
              <a:cs typeface="Calibri"/>
            </a:endParaRPr>
          </a:p>
        </p:txBody>
      </p:sp>
      <p:cxnSp>
        <p:nvCxnSpPr>
          <p:cNvPr id="31" name="Straight Arrow Connector 13">
            <a:extLst>
              <a:ext uri="{FF2B5EF4-FFF2-40B4-BE49-F238E27FC236}">
                <a16:creationId xmlns:a16="http://schemas.microsoft.com/office/drawing/2014/main" id="{74A40966-67C8-E2BC-01FF-4E18E63B4BCE}"/>
              </a:ext>
            </a:extLst>
          </p:cNvPr>
          <p:cNvCxnSpPr>
            <a:cxnSpLocks/>
          </p:cNvCxnSpPr>
          <p:nvPr/>
        </p:nvCxnSpPr>
        <p:spPr>
          <a:xfrm flipV="1">
            <a:off x="7138902" y="4863576"/>
            <a:ext cx="10631" cy="645041"/>
          </a:xfrm>
          <a:prstGeom prst="straightConnector1">
            <a:avLst/>
          </a:prstGeom>
          <a:ln w="57150">
            <a:solidFill>
              <a:srgbClr val="FFC000"/>
            </a:solidFill>
            <a:tailEnd type="triangle"/>
          </a:ln>
        </p:spPr>
        <p:style>
          <a:lnRef idx="3">
            <a:schemeClr val="accent1"/>
          </a:lnRef>
          <a:fillRef idx="0">
            <a:schemeClr val="accent1"/>
          </a:fillRef>
          <a:effectRef idx="2">
            <a:schemeClr val="accent1"/>
          </a:effectRef>
          <a:fontRef idx="minor">
            <a:schemeClr val="tx1"/>
          </a:fontRef>
        </p:style>
      </p:cxnSp>
      <p:sp>
        <p:nvSpPr>
          <p:cNvPr id="32" name="Rectángulo 31">
            <a:extLst>
              <a:ext uri="{FF2B5EF4-FFF2-40B4-BE49-F238E27FC236}">
                <a16:creationId xmlns:a16="http://schemas.microsoft.com/office/drawing/2014/main" id="{3D31CC70-3F2F-A83F-DC09-C8ECAD3A22EC}"/>
              </a:ext>
            </a:extLst>
          </p:cNvPr>
          <p:cNvSpPr/>
          <p:nvPr/>
        </p:nvSpPr>
        <p:spPr>
          <a:xfrm>
            <a:off x="5655137" y="2504516"/>
            <a:ext cx="163814" cy="14989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TextBox 16">
            <a:extLst>
              <a:ext uri="{FF2B5EF4-FFF2-40B4-BE49-F238E27FC236}">
                <a16:creationId xmlns:a16="http://schemas.microsoft.com/office/drawing/2014/main" id="{E5589F2E-7DAB-32F6-2DCF-11B871F36963}"/>
              </a:ext>
            </a:extLst>
          </p:cNvPr>
          <p:cNvSpPr txBox="1"/>
          <p:nvPr/>
        </p:nvSpPr>
        <p:spPr>
          <a:xfrm>
            <a:off x="6544468" y="5509701"/>
            <a:ext cx="126928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latin typeface="Calibri Light"/>
                <a:cs typeface="Calibri"/>
              </a:rPr>
              <a:t>Arranque</a:t>
            </a:r>
          </a:p>
          <a:p>
            <a:pPr algn="ctr"/>
            <a:r>
              <a:rPr lang="en-US" sz="1600">
                <a:latin typeface="+mj-lt"/>
                <a:cs typeface="Calibri"/>
              </a:rPr>
              <a:t>Quick Wins</a:t>
            </a:r>
          </a:p>
          <a:p>
            <a:pPr algn="ctr"/>
            <a:r>
              <a:rPr lang="en-US" sz="1600" err="1">
                <a:latin typeface="+mj-lt"/>
                <a:cs typeface="Calibri"/>
              </a:rPr>
              <a:t>Ecosistema</a:t>
            </a:r>
          </a:p>
          <a:p>
            <a:pPr algn="ctr"/>
            <a:r>
              <a:rPr lang="en-US" sz="1600">
                <a:latin typeface="+mj-lt"/>
                <a:cs typeface="Calibri"/>
              </a:rPr>
              <a:t>Digital</a:t>
            </a:r>
          </a:p>
          <a:p>
            <a:pPr algn="ctr"/>
            <a:endParaRPr lang="en-US" sz="1600">
              <a:latin typeface="+mj-lt"/>
              <a:cs typeface="Calibri"/>
            </a:endParaRPr>
          </a:p>
        </p:txBody>
      </p:sp>
    </p:spTree>
    <p:extLst>
      <p:ext uri="{BB962C8B-B14F-4D97-AF65-F5344CB8AC3E}">
        <p14:creationId xmlns:p14="http://schemas.microsoft.com/office/powerpoint/2010/main" val="4050661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500" dirty="0">
                <a:latin typeface="Abadi" panose="020B0604020104020204" pitchFamily="34" charset="0"/>
              </a:rPr>
              <a:t>Plan de reconocimientos / premios nueva app</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600" i="1">
                <a:latin typeface="+mj-lt"/>
              </a:rPr>
              <a:t>Breve descripción del resultado (</a:t>
            </a:r>
            <a:r>
              <a:rPr lang="es-MX" sz="1600" i="1" err="1">
                <a:latin typeface="+mj-lt"/>
              </a:rPr>
              <a:t>outcome</a:t>
            </a:r>
            <a:r>
              <a:rPr lang="es-MX" sz="1600" i="1">
                <a:latin typeface="+mj-lt"/>
              </a:rPr>
              <a:t>) que se espera obtener con esta iniciativa identificando el usuario/audiencia que va a impactar </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ES" sz="1400" i="1" dirty="0">
                <a:latin typeface="+mj-lt"/>
              </a:rPr>
              <a:t>Plan de reconocimientos/premios de la nueva APP de seguros  para el uso masivo, potencial con la comunidad TEC- RSP y llevarlo a ST colaboradores voluntarios , este es parte del MKT, son reconocimientos para gente externa.</a:t>
            </a:r>
          </a:p>
          <a:p>
            <a:endParaRPr lang="es-MX" sz="2000" dirty="0">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dirty="0">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4" y="4619859"/>
            <a:ext cx="5175267"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Alejandro Castro</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Alan Bustamante</a:t>
            </a:r>
          </a:p>
          <a:p>
            <a:r>
              <a:rPr lang="es-MX" sz="1600" dirty="0">
                <a:latin typeface="Abadi"/>
              </a:rPr>
              <a:t>Líder Técnico: Rommel Hinojosa</a:t>
            </a:r>
          </a:p>
          <a:p>
            <a:r>
              <a:rPr lang="es-MX" sz="1600" dirty="0">
                <a:latin typeface="Abadi"/>
              </a:rPr>
              <a:t>SM/Procesos:</a:t>
            </a:r>
          </a:p>
          <a:p>
            <a:endParaRPr lang="es-MX" sz="1100" i="1" dirty="0">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Abadi" panose="020B0604020104020204" pitchFamily="34" charset="0"/>
              </a:rPr>
              <a:t>Raspberry</a:t>
            </a:r>
          </a:p>
        </p:txBody>
      </p:sp>
    </p:spTree>
    <p:extLst>
      <p:ext uri="{BB962C8B-B14F-4D97-AF65-F5344CB8AC3E}">
        <p14:creationId xmlns:p14="http://schemas.microsoft.com/office/powerpoint/2010/main" val="3977764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a:latin typeface="Abadi" panose="020B0604020104020204" pitchFamily="34" charset="0"/>
              </a:rPr>
              <a:t>Plan de reconocimientos / premios nueva app</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MX" sz="1400" i="1">
                <a:latin typeface="+mj-lt"/>
              </a:rPr>
              <a:t>Breve descripción del resultado (</a:t>
            </a:r>
            <a:r>
              <a:rPr lang="es-MX" sz="1400" i="1" err="1">
                <a:latin typeface="+mj-lt"/>
              </a:rPr>
              <a:t>outcome</a:t>
            </a:r>
            <a:r>
              <a:rPr lang="es-MX" sz="1400" i="1">
                <a:latin typeface="+mj-lt"/>
              </a:rPr>
              <a:t>) que se espera obtener con esta iniciativa identificando el usuario/audiencia que va a impactar </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panose="020B0604020104020204" pitchFamily="34" charset="0"/>
              </a:rPr>
              <a:t>Chf</a:t>
            </a:r>
            <a:r>
              <a:rPr lang="es-MX" sz="1200">
                <a:latin typeface="Abadi" panose="020B0604020104020204" pitchFamily="34" charset="0"/>
              </a:rPr>
              <a:t> </a:t>
            </a:r>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Alejandro Castro</a:t>
            </a:r>
          </a:p>
          <a:p>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Alan Bustamante</a:t>
            </a:r>
          </a:p>
          <a:p>
            <a:r>
              <a:rPr lang="es-MX" sz="1200">
                <a:latin typeface="Abadi" panose="020B0604020104020204" pitchFamily="34" charset="0"/>
              </a:rPr>
              <a:t>Líder Técnico: Rommel Hinojosa</a:t>
            </a:r>
          </a:p>
          <a:p>
            <a:r>
              <a:rPr lang="es-MX" sz="1200">
                <a:latin typeface="Abadi" panose="020B0604020104020204" pitchFamily="34" charset="0"/>
              </a:rPr>
              <a:t>SM/Procesos: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Raspberry</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81989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500">
                <a:latin typeface="Abadi" panose="020B0604020104020204" pitchFamily="34" charset="0"/>
              </a:rPr>
              <a:t>Plan de reconocimientos / premios nueva app</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sz="1600" i="1">
                <a:latin typeface="+mj-lt"/>
              </a:rPr>
              <a:t>Plan de reconocimientos/premios de la nueva APP de seguros  para el uso masivo, potencial con la comunidad TEC- RSP y llevarlo a ST colaboradores voluntarios , este es parte del MKT, son reconocimientos para gente externa.</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Raspberry</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ABCB0CD8-2C71-BD1D-0B42-B783E3B2FFA9}"/>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A9C4E12B-A16D-3625-B0AD-5D44A3688D76}"/>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2EF82A4A-B63C-CFE7-4E2F-31B86B2EB8FB}"/>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2056BB31-B0EE-AD64-6A14-C979FF902A2F}"/>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C1B33A87-1B2D-E113-62F6-7AF4513A0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354389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(Nombre de iniciativa/proyecto)</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i="1">
                <a:latin typeface="+mj-lt"/>
              </a:rPr>
              <a:t>Breve descripción del resultado (</a:t>
            </a:r>
            <a:r>
              <a:rPr lang="es-MX" i="1" err="1">
                <a:latin typeface="+mj-lt"/>
              </a:rPr>
              <a:t>outcome</a:t>
            </a:r>
            <a:r>
              <a:rPr lang="es-MX" i="1">
                <a:latin typeface="+mj-lt"/>
              </a:rPr>
              <a:t>) que se espera obtener con esta iniciativa identificando el usuario/audiencia que va a impactar </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MX" sz="1200" i="1">
                <a:latin typeface="+mj-lt"/>
              </a:rPr>
              <a:t>Descripción del entregable (output) con lo que se busca lograr la visión objetivo   del proyecto</a:t>
            </a:r>
          </a:p>
          <a:p>
            <a:endParaRPr lang="es-MX">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5" y="4619859"/>
            <a:ext cx="2148072" cy="2140141"/>
          </a:xfrm>
          <a:prstGeom prst="rect">
            <a:avLst/>
          </a:prstGeom>
          <a:noFill/>
          <a:ln>
            <a:noFill/>
          </a:ln>
        </p:spPr>
        <p:txBody>
          <a:bodyPr wrap="square" lIns="91440" tIns="45720" rIns="91440" bIns="45720" rtlCol="0" anchor="t">
            <a:noAutofit/>
          </a:bodyPr>
          <a:lstStyle/>
          <a:p>
            <a:r>
              <a:rPr lang="es-MX" sz="1600" err="1">
                <a:latin typeface="Abadi"/>
              </a:rPr>
              <a:t>Chf</a:t>
            </a:r>
            <a:r>
              <a:rPr lang="es-MX" sz="1600">
                <a:latin typeface="Abadi"/>
              </a:rPr>
              <a:t> </a:t>
            </a:r>
            <a:r>
              <a:rPr lang="es-MX" sz="1600" err="1">
                <a:latin typeface="Abadi"/>
              </a:rPr>
              <a:t>Product</a:t>
            </a:r>
            <a:r>
              <a:rPr lang="es-MX" sz="1600">
                <a:latin typeface="Abadi"/>
              </a:rPr>
              <a:t> </a:t>
            </a:r>
            <a:r>
              <a:rPr lang="es-MX" sz="1600" err="1">
                <a:latin typeface="Abadi"/>
              </a:rPr>
              <a:t>Owner</a:t>
            </a:r>
            <a:r>
              <a:rPr lang="es-MX" sz="1600">
                <a:latin typeface="Abadi"/>
              </a:rPr>
              <a:t>:</a:t>
            </a:r>
          </a:p>
          <a:p>
            <a:r>
              <a:rPr lang="es-MX" sz="1600" err="1">
                <a:latin typeface="Abadi"/>
              </a:rPr>
              <a:t>Product</a:t>
            </a:r>
            <a:r>
              <a:rPr lang="es-MX" sz="1600">
                <a:latin typeface="Abadi"/>
              </a:rPr>
              <a:t> </a:t>
            </a:r>
            <a:r>
              <a:rPr lang="es-MX" sz="1600" err="1">
                <a:latin typeface="Abadi"/>
              </a:rPr>
              <a:t>Owner</a:t>
            </a:r>
            <a:r>
              <a:rPr lang="es-MX" sz="1600">
                <a:latin typeface="Abadi"/>
              </a:rPr>
              <a:t>:</a:t>
            </a:r>
          </a:p>
          <a:p>
            <a:r>
              <a:rPr lang="es-MX" sz="1600">
                <a:latin typeface="Abadi"/>
              </a:rPr>
              <a:t>Líder técnico:</a:t>
            </a:r>
          </a:p>
          <a:p>
            <a:r>
              <a:rPr lang="es-MX" sz="1600">
                <a:latin typeface="Abadi"/>
              </a:rPr>
              <a:t>SM/Procesos:</a:t>
            </a:r>
          </a:p>
          <a:p>
            <a:endParaRPr lang="es-MX" sz="1100" i="1">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58" name="CuadroTexto 57">
            <a:extLst>
              <a:ext uri="{FF2B5EF4-FFF2-40B4-BE49-F238E27FC236}">
                <a16:creationId xmlns:a16="http://schemas.microsoft.com/office/drawing/2014/main" id="{91CDA95B-F9F9-0BF9-6969-2BA5A95AE0B7}"/>
              </a:ext>
            </a:extLst>
          </p:cNvPr>
          <p:cNvSpPr txBox="1">
            <a:spLocks/>
          </p:cNvSpPr>
          <p:nvPr/>
        </p:nvSpPr>
        <p:spPr>
          <a:xfrm>
            <a:off x="8361603" y="4633408"/>
            <a:ext cx="3275732" cy="2140141"/>
          </a:xfrm>
          <a:prstGeom prst="rect">
            <a:avLst/>
          </a:prstGeom>
          <a:noFill/>
          <a:ln>
            <a:noFill/>
          </a:ln>
        </p:spPr>
        <p:txBody>
          <a:bodyPr wrap="square" lIns="91440" tIns="45720" rIns="91440" bIns="45720" rtlCol="0" anchor="t">
            <a:noAutofit/>
          </a:bodyPr>
          <a:lstStyle/>
          <a:p>
            <a:r>
              <a:rPr lang="es-MX" sz="1600">
                <a:latin typeface="+mj-lt"/>
              </a:rPr>
              <a:t>A</a:t>
            </a:r>
            <a:endParaRPr lang="es-MX" sz="1600">
              <a:latin typeface="+mj-lt"/>
              <a:cs typeface="Calibri Light"/>
            </a:endParaRPr>
          </a:p>
          <a:p>
            <a:r>
              <a:rPr lang="es-MX" sz="1600">
                <a:latin typeface="+mj-lt"/>
              </a:rPr>
              <a:t>B</a:t>
            </a:r>
            <a:endParaRPr lang="es-MX" sz="1600">
              <a:latin typeface="+mj-lt"/>
              <a:cs typeface="Calibri Light"/>
            </a:endParaRPr>
          </a:p>
          <a:p>
            <a:r>
              <a:rPr lang="es-MX" sz="1600">
                <a:latin typeface="+mj-lt"/>
              </a:rPr>
              <a:t>C</a:t>
            </a:r>
            <a:endParaRPr lang="es-MX" sz="1600">
              <a:latin typeface="+mj-lt"/>
              <a:cs typeface="Calibri Light"/>
            </a:endParaRPr>
          </a:p>
          <a:p>
            <a:r>
              <a:rPr lang="es-MX" sz="1600">
                <a:latin typeface="+mj-lt"/>
              </a:rPr>
              <a:t>D</a:t>
            </a:r>
            <a:endParaRPr lang="es-MX" sz="1600">
              <a:latin typeface="+mj-lt"/>
              <a:cs typeface="Calibri Light"/>
            </a:endParaRPr>
          </a:p>
          <a:p>
            <a:endParaRPr lang="es-MX">
              <a:latin typeface="+mj-lt"/>
            </a:endParaRPr>
          </a:p>
          <a:p>
            <a:endParaRPr lang="es-MX" sz="1100" i="1">
              <a:latin typeface="+mj-lt"/>
            </a:endParaRP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Unidad de negocio</a:t>
            </a:r>
          </a:p>
        </p:txBody>
      </p:sp>
    </p:spTree>
    <p:extLst>
      <p:ext uri="{BB962C8B-B14F-4D97-AF65-F5344CB8AC3E}">
        <p14:creationId xmlns:p14="http://schemas.microsoft.com/office/powerpoint/2010/main" val="379201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3600" dirty="0" err="1">
                <a:latin typeface="Abadi"/>
              </a:rPr>
              <a:t>Akky</a:t>
            </a:r>
            <a:r>
              <a:rPr lang="es-ES" sz="3600" dirty="0">
                <a:latin typeface="Abadi"/>
              </a:rPr>
              <a:t> </a:t>
            </a:r>
            <a:r>
              <a:rPr lang="es-ES" sz="3600" dirty="0" err="1">
                <a:latin typeface="Abadi"/>
              </a:rPr>
              <a:t>Consulting</a:t>
            </a:r>
            <a:endParaRPr lang="es-ES" sz="3600" dirty="0">
              <a:latin typeface="Abadi" panose="020B0604020104020204" pitchFamily="34" charset="0"/>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287079"/>
            <a:ext cx="6269665" cy="1058737"/>
          </a:xfrm>
          <a:prstGeom prst="rect">
            <a:avLst/>
          </a:prstGeom>
          <a:noFill/>
          <a:ln>
            <a:solidFill>
              <a:schemeClr val="bg2"/>
            </a:solidFill>
          </a:ln>
        </p:spPr>
        <p:txBody>
          <a:bodyPr wrap="square" lIns="91440" tIns="45720" rIns="91440" bIns="45720" rtlCol="0" anchor="t">
            <a:noAutofit/>
          </a:bodyPr>
          <a:lstStyle/>
          <a:p>
            <a:r>
              <a:rPr lang="es-MX" sz="1600" i="1" dirty="0">
                <a:latin typeface="+mj-lt"/>
                <a:cs typeface="Calibri Light"/>
              </a:rPr>
              <a:t>Posicionarnos como una importante empresa Consultora, enfocada a empresas, corporativos de cualquier industria, tanto a nivel nacional como internacional. Generamos alianzas y </a:t>
            </a:r>
            <a:r>
              <a:rPr lang="es-MX" sz="1600" i="1" dirty="0" err="1">
                <a:latin typeface="+mj-lt"/>
                <a:cs typeface="Calibri Light"/>
              </a:rPr>
              <a:t>partnerships</a:t>
            </a:r>
            <a:r>
              <a:rPr lang="es-MX" sz="1600" i="1" dirty="0">
                <a:latin typeface="+mj-lt"/>
                <a:cs typeface="Calibri Light"/>
              </a:rPr>
              <a:t> para maximizar nuestro alcance al mercado y </a:t>
            </a:r>
            <a:r>
              <a:rPr lang="es-MX" sz="1600" i="1" dirty="0" err="1">
                <a:latin typeface="+mj-lt"/>
                <a:cs typeface="Calibri Light"/>
              </a:rPr>
              <a:t>expertise</a:t>
            </a:r>
            <a:r>
              <a:rPr lang="es-MX" sz="1600" i="1" dirty="0">
                <a:latin typeface="+mj-lt"/>
                <a:cs typeface="Calibri Light"/>
              </a:rPr>
              <a:t>.</a:t>
            </a:r>
            <a:endParaRPr lang="es-ES" dirty="0"/>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lIns="91440" tIns="45720" rIns="91440" bIns="45720" rtlCol="0" anchor="t">
            <a:noAutofit/>
          </a:bodyPr>
          <a:lstStyle/>
          <a:p>
            <a:r>
              <a:rPr lang="es-MX" sz="1600" i="1">
                <a:latin typeface="+mj-lt"/>
              </a:rPr>
              <a:t>Apalancar la experiencia dentro del </a:t>
            </a:r>
            <a:r>
              <a:rPr lang="es-MX" sz="1600" i="1" err="1">
                <a:latin typeface="+mj-lt"/>
              </a:rPr>
              <a:t>Tec</a:t>
            </a:r>
            <a:r>
              <a:rPr lang="es-MX" sz="1600" i="1">
                <a:latin typeface="+mj-lt"/>
              </a:rPr>
              <a:t> de </a:t>
            </a:r>
            <a:r>
              <a:rPr lang="es-MX" sz="1600" i="1" err="1">
                <a:latin typeface="+mj-lt"/>
              </a:rPr>
              <a:t>Mty</a:t>
            </a:r>
            <a:r>
              <a:rPr lang="es-MX" sz="1600" i="1">
                <a:latin typeface="+mj-lt"/>
              </a:rPr>
              <a:t> en su proceso de transformación digital, para ofrecer nuestra metodología a empresas externas, generando así recursos adicionales para la institución. </a:t>
            </a:r>
            <a:endParaRPr lang="es-ES" sz="1600"/>
          </a:p>
          <a:p>
            <a:endParaRPr lang="es-MX" sz="1400" b="1">
              <a:latin typeface="+mj-lt"/>
              <a:cs typeface="Calibri Ligh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lIns="91440" tIns="45720" rIns="91440" bIns="45720" rtlCol="0" anchor="t">
            <a:noAutofit/>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a:ln>
                  <a:noFill/>
                </a:ln>
                <a:solidFill>
                  <a:prstClr val="black"/>
                </a:solidFill>
                <a:effectLst/>
                <a:uLnTx/>
                <a:uFillTx/>
                <a:latin typeface="Calibri Light" panose="020F0302020204030204"/>
                <a:ea typeface="+mn-ea"/>
                <a:cs typeface="+mn-cs"/>
              </a:rPr>
              <a:t>Consultoría en Experiencia Extraordinarias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a:ln>
                  <a:noFill/>
                </a:ln>
                <a:effectLst/>
                <a:uLnTx/>
                <a:uFillTx/>
                <a:latin typeface="Calibri Light" panose="020F0302020204030204"/>
                <a:ea typeface="+mn-ea"/>
                <a:cs typeface="+mn-cs"/>
              </a:rPr>
              <a:t>Implementaciones de nuestras plataformas de </a:t>
            </a:r>
            <a:r>
              <a:rPr kumimoji="0" lang="es-MX" sz="1400" b="0" i="1" u="none" strike="noStrike" kern="1200" cap="none" spc="0" normalizeH="0" baseline="0" noProof="0" err="1">
                <a:ln>
                  <a:noFill/>
                </a:ln>
                <a:effectLst/>
                <a:uLnTx/>
                <a:uFillTx/>
                <a:latin typeface="Calibri Light" panose="020F0302020204030204"/>
                <a:ea typeface="+mn-ea"/>
                <a:cs typeface="+mn-cs"/>
              </a:rPr>
              <a:t>partners</a:t>
            </a:r>
            <a:endParaRPr kumimoji="0" lang="es-MX" sz="1400" b="0" i="1" u="none" strike="noStrike" kern="1200" cap="none" spc="0" normalizeH="0" baseline="0" noProof="0">
              <a:ln>
                <a:noFill/>
              </a:ln>
              <a:effectLst/>
              <a:uLnTx/>
              <a:uFillTx/>
              <a:latin typeface="Calibri Light" panose="020F0302020204030204"/>
              <a:ea typeface="+mn-ea"/>
              <a:cs typeface="+mn-cs"/>
            </a:endParaRP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err="1">
                <a:ln>
                  <a:noFill/>
                </a:ln>
                <a:effectLst/>
                <a:uLnTx/>
                <a:uFillTx/>
                <a:latin typeface="Calibri Light" panose="020F0302020204030204"/>
                <a:ea typeface="+mn-ea"/>
                <a:cs typeface="+mn-cs"/>
              </a:rPr>
              <a:t>Qualtrics</a:t>
            </a:r>
            <a:endParaRPr kumimoji="0" lang="es-MX" sz="1400" b="0" i="1" u="none" strike="noStrike" kern="1200" cap="none" spc="0" normalizeH="0" baseline="0" noProof="0">
              <a:ln>
                <a:noFill/>
              </a:ln>
              <a:effectLst/>
              <a:uLnTx/>
              <a:uFillTx/>
              <a:latin typeface="Calibri Light" panose="020F0302020204030204"/>
              <a:ea typeface="+mn-ea"/>
              <a:cs typeface="+mn-cs"/>
            </a:endParaRP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err="1">
                <a:ln>
                  <a:noFill/>
                </a:ln>
                <a:effectLst/>
                <a:uLnTx/>
                <a:uFillTx/>
                <a:latin typeface="Calibri Light" panose="020F0302020204030204"/>
                <a:ea typeface="+mn-ea"/>
                <a:cs typeface="+mn-cs"/>
              </a:rPr>
              <a:t>ServiceNow</a:t>
            </a:r>
            <a:endParaRPr kumimoji="0" lang="es-MX" sz="1400" b="0" i="1" u="none" strike="noStrike" kern="1200" cap="none" spc="0" normalizeH="0" baseline="0" noProof="0">
              <a:ln>
                <a:noFill/>
              </a:ln>
              <a:effectLst/>
              <a:uLnTx/>
              <a:uFillTx/>
              <a:latin typeface="Calibri Light" panose="020F0302020204030204"/>
              <a:ea typeface="+mn-ea"/>
              <a:cs typeface="+mn-cs"/>
            </a:endParaRP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err="1">
                <a:ln>
                  <a:noFill/>
                </a:ln>
                <a:effectLst/>
                <a:uLnTx/>
                <a:uFillTx/>
                <a:latin typeface="Calibri Light" panose="020F0302020204030204"/>
                <a:ea typeface="+mn-ea"/>
                <a:cs typeface="+mn-cs"/>
              </a:rPr>
              <a:t>Beamery</a:t>
            </a:r>
            <a:endParaRPr kumimoji="0" lang="es-MX" sz="1400" b="0" i="1" u="none" strike="noStrike" kern="1200" cap="none" spc="0" normalizeH="0" baseline="0" noProof="0">
              <a:ln>
                <a:noFill/>
              </a:ln>
              <a:effectLst/>
              <a:uLnTx/>
              <a:uFillTx/>
              <a:latin typeface="Calibri Light" panose="020F03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a:ln>
                  <a:noFill/>
                </a:ln>
                <a:solidFill>
                  <a:prstClr val="black"/>
                </a:solidFill>
                <a:effectLst/>
                <a:uLnTx/>
                <a:uFillTx/>
                <a:latin typeface="Calibri Light" panose="020F0302020204030204"/>
                <a:ea typeface="+mn-ea"/>
                <a:cs typeface="+mn-cs"/>
              </a:rPr>
              <a:t>Venta de licencias de uso de software de dichas plataformas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err="1">
                <a:ln>
                  <a:noFill/>
                </a:ln>
                <a:effectLst/>
                <a:uLnTx/>
                <a:uFillTx/>
                <a:latin typeface="Calibri Light" panose="020F0302020204030204"/>
                <a:ea typeface="+mn-ea"/>
                <a:cs typeface="+mn-cs"/>
              </a:rPr>
              <a:t>Subject</a:t>
            </a:r>
            <a:r>
              <a:rPr kumimoji="0" lang="es-MX" sz="1400" b="0" i="1" u="none" strike="noStrike" kern="1200" cap="none" spc="0" normalizeH="0" baseline="0" noProof="0">
                <a:ln>
                  <a:noFill/>
                </a:ln>
                <a:effectLst/>
                <a:uLnTx/>
                <a:uFillTx/>
                <a:latin typeface="Calibri Light" panose="020F0302020204030204"/>
                <a:ea typeface="+mn-ea"/>
                <a:cs typeface="+mn-cs"/>
              </a:rPr>
              <a:t> </a:t>
            </a:r>
            <a:r>
              <a:rPr kumimoji="0" lang="es-MX" sz="1400" b="0" i="1" u="none" strike="noStrike" kern="1200" cap="none" spc="0" normalizeH="0" baseline="0" noProof="0" err="1">
                <a:ln>
                  <a:noFill/>
                </a:ln>
                <a:effectLst/>
                <a:uLnTx/>
                <a:uFillTx/>
                <a:latin typeface="Calibri Light" panose="020F0302020204030204"/>
                <a:ea typeface="+mn-ea"/>
                <a:cs typeface="+mn-cs"/>
              </a:rPr>
              <a:t>Matter</a:t>
            </a:r>
            <a:r>
              <a:rPr kumimoji="0" lang="es-MX" sz="1400" b="0" i="1" u="none" strike="noStrike" kern="1200" cap="none" spc="0" normalizeH="0" baseline="0" noProof="0">
                <a:ln>
                  <a:noFill/>
                </a:ln>
                <a:effectLst/>
                <a:uLnTx/>
                <a:uFillTx/>
                <a:latin typeface="Calibri Light" panose="020F0302020204030204"/>
                <a:ea typeface="+mn-ea"/>
                <a:cs typeface="+mn-cs"/>
              </a:rPr>
              <a:t> </a:t>
            </a:r>
            <a:r>
              <a:rPr kumimoji="0" lang="es-MX" sz="1400" b="0" i="1" u="none" strike="noStrike" kern="1200" cap="none" spc="0" normalizeH="0" baseline="0" noProof="0" err="1">
                <a:ln>
                  <a:noFill/>
                </a:ln>
                <a:effectLst/>
                <a:uLnTx/>
                <a:uFillTx/>
                <a:latin typeface="Calibri Light" panose="020F0302020204030204"/>
                <a:ea typeface="+mn-ea"/>
                <a:cs typeface="+mn-cs"/>
              </a:rPr>
              <a:t>experts</a:t>
            </a:r>
            <a:r>
              <a:rPr kumimoji="0" lang="es-MX" sz="1400" b="0" i="1" u="none" strike="noStrike" kern="1200" cap="none" spc="0" normalizeH="0" baseline="0" noProof="0">
                <a:ln>
                  <a:noFill/>
                </a:ln>
                <a:effectLst/>
                <a:uLnTx/>
                <a:uFillTx/>
                <a:latin typeface="Calibri Light" panose="020F0302020204030204"/>
                <a:ea typeface="+mn-ea"/>
                <a:cs typeface="+mn-cs"/>
              </a:rPr>
              <a:t>:</a:t>
            </a:r>
            <a:endParaRPr lang="es-MX" sz="1400" b="0" i="1" u="none" strike="noStrike" kern="1200" cap="none" spc="0" normalizeH="0" baseline="0" noProof="0">
              <a:ln>
                <a:noFill/>
              </a:ln>
              <a:effectLst/>
              <a:uLnTx/>
              <a:uFillTx/>
              <a:latin typeface="Calibri Light" panose="020F0302020204030204"/>
              <a:cs typeface="Calibri Light"/>
            </a:endParaRP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a:ln>
                  <a:noFill/>
                </a:ln>
                <a:solidFill>
                  <a:prstClr val="black"/>
                </a:solidFill>
                <a:effectLst/>
                <a:uLnTx/>
                <a:uFillTx/>
                <a:latin typeface="Calibri Light" panose="020F0302020204030204"/>
                <a:ea typeface="+mn-ea"/>
                <a:cs typeface="+mn-cs"/>
              </a:rPr>
              <a:t>HR</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a:ln>
                  <a:noFill/>
                </a:ln>
                <a:solidFill>
                  <a:prstClr val="black"/>
                </a:solidFill>
                <a:effectLst/>
                <a:uLnTx/>
                <a:uFillTx/>
                <a:latin typeface="Calibri Light" panose="020F0302020204030204"/>
                <a:ea typeface="+mn-ea"/>
                <a:cs typeface="+mn-cs"/>
              </a:rPr>
              <a:t>Change Management</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400" b="0" i="1" u="none" strike="noStrike" kern="1200" cap="none" spc="0" normalizeH="0" baseline="0" noProof="0">
                <a:ln>
                  <a:noFill/>
                </a:ln>
                <a:solidFill>
                  <a:prstClr val="black"/>
                </a:solidFill>
                <a:effectLst/>
                <a:uLnTx/>
                <a:uFillTx/>
                <a:latin typeface="Calibri Light" panose="020F0302020204030204"/>
                <a:ea typeface="+mn-ea"/>
                <a:cs typeface="+mn-cs"/>
              </a:rPr>
              <a:t>Vertical de educación </a:t>
            </a: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5" y="4619859"/>
            <a:ext cx="3923709"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Alejandro Castro</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Fernando Carrillo</a:t>
            </a:r>
          </a:p>
          <a:p>
            <a:r>
              <a:rPr lang="es-MX" sz="1600" dirty="0">
                <a:latin typeface="Abadi"/>
              </a:rPr>
              <a:t>Líder Técnico: Julio Cossío</a:t>
            </a:r>
          </a:p>
          <a:p>
            <a:r>
              <a:rPr lang="es-MX" sz="1600" dirty="0">
                <a:latin typeface="Abadi"/>
              </a:rPr>
              <a:t>SM/Procesos:</a:t>
            </a:r>
          </a:p>
          <a:p>
            <a:endParaRPr lang="es-MX" sz="1100" i="1" dirty="0">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err="1">
                <a:latin typeface="Abadi" panose="020B0604020104020204" pitchFamily="34" charset="0"/>
              </a:rPr>
              <a:t>Akky</a:t>
            </a:r>
            <a:endParaRPr lang="es-MX">
              <a:latin typeface="Abadi" panose="020B0604020104020204" pitchFamily="34" charset="0"/>
            </a:endParaRPr>
          </a:p>
        </p:txBody>
      </p:sp>
    </p:spTree>
    <p:extLst>
      <p:ext uri="{BB962C8B-B14F-4D97-AF65-F5344CB8AC3E}">
        <p14:creationId xmlns:p14="http://schemas.microsoft.com/office/powerpoint/2010/main" val="684157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err="1">
                <a:latin typeface="Abadi"/>
              </a:rPr>
              <a:t>Akky</a:t>
            </a:r>
            <a:r>
              <a:rPr lang="es-ES" sz="2400">
                <a:latin typeface="Abadi"/>
              </a:rPr>
              <a:t> </a:t>
            </a:r>
            <a:r>
              <a:rPr lang="es-ES" sz="2400" err="1">
                <a:latin typeface="Abadi"/>
              </a:rPr>
              <a:t>Consulting</a:t>
            </a:r>
            <a:endParaRPr lang="es-ES" sz="2400">
              <a:latin typeface="Abadi" panose="020B0604020104020204" pitchFamily="34" charset="0"/>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MX" sz="1400" i="1">
                <a:latin typeface="+mj-lt"/>
                <a:cs typeface="Calibri Light"/>
              </a:rPr>
              <a:t>Posicionarnos como una importante empresa Consultora, enfocada a empresas, corporativos de cualquier industria, tanto a nivel nacional como internacional. Generamos alianzas y </a:t>
            </a:r>
            <a:r>
              <a:rPr lang="es-MX" sz="1400" i="1" err="1">
                <a:latin typeface="+mj-lt"/>
                <a:cs typeface="Calibri Light"/>
              </a:rPr>
              <a:t>partnerships</a:t>
            </a:r>
            <a:r>
              <a:rPr lang="es-MX" sz="1400" i="1">
                <a:latin typeface="+mj-lt"/>
                <a:cs typeface="Calibri Light"/>
              </a:rPr>
              <a:t> para maximizar nuestro alcance al mercado y </a:t>
            </a:r>
            <a:r>
              <a:rPr lang="es-MX" sz="1400" i="1" err="1">
                <a:latin typeface="+mj-lt"/>
                <a:cs typeface="Calibri Light"/>
              </a:rPr>
              <a:t>expertise</a:t>
            </a:r>
            <a:r>
              <a:rPr lang="es-MX" sz="1400" i="1">
                <a:latin typeface="+mj-lt"/>
                <a:cs typeface="Calibri Light"/>
              </a:rPr>
              <a:t>.</a:t>
            </a:r>
            <a:endParaRPr lang="es-ES" sz="1400"/>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lIns="91440" tIns="45720" rIns="91440" bIns="45720" rtlCol="0" anchor="t">
            <a:noAutofit/>
          </a:bodyPr>
          <a:lstStyle/>
          <a:p>
            <a:r>
              <a:rPr lang="es-MX" sz="1200" err="1">
                <a:latin typeface="Abadi"/>
              </a:rPr>
              <a:t>Chf</a:t>
            </a:r>
            <a:r>
              <a:rPr lang="es-MX" sz="1200">
                <a:latin typeface="Abadi"/>
              </a:rPr>
              <a:t> </a:t>
            </a:r>
            <a:r>
              <a:rPr lang="es-MX" sz="1200" err="1">
                <a:latin typeface="Abadi"/>
              </a:rPr>
              <a:t>Product</a:t>
            </a:r>
            <a:r>
              <a:rPr lang="es-MX" sz="1200">
                <a:latin typeface="Abadi"/>
              </a:rPr>
              <a:t> </a:t>
            </a:r>
            <a:r>
              <a:rPr lang="es-MX" sz="1200" err="1">
                <a:latin typeface="Abadi"/>
              </a:rPr>
              <a:t>Owner</a:t>
            </a:r>
            <a:r>
              <a:rPr lang="es-MX" sz="1200">
                <a:latin typeface="Abadi"/>
              </a:rPr>
              <a:t>: Alejandro Castro</a:t>
            </a:r>
          </a:p>
          <a:p>
            <a:r>
              <a:rPr lang="es-MX" sz="1200" err="1">
                <a:latin typeface="Abadi"/>
              </a:rPr>
              <a:t>Product</a:t>
            </a:r>
            <a:r>
              <a:rPr lang="es-MX" sz="1200">
                <a:latin typeface="Abadi"/>
              </a:rPr>
              <a:t> </a:t>
            </a:r>
            <a:r>
              <a:rPr lang="es-MX" sz="1200" err="1">
                <a:latin typeface="Abadi"/>
              </a:rPr>
              <a:t>Owner</a:t>
            </a:r>
            <a:r>
              <a:rPr lang="es-MX" sz="1200">
                <a:latin typeface="Abadi"/>
              </a:rPr>
              <a:t>: Fernando Carrillo</a:t>
            </a:r>
          </a:p>
          <a:p>
            <a:r>
              <a:rPr lang="es-MX" sz="1200">
                <a:latin typeface="Abadi"/>
              </a:rPr>
              <a:t>Líder Técnico: Julio Cossío</a:t>
            </a:r>
            <a:endParaRPr lang="es-MX" sz="1200">
              <a:latin typeface="Abadi" panose="020B0604020104020204" pitchFamily="34" charset="0"/>
            </a:endParaRPr>
          </a:p>
          <a:p>
            <a:r>
              <a:rPr lang="es-MX" sz="1200">
                <a:latin typeface="Abadi"/>
              </a:rPr>
              <a:t>SM/Procesos:</a:t>
            </a:r>
            <a:endParaRPr lang="es-MX" sz="1050" i="1">
              <a:latin typeface="Abadi"/>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err="1">
                <a:latin typeface="Abadi" panose="020B0604020104020204" pitchFamily="34" charset="0"/>
              </a:rPr>
              <a:t>Akky</a:t>
            </a:r>
            <a:endParaRPr lang="es-MX">
              <a:latin typeface="Abadi" panose="020B0604020104020204" pitchFamily="34" charset="0"/>
            </a:endParaRP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Fecha fin plan: Diciembre 2023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rPr>
              <a:t>Fecha fin real: </a:t>
            </a:r>
            <a:r>
              <a:rPr kumimoji="0" lang="es-MX" sz="1200" b="0" i="0" u="none" strike="noStrike" kern="1200" cap="none" spc="0" normalizeH="0" baseline="0" noProof="0" err="1">
                <a:ln>
                  <a:noFill/>
                </a:ln>
                <a:solidFill>
                  <a:prstClr val="black"/>
                </a:solidFill>
                <a:effectLst/>
                <a:uLnTx/>
                <a:uFillTx/>
                <a:latin typeface="Abadi" panose="020B0604020104020204" pitchFamily="34" charset="0"/>
                <a:ea typeface="+mn-ea"/>
                <a:cs typeface="+mn-cs"/>
              </a:rPr>
              <a:t>Ongoing</a:t>
            </a:r>
            <a:endParaRPr kumimoji="0" lang="es-MX" sz="1200" b="0" i="0" u="none" strike="noStrike" kern="1200" cap="none" spc="0" normalizeH="0" baseline="0" noProof="0">
              <a:ln>
                <a:noFill/>
              </a:ln>
              <a:solidFill>
                <a:prstClr val="black"/>
              </a:solidFill>
              <a:effectLst/>
              <a:uLnTx/>
              <a:uFillTx/>
              <a:latin typeface="Abadi" panose="020B0604020104020204" pitchFamily="34" charset="0"/>
              <a:ea typeface="+mn-ea"/>
              <a:cs typeface="+mn-cs"/>
            </a:endParaRP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  NA</a:t>
            </a:r>
          </a:p>
          <a:p>
            <a:r>
              <a:rPr lang="es-MX" sz="1200">
                <a:latin typeface="Abadi" panose="020B0604020104020204" pitchFamily="34" charset="0"/>
              </a:rPr>
              <a:t>Presupuesto ejercido: NA</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41419"/>
            <a:ext cx="360000" cy="36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 Cerramos el 1er deal de implementación con el Tec de MTY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	- Se dio el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Calibri Light"/>
              </a:rPr>
              <a:t>Kick</a:t>
            </a: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 off del proyecto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-Se vendió Consultoría de SME para la UPAEP</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Se formaron alianzas importantes con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Calibri Light"/>
              </a:rPr>
              <a:t>partners</a:t>
            </a: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 de implementación: IPSUM</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Presentaciones cruzadas junto con otras instancias de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Calibri Light"/>
              </a:rPr>
              <a:t>TecVentures</a:t>
            </a: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rPr>
              <a:t>: Club 16,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Calibri Light"/>
              </a:rPr>
              <a:t>TecVenues</a:t>
            </a:r>
            <a:endParaRPr kumimoji="0" lang="es-MX" sz="1400" b="0" i="0" u="none" strike="noStrike" kern="1200" cap="none" spc="0" normalizeH="0" baseline="0" noProof="0">
              <a:ln>
                <a:noFill/>
              </a:ln>
              <a:solidFill>
                <a:prstClr val="black"/>
              </a:solidFill>
              <a:effectLst/>
              <a:uLnTx/>
              <a:uFillTx/>
              <a:latin typeface="Calibri Light" panose="020F0302020204030204"/>
              <a:ea typeface="+mn-ea"/>
              <a:cs typeface="Calibri Light"/>
            </a:endParaRPr>
          </a:p>
          <a:p>
            <a:endParaRPr lang="es-MX" sz="1400">
              <a:solidFill>
                <a:schemeClr val="tx1"/>
              </a:solidFill>
              <a:latin typeface="+mj-lt"/>
              <a:cs typeface="Calibri Light"/>
            </a:endParaRP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-Consolidar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mn-cs"/>
              </a:rPr>
              <a:t>Partnership</a:t>
            </a: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con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mn-cs"/>
              </a:rPr>
              <a:t>Qualtrics</a:t>
            </a:r>
            <a:endPar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-Consolidar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mn-cs"/>
              </a:rPr>
              <a:t>Partnership</a:t>
            </a: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con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mn-cs"/>
              </a:rPr>
              <a:t>Beamery</a:t>
            </a:r>
            <a:endPar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-Tener listo el plan de mercado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 Fechas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 Montos Target a fin de año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 Clientes potenciales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 </a:t>
            </a:r>
            <a:r>
              <a:rPr kumimoji="0" lang="es-MX" sz="1400" b="0" i="0" u="none" strike="noStrike" kern="1200" cap="none" spc="0" normalizeH="0" baseline="0" noProof="0" err="1">
                <a:ln>
                  <a:noFill/>
                </a:ln>
                <a:solidFill>
                  <a:prstClr val="black"/>
                </a:solidFill>
                <a:effectLst/>
                <a:uLnTx/>
                <a:uFillTx/>
                <a:latin typeface="Calibri Light" panose="020F0302020204030204"/>
                <a:ea typeface="+mn-ea"/>
                <a:cs typeface="+mn-cs"/>
              </a:rPr>
              <a:t>funnel</a:t>
            </a:r>
            <a:endPar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 CRM</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Incrementar flujos /ventas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Necesidad de Consultores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black"/>
                </a:solidFill>
                <a:effectLst/>
                <a:uLnTx/>
                <a:uFillTx/>
                <a:latin typeface="Calibri Light" panose="020F0302020204030204"/>
                <a:ea typeface="+mn-ea"/>
                <a:cs typeface="+mn-cs"/>
              </a:rPr>
              <a:t>- Staff de trabajo</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78269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err="1">
                <a:latin typeface="Abadi" panose="020B0604020104020204" pitchFamily="34" charset="0"/>
              </a:rPr>
              <a:t>Akky</a:t>
            </a:r>
            <a:r>
              <a:rPr lang="es-ES" sz="3200">
                <a:latin typeface="Abadi" panose="020B0604020104020204" pitchFamily="34" charset="0"/>
              </a:rPr>
              <a:t> </a:t>
            </a:r>
            <a:r>
              <a:rPr lang="es-ES" sz="3200" err="1">
                <a:latin typeface="Abadi" panose="020B0604020104020204" pitchFamily="34" charset="0"/>
              </a:rPr>
              <a:t>Consulting</a:t>
            </a:r>
            <a:endParaRPr lang="es-ES" sz="3200">
              <a:latin typeface="Abadi" panose="020B0604020104020204" pitchFamily="34" charset="0"/>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600" i="1">
                <a:latin typeface="+mj-lt"/>
                <a:cs typeface="Calibri Light"/>
              </a:rPr>
              <a:t>Posicionarnos como una importante empresa Consultora, enfocada a empresas, corporativos de cualquier industria, tanto a nivel nacional como internacional. Generamos alianzas y </a:t>
            </a:r>
            <a:r>
              <a:rPr lang="es-MX" sz="1600" i="1" err="1">
                <a:latin typeface="+mj-lt"/>
                <a:cs typeface="Calibri Light"/>
              </a:rPr>
              <a:t>partnerships</a:t>
            </a:r>
            <a:r>
              <a:rPr lang="es-MX" sz="1600" i="1">
                <a:latin typeface="+mj-lt"/>
                <a:cs typeface="Calibri Light"/>
              </a:rPr>
              <a:t> para maximizar nuestro alcance al mercado y </a:t>
            </a:r>
            <a:r>
              <a:rPr lang="es-MX" sz="1600" i="1" err="1">
                <a:latin typeface="+mj-lt"/>
                <a:cs typeface="Calibri Light"/>
              </a:rPr>
              <a:t>expertise</a:t>
            </a:r>
            <a:r>
              <a:rPr lang="es-MX" sz="1600" i="1">
                <a:latin typeface="+mj-lt"/>
                <a:cs typeface="Calibri Light"/>
              </a:rPr>
              <a:t>.</a:t>
            </a:r>
            <a:endParaRPr lang="es-ES" sz="1600"/>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err="1">
                <a:latin typeface="Abadi" panose="020B0604020104020204" pitchFamily="34" charset="0"/>
              </a:rPr>
              <a:t>Akky</a:t>
            </a:r>
            <a:endParaRPr lang="es-MX">
              <a:latin typeface="Abadi" panose="020B0604020104020204" pitchFamily="34" charset="0"/>
            </a:endParaRPr>
          </a:p>
        </p:txBody>
      </p:sp>
      <p:grpSp>
        <p:nvGrpSpPr>
          <p:cNvPr id="2" name="Grupo 29">
            <a:extLst>
              <a:ext uri="{FF2B5EF4-FFF2-40B4-BE49-F238E27FC236}">
                <a16:creationId xmlns:a16="http://schemas.microsoft.com/office/drawing/2014/main" id="{3E37B093-C357-B8E1-5AD9-364DAC8088BF}"/>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C31BE8A9-DD62-710C-76EB-D431ACD89032}"/>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336ABF16-A7CB-B543-132E-CADA977AE0CA}"/>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3FDC3C18-E2A5-20C9-792E-70226C16CE0F}"/>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17D97BAF-486A-4C92-8F68-AFE58DE75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
        <p:nvSpPr>
          <p:cNvPr id="3" name="Rectangle: Rounded Corners 7">
            <a:extLst>
              <a:ext uri="{FF2B5EF4-FFF2-40B4-BE49-F238E27FC236}">
                <a16:creationId xmlns:a16="http://schemas.microsoft.com/office/drawing/2014/main" id="{73BF9E53-8994-6A4B-F02E-09B729D8C87D}"/>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1" name="Straight Arrow Connector 11">
            <a:extLst>
              <a:ext uri="{FF2B5EF4-FFF2-40B4-BE49-F238E27FC236}">
                <a16:creationId xmlns:a16="http://schemas.microsoft.com/office/drawing/2014/main" id="{A3D3B82A-8D42-CC3A-0DF7-B1626BD7E857}"/>
              </a:ext>
            </a:extLst>
          </p:cNvPr>
          <p:cNvCxnSpPr>
            <a:cxnSpLocks/>
          </p:cNvCxnSpPr>
          <p:nvPr/>
        </p:nvCxnSpPr>
        <p:spPr>
          <a:xfrm flipH="1">
            <a:off x="5958188" y="3196337"/>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5" name="TextBox 12">
            <a:extLst>
              <a:ext uri="{FF2B5EF4-FFF2-40B4-BE49-F238E27FC236}">
                <a16:creationId xmlns:a16="http://schemas.microsoft.com/office/drawing/2014/main" id="{624C39CD-5904-39BF-E942-CD556C5B6BDE}"/>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Lanzamiento</a:t>
            </a:r>
            <a:r>
              <a:rPr lang="en-US">
                <a:latin typeface="+mj-lt"/>
                <a:cs typeface="Calibri"/>
              </a:rPr>
              <a:t> </a:t>
            </a:r>
            <a:r>
              <a:rPr lang="en-US" err="1">
                <a:latin typeface="+mj-lt"/>
                <a:cs typeface="Calibri"/>
              </a:rPr>
              <a:t>Mty</a:t>
            </a:r>
            <a:endParaRPr lang="en-US">
              <a:latin typeface="+mj-lt"/>
            </a:endParaRPr>
          </a:p>
        </p:txBody>
      </p:sp>
      <p:cxnSp>
        <p:nvCxnSpPr>
          <p:cNvPr id="16" name="Straight Arrow Connector 13">
            <a:extLst>
              <a:ext uri="{FF2B5EF4-FFF2-40B4-BE49-F238E27FC236}">
                <a16:creationId xmlns:a16="http://schemas.microsoft.com/office/drawing/2014/main" id="{B1D77AF0-463F-D979-30DF-4F37FAB2A36E}"/>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8" name="TextBox 16">
            <a:extLst>
              <a:ext uri="{FF2B5EF4-FFF2-40B4-BE49-F238E27FC236}">
                <a16:creationId xmlns:a16="http://schemas.microsoft.com/office/drawing/2014/main" id="{256142BC-4E93-8067-8409-7A15C9CBA9F8}"/>
              </a:ext>
            </a:extLst>
          </p:cNvPr>
          <p:cNvSpPr txBox="1"/>
          <p:nvPr/>
        </p:nvSpPr>
        <p:spPr>
          <a:xfrm>
            <a:off x="5998662" y="4944137"/>
            <a:ext cx="18429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Tener al </a:t>
            </a:r>
            <a:r>
              <a:rPr lang="en-US" err="1">
                <a:latin typeface="+mj-lt"/>
                <a:cs typeface="Calibri"/>
              </a:rPr>
              <a:t>menos</a:t>
            </a:r>
            <a:r>
              <a:rPr lang="en-US">
                <a:latin typeface="+mj-lt"/>
                <a:cs typeface="Calibri"/>
              </a:rPr>
              <a:t> 3 </a:t>
            </a:r>
            <a:r>
              <a:rPr lang="en-US" err="1">
                <a:latin typeface="+mj-lt"/>
                <a:cs typeface="Calibri"/>
              </a:rPr>
              <a:t>clientes</a:t>
            </a:r>
            <a:endParaRPr lang="en-US">
              <a:latin typeface="+mj-lt"/>
            </a:endParaRPr>
          </a:p>
        </p:txBody>
      </p:sp>
      <p:sp>
        <p:nvSpPr>
          <p:cNvPr id="19" name="TextBox 21">
            <a:extLst>
              <a:ext uri="{FF2B5EF4-FFF2-40B4-BE49-F238E27FC236}">
                <a16:creationId xmlns:a16="http://schemas.microsoft.com/office/drawing/2014/main" id="{A46DEB94-2B9B-EDFD-7128-FAAAA04C542B}"/>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1eros </a:t>
            </a:r>
            <a:r>
              <a:rPr lang="en-US" err="1">
                <a:latin typeface="+mj-lt"/>
                <a:cs typeface="Calibri"/>
              </a:rPr>
              <a:t>clientes</a:t>
            </a:r>
            <a:endParaRPr lang="en-US">
              <a:latin typeface="+mj-lt"/>
            </a:endParaRPr>
          </a:p>
        </p:txBody>
      </p:sp>
      <p:cxnSp>
        <p:nvCxnSpPr>
          <p:cNvPr id="20" name="Straight Arrow Connector 22">
            <a:extLst>
              <a:ext uri="{FF2B5EF4-FFF2-40B4-BE49-F238E27FC236}">
                <a16:creationId xmlns:a16="http://schemas.microsoft.com/office/drawing/2014/main" id="{F4E905FF-90EF-E0CF-0721-01FCBEF42F32}"/>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4">
            <a:extLst>
              <a:ext uri="{FF2B5EF4-FFF2-40B4-BE49-F238E27FC236}">
                <a16:creationId xmlns:a16="http://schemas.microsoft.com/office/drawing/2014/main" id="{3D25752B-EA42-A114-596F-8D40D91F9DCD}"/>
              </a:ext>
            </a:extLst>
          </p:cNvPr>
          <p:cNvSpPr txBox="1"/>
          <p:nvPr/>
        </p:nvSpPr>
        <p:spPr>
          <a:xfrm>
            <a:off x="9443918" y="2543438"/>
            <a:ext cx="18429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Lograr</a:t>
            </a:r>
            <a:r>
              <a:rPr lang="en-US">
                <a:latin typeface="+mj-lt"/>
                <a:cs typeface="Calibri"/>
              </a:rPr>
              <a:t> punto de </a:t>
            </a:r>
            <a:r>
              <a:rPr lang="en-US" err="1">
                <a:latin typeface="+mj-lt"/>
                <a:cs typeface="Calibri"/>
              </a:rPr>
              <a:t>equilibrio</a:t>
            </a:r>
            <a:r>
              <a:rPr lang="en-US">
                <a:latin typeface="+mj-lt"/>
                <a:cs typeface="Calibri"/>
              </a:rPr>
              <a:t> del </a:t>
            </a:r>
            <a:r>
              <a:rPr lang="en-US" err="1">
                <a:latin typeface="+mj-lt"/>
                <a:cs typeface="Calibri"/>
              </a:rPr>
              <a:t>año</a:t>
            </a:r>
            <a:endParaRPr lang="en-US">
              <a:latin typeface="+mj-lt"/>
            </a:endParaRPr>
          </a:p>
        </p:txBody>
      </p:sp>
      <p:cxnSp>
        <p:nvCxnSpPr>
          <p:cNvPr id="24" name="Straight Arrow Connector 26">
            <a:extLst>
              <a:ext uri="{FF2B5EF4-FFF2-40B4-BE49-F238E27FC236}">
                <a16:creationId xmlns:a16="http://schemas.microsoft.com/office/drawing/2014/main" id="{7B3F8857-323E-E804-D196-6F3D67F83D42}"/>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6" name="TextBox 12">
            <a:extLst>
              <a:ext uri="{FF2B5EF4-FFF2-40B4-BE49-F238E27FC236}">
                <a16:creationId xmlns:a16="http://schemas.microsoft.com/office/drawing/2014/main" id="{9325F373-05D6-E7A2-5DA7-E83E4215817D}"/>
              </a:ext>
            </a:extLst>
          </p:cNvPr>
          <p:cNvSpPr txBox="1"/>
          <p:nvPr/>
        </p:nvSpPr>
        <p:spPr>
          <a:xfrm>
            <a:off x="5922334" y="2490121"/>
            <a:ext cx="18429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Lanzamiento</a:t>
            </a:r>
            <a:r>
              <a:rPr lang="en-US">
                <a:latin typeface="+mj-lt"/>
                <a:cs typeface="Calibri"/>
              </a:rPr>
              <a:t> CDMX</a:t>
            </a:r>
            <a:endParaRPr lang="en-US">
              <a:latin typeface="+mj-lt"/>
            </a:endParaRPr>
          </a:p>
        </p:txBody>
      </p:sp>
      <p:cxnSp>
        <p:nvCxnSpPr>
          <p:cNvPr id="28" name="Straight Arrow Connector 11">
            <a:extLst>
              <a:ext uri="{FF2B5EF4-FFF2-40B4-BE49-F238E27FC236}">
                <a16:creationId xmlns:a16="http://schemas.microsoft.com/office/drawing/2014/main" id="{2FDCE498-A42A-52FE-AB75-799A3A20060B}"/>
              </a:ext>
            </a:extLst>
          </p:cNvPr>
          <p:cNvCxnSpPr>
            <a:cxnSpLocks/>
          </p:cNvCxnSpPr>
          <p:nvPr/>
        </p:nvCxnSpPr>
        <p:spPr>
          <a:xfrm flipH="1">
            <a:off x="6831830" y="3205456"/>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6066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err="1">
                <a:latin typeface="Abadi" panose="020B0604020104020204" pitchFamily="34" charset="0"/>
              </a:rPr>
              <a:t>Akky</a:t>
            </a:r>
            <a:r>
              <a:rPr lang="es-ES" sz="3200">
                <a:latin typeface="Abadi" panose="020B0604020104020204" pitchFamily="34" charset="0"/>
              </a:rPr>
              <a:t> </a:t>
            </a:r>
            <a:r>
              <a:rPr lang="es-ES" sz="3200" err="1">
                <a:latin typeface="Abadi" panose="020B0604020104020204" pitchFamily="34" charset="0"/>
              </a:rPr>
              <a:t>Consulting</a:t>
            </a:r>
            <a:endParaRPr lang="es-ES" sz="3200">
              <a:latin typeface="Abadi" panose="020B0604020104020204" pitchFamily="34" charset="0"/>
            </a:endParaRP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600" i="1">
                <a:latin typeface="+mj-lt"/>
                <a:cs typeface="Calibri Light"/>
              </a:rPr>
              <a:t>Posicionarnos como una importante empresa Consultora, enfocada a empresas, corporativos de cualquier industria, tanto a nivel nacional como internacional. Generamos alianzas y </a:t>
            </a:r>
            <a:r>
              <a:rPr lang="es-MX" sz="1600" i="1" err="1">
                <a:latin typeface="+mj-lt"/>
                <a:cs typeface="Calibri Light"/>
              </a:rPr>
              <a:t>partnerships</a:t>
            </a:r>
            <a:r>
              <a:rPr lang="es-MX" sz="1600" i="1">
                <a:latin typeface="+mj-lt"/>
                <a:cs typeface="Calibri Light"/>
              </a:rPr>
              <a:t> para maximizar nuestro alcance al mercado y </a:t>
            </a:r>
            <a:r>
              <a:rPr lang="es-MX" sz="1600" i="1" err="1">
                <a:latin typeface="+mj-lt"/>
                <a:cs typeface="Calibri Light"/>
              </a:rPr>
              <a:t>expertise</a:t>
            </a:r>
            <a:r>
              <a:rPr lang="es-MX" sz="1600" i="1">
                <a:latin typeface="+mj-lt"/>
                <a:cs typeface="Calibri Light"/>
              </a:rPr>
              <a:t>.</a:t>
            </a:r>
            <a:endParaRPr lang="es-ES" sz="1600"/>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err="1">
                <a:latin typeface="Abadi" panose="020B0604020104020204" pitchFamily="34" charset="0"/>
              </a:rPr>
              <a:t>Akky</a:t>
            </a:r>
            <a:endParaRPr lang="es-MX">
              <a:latin typeface="Abadi" panose="020B0604020104020204" pitchFamily="34" charset="0"/>
            </a:endParaRPr>
          </a:p>
        </p:txBody>
      </p:sp>
      <p:sp>
        <p:nvSpPr>
          <p:cNvPr id="5" name="CuadroTexto 17">
            <a:extLst>
              <a:ext uri="{FF2B5EF4-FFF2-40B4-BE49-F238E27FC236}">
                <a16:creationId xmlns:a16="http://schemas.microsoft.com/office/drawing/2014/main" id="{C31BE8A9-DD62-710C-76EB-D431ACD89032}"/>
              </a:ext>
            </a:extLst>
          </p:cNvPr>
          <p:cNvSpPr txBox="1">
            <a:spLocks/>
          </p:cNvSpPr>
          <p:nvPr/>
        </p:nvSpPr>
        <p:spPr>
          <a:xfrm>
            <a:off x="1613819" y="900351"/>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solidFill>
                  <a:srgbClr val="FFFFFF"/>
                </a:solidFill>
                <a:latin typeface="Abadi"/>
                <a:ea typeface="+mn-lt"/>
                <a:cs typeface="+mn-lt"/>
              </a:rPr>
              <a:t>Firma Convenio </a:t>
            </a:r>
            <a:r>
              <a:rPr lang="es-MX" sz="2200" err="1">
                <a:solidFill>
                  <a:srgbClr val="FFFFFF"/>
                </a:solidFill>
                <a:latin typeface="Abadi"/>
                <a:ea typeface="+mn-lt"/>
                <a:cs typeface="+mn-lt"/>
              </a:rPr>
              <a:t>Tec</a:t>
            </a:r>
            <a:endParaRPr lang="es-MX" sz="2200" err="1">
              <a:solidFill>
                <a:srgbClr val="FFFFFF"/>
              </a:solidFill>
              <a:latin typeface="Abadi" panose="020B0604020104020204" pitchFamily="34" charset="0"/>
              <a:ea typeface="+mn-lt"/>
              <a:cs typeface="+mn-lt"/>
            </a:endParaRPr>
          </a:p>
          <a:p>
            <a:endParaRPr lang="es-MX" sz="2200">
              <a:solidFill>
                <a:srgbClr val="FFFFFF"/>
              </a:solidFill>
              <a:latin typeface="Abadi" panose="020B0604020104020204" pitchFamily="34" charset="0"/>
            </a:endParaRPr>
          </a:p>
          <a:p>
            <a:endParaRPr lang="es-MX" sz="2200">
              <a:solidFill>
                <a:srgbClr val="FFFFFF"/>
              </a:solidFill>
              <a:latin typeface="Abadi" panose="020B0604020104020204" pitchFamily="34" charset="0"/>
            </a:endParaRPr>
          </a:p>
        </p:txBody>
      </p:sp>
      <p:sp>
        <p:nvSpPr>
          <p:cNvPr id="15" name="TextBox 12">
            <a:extLst>
              <a:ext uri="{FF2B5EF4-FFF2-40B4-BE49-F238E27FC236}">
                <a16:creationId xmlns:a16="http://schemas.microsoft.com/office/drawing/2014/main" id="{624C39CD-5904-39BF-E942-CD556C5B6BDE}"/>
              </a:ext>
            </a:extLst>
          </p:cNvPr>
          <p:cNvSpPr txBox="1"/>
          <p:nvPr/>
        </p:nvSpPr>
        <p:spPr>
          <a:xfrm>
            <a:off x="1149812" y="1984983"/>
            <a:ext cx="18429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latin typeface="+mj-lt"/>
                <a:cs typeface="Calibri"/>
              </a:rPr>
              <a:t>Firma</a:t>
            </a:r>
            <a:r>
              <a:rPr lang="en-US" b="1">
                <a:latin typeface="+mj-lt"/>
                <a:cs typeface="Calibri"/>
              </a:rPr>
              <a:t> de Convenio</a:t>
            </a:r>
            <a:endParaRPr lang="en-US" b="1">
              <a:latin typeface="+mj-lt"/>
              <a:ea typeface="Calibri Light"/>
              <a:cs typeface="Calibri"/>
            </a:endParaRPr>
          </a:p>
        </p:txBody>
      </p:sp>
      <p:sp>
        <p:nvSpPr>
          <p:cNvPr id="8" name="TextBox 12">
            <a:extLst>
              <a:ext uri="{FF2B5EF4-FFF2-40B4-BE49-F238E27FC236}">
                <a16:creationId xmlns:a16="http://schemas.microsoft.com/office/drawing/2014/main" id="{FBB079FA-1BDB-5FA6-7E9C-1A2100D3DDFE}"/>
              </a:ext>
            </a:extLst>
          </p:cNvPr>
          <p:cNvSpPr txBox="1"/>
          <p:nvPr/>
        </p:nvSpPr>
        <p:spPr>
          <a:xfrm>
            <a:off x="8708028" y="1895740"/>
            <a:ext cx="18429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mj-lt"/>
                <a:cs typeface="Calibri"/>
              </a:rPr>
              <a:t>Evento para Consultores</a:t>
            </a:r>
            <a:endParaRPr lang="en-US" b="1">
              <a:latin typeface="+mj-lt"/>
              <a:ea typeface="Calibri Light"/>
              <a:cs typeface="Calibri"/>
            </a:endParaRPr>
          </a:p>
        </p:txBody>
      </p:sp>
      <p:cxnSp>
        <p:nvCxnSpPr>
          <p:cNvPr id="2" name="Conector recto de flecha 1">
            <a:extLst>
              <a:ext uri="{FF2B5EF4-FFF2-40B4-BE49-F238E27FC236}">
                <a16:creationId xmlns:a16="http://schemas.microsoft.com/office/drawing/2014/main" id="{957101B3-303D-ADEA-2A6A-735801F6CC9D}"/>
              </a:ext>
            </a:extLst>
          </p:cNvPr>
          <p:cNvCxnSpPr/>
          <p:nvPr/>
        </p:nvCxnSpPr>
        <p:spPr>
          <a:xfrm>
            <a:off x="5617486" y="1996653"/>
            <a:ext cx="72469" cy="4212845"/>
          </a:xfrm>
          <a:prstGeom prst="straightConnector1">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408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500" dirty="0">
                <a:latin typeface="Abadi" panose="020B0604020104020204" pitchFamily="34" charset="0"/>
              </a:rPr>
              <a:t>Gestión de empresas de Investigación</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pPr algn="l" fontAlgn="ctr"/>
            <a:r>
              <a:rPr lang="en-US" sz="1800" u="none" strike="noStrike" dirty="0" err="1">
                <a:solidFill>
                  <a:schemeClr val="tx1"/>
                </a:solidFill>
                <a:effectLst/>
                <a:latin typeface="+mj-lt"/>
              </a:rPr>
              <a:t>Constituir</a:t>
            </a:r>
            <a:r>
              <a:rPr lang="en-US" sz="1800" u="none" strike="noStrike" dirty="0">
                <a:solidFill>
                  <a:schemeClr val="tx1"/>
                </a:solidFill>
                <a:effectLst/>
                <a:latin typeface="+mj-lt"/>
              </a:rPr>
              <a:t> legal y </a:t>
            </a:r>
            <a:r>
              <a:rPr lang="en-US" sz="1800" u="none" strike="noStrike" dirty="0" err="1">
                <a:solidFill>
                  <a:schemeClr val="tx1"/>
                </a:solidFill>
                <a:effectLst/>
                <a:latin typeface="+mj-lt"/>
              </a:rPr>
              <a:t>administrativamente</a:t>
            </a:r>
            <a:r>
              <a:rPr lang="en-US" sz="1800" u="none" strike="noStrike" dirty="0">
                <a:solidFill>
                  <a:schemeClr val="tx1"/>
                </a:solidFill>
                <a:effectLst/>
                <a:latin typeface="+mj-lt"/>
              </a:rPr>
              <a:t> las </a:t>
            </a:r>
            <a:r>
              <a:rPr lang="en-US" sz="1800" u="none" strike="noStrike" dirty="0" err="1">
                <a:solidFill>
                  <a:schemeClr val="tx1"/>
                </a:solidFill>
                <a:effectLst/>
                <a:latin typeface="+mj-lt"/>
              </a:rPr>
              <a:t>empresas</a:t>
            </a:r>
            <a:r>
              <a:rPr lang="en-US" sz="1800" u="none" strike="noStrike" dirty="0">
                <a:solidFill>
                  <a:schemeClr val="tx1"/>
                </a:solidFill>
                <a:effectLst/>
                <a:latin typeface="+mj-lt"/>
              </a:rPr>
              <a:t> de </a:t>
            </a:r>
            <a:r>
              <a:rPr lang="en-US" sz="1800" u="none" strike="noStrike" dirty="0" err="1">
                <a:solidFill>
                  <a:schemeClr val="tx1"/>
                </a:solidFill>
                <a:effectLst/>
                <a:latin typeface="+mj-lt"/>
              </a:rPr>
              <a:t>proyectos</a:t>
            </a:r>
            <a:r>
              <a:rPr lang="en-US" sz="1800" u="none" strike="noStrike" dirty="0">
                <a:solidFill>
                  <a:schemeClr val="tx1"/>
                </a:solidFill>
                <a:effectLst/>
                <a:latin typeface="+mj-lt"/>
              </a:rPr>
              <a:t> de </a:t>
            </a:r>
            <a:r>
              <a:rPr lang="en-US" sz="1800" u="none" strike="noStrike" dirty="0" err="1">
                <a:solidFill>
                  <a:schemeClr val="tx1"/>
                </a:solidFill>
                <a:effectLst/>
                <a:latin typeface="+mj-lt"/>
              </a:rPr>
              <a:t>investigación</a:t>
            </a:r>
            <a:r>
              <a:rPr lang="en-US" sz="1800" u="none" strike="noStrike" dirty="0">
                <a:solidFill>
                  <a:schemeClr val="tx1"/>
                </a:solidFill>
                <a:effectLst/>
                <a:latin typeface="+mj-lt"/>
              </a:rPr>
              <a:t>.</a:t>
            </a:r>
            <a:endParaRPr lang="en-US" sz="1800" b="0" i="0" u="none" strike="noStrike" dirty="0">
              <a:solidFill>
                <a:schemeClr val="tx1"/>
              </a:solidFill>
              <a:effectLst/>
              <a:latin typeface="+mj-lt"/>
            </a:endParaRP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MX" sz="1200" i="1" dirty="0">
                <a:latin typeface="+mj-lt"/>
              </a:rPr>
              <a:t>Descripción del entregable (output) con lo que se busca lograr la visión objetivo   del proyecto</a:t>
            </a:r>
          </a:p>
          <a:p>
            <a:endParaRPr lang="es-MX" dirty="0">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dirty="0">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4" y="4619859"/>
            <a:ext cx="5433533"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Hernán García</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Jorge </a:t>
            </a:r>
            <a:r>
              <a:rPr lang="es-MX" sz="1600" dirty="0" err="1">
                <a:latin typeface="Abadi"/>
              </a:rPr>
              <a:t>Gocher</a:t>
            </a:r>
            <a:endParaRPr lang="es-MX" sz="1600" dirty="0">
              <a:latin typeface="Abadi"/>
            </a:endParaRPr>
          </a:p>
          <a:p>
            <a:r>
              <a:rPr lang="es-MX" sz="1600" dirty="0">
                <a:latin typeface="Abadi"/>
              </a:rPr>
              <a:t>Líder Técnico:</a:t>
            </a:r>
          </a:p>
          <a:p>
            <a:r>
              <a:rPr lang="es-MX" sz="1600" dirty="0">
                <a:latin typeface="Abadi"/>
              </a:rPr>
              <a:t>SM/Procesos:</a:t>
            </a:r>
          </a:p>
          <a:p>
            <a:endParaRPr lang="es-MX" sz="1100" i="1" dirty="0">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Tree>
    <p:extLst>
      <p:ext uri="{BB962C8B-B14F-4D97-AF65-F5344CB8AC3E}">
        <p14:creationId xmlns:p14="http://schemas.microsoft.com/office/powerpoint/2010/main" val="1635781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a:latin typeface="Abadi" panose="020B0604020104020204" pitchFamily="34" charset="0"/>
              </a:rPr>
              <a:t>Gestión de empresas de Investigación</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ES" i="1">
                <a:latin typeface="+mj-lt"/>
              </a:rPr>
              <a:t>Constituir legal y administrativamente las empresas de proyectos de investigación</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panose="020B0604020104020204" pitchFamily="34" charset="0"/>
              </a:rPr>
              <a:t>Chf</a:t>
            </a:r>
            <a:r>
              <a:rPr lang="es-MX" sz="1200">
                <a:latin typeface="Abadi" panose="020B0604020104020204" pitchFamily="34" charset="0"/>
              </a:rPr>
              <a:t> </a:t>
            </a:r>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Hernán García</a:t>
            </a:r>
          </a:p>
          <a:p>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Jorge </a:t>
            </a:r>
            <a:r>
              <a:rPr lang="es-MX" sz="1200" err="1">
                <a:latin typeface="Abadi" panose="020B0604020104020204" pitchFamily="34" charset="0"/>
              </a:rPr>
              <a:t>Gocher</a:t>
            </a:r>
            <a:endParaRPr lang="es-MX" sz="1200">
              <a:latin typeface="Abadi" panose="020B0604020104020204" pitchFamily="34" charset="0"/>
            </a:endParaRPr>
          </a:p>
          <a:p>
            <a:r>
              <a:rPr lang="es-MX" sz="1200">
                <a:latin typeface="Abadi" panose="020B0604020104020204" pitchFamily="34" charset="0"/>
              </a:rPr>
              <a:t>Líder Técnico:</a:t>
            </a:r>
          </a:p>
          <a:p>
            <a:r>
              <a:rPr lang="es-MX" sz="1200">
                <a:latin typeface="Abadi" panose="020B0604020104020204" pitchFamily="34" charset="0"/>
              </a:rPr>
              <a:t>SM/Procesos: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2414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500">
                <a:latin typeface="Abadi" panose="020B0604020104020204" pitchFamily="34" charset="0"/>
              </a:rPr>
              <a:t>Gestión de empresas de Investigación</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i="1">
                <a:latin typeface="+mj-lt"/>
              </a:rPr>
              <a:t>Constituir legal y administrativamente las empresas de proyectos de investigación</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AC7B8D6E-6938-4186-A4E9-4BB4A1B9F2CA}"/>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B2B09315-265F-093D-422B-BE0293B61DEE}"/>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B8922A3A-397F-D6B5-C8AF-B946571FCF42}"/>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53BC69A9-BE9C-DB0C-9610-05452EA554BC}"/>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3A63E367-A9D1-53A6-DBFC-2BFC7B4DF1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2726938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Club 16</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pPr algn="l" fontAlgn="ctr"/>
            <a:r>
              <a:rPr lang="en-US" sz="1200" u="none" strike="noStrike" dirty="0" err="1">
                <a:solidFill>
                  <a:schemeClr val="tx1"/>
                </a:solidFill>
                <a:effectLst/>
                <a:latin typeface="Century Gothic" panose="020B0502020202020204" pitchFamily="34" charset="0"/>
              </a:rPr>
              <a:t>Consolidar</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una</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empresa</a:t>
            </a:r>
            <a:r>
              <a:rPr lang="en-US" sz="1200" u="none" strike="noStrike" dirty="0">
                <a:solidFill>
                  <a:schemeClr val="tx1"/>
                </a:solidFill>
                <a:effectLst/>
                <a:latin typeface="Century Gothic" panose="020B0502020202020204" pitchFamily="34" charset="0"/>
              </a:rPr>
              <a:t> de </a:t>
            </a:r>
            <a:r>
              <a:rPr lang="en-US" sz="1200" u="none" strike="noStrike" dirty="0" err="1">
                <a:solidFill>
                  <a:schemeClr val="tx1"/>
                </a:solidFill>
                <a:effectLst/>
                <a:latin typeface="Century Gothic" panose="020B0502020202020204" pitchFamily="34" charset="0"/>
              </a:rPr>
              <a:t>expertos</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en</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fomentar</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el</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orgullo</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sentido</a:t>
            </a:r>
            <a:r>
              <a:rPr lang="en-US" sz="1200" u="none" strike="noStrike" dirty="0">
                <a:solidFill>
                  <a:schemeClr val="tx1"/>
                </a:solidFill>
                <a:effectLst/>
                <a:latin typeface="Century Gothic" panose="020B0502020202020204" pitchFamily="34" charset="0"/>
              </a:rPr>
              <a:t> de </a:t>
            </a:r>
            <a:r>
              <a:rPr lang="en-US" sz="1200" u="none" strike="noStrike" dirty="0" err="1">
                <a:solidFill>
                  <a:schemeClr val="tx1"/>
                </a:solidFill>
                <a:effectLst/>
                <a:latin typeface="Century Gothic" panose="020B0502020202020204" pitchFamily="34" charset="0"/>
              </a:rPr>
              <a:t>pertenencia</a:t>
            </a:r>
            <a:r>
              <a:rPr lang="en-US" sz="1200" u="none" strike="noStrike" dirty="0">
                <a:solidFill>
                  <a:schemeClr val="tx1"/>
                </a:solidFill>
                <a:effectLst/>
                <a:latin typeface="Century Gothic" panose="020B0502020202020204" pitchFamily="34" charset="0"/>
              </a:rPr>
              <a:t> y </a:t>
            </a:r>
            <a:r>
              <a:rPr lang="en-US" sz="1200" u="none" strike="noStrike" dirty="0" err="1">
                <a:solidFill>
                  <a:schemeClr val="tx1"/>
                </a:solidFill>
                <a:effectLst/>
                <a:latin typeface="Century Gothic" panose="020B0502020202020204" pitchFamily="34" charset="0"/>
              </a:rPr>
              <a:t>promover</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el</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espíritu</a:t>
            </a:r>
            <a:r>
              <a:rPr lang="en-US" sz="1200" u="none" strike="noStrike" dirty="0">
                <a:solidFill>
                  <a:schemeClr val="tx1"/>
                </a:solidFill>
                <a:effectLst/>
                <a:latin typeface="Century Gothic" panose="020B0502020202020204" pitchFamily="34" charset="0"/>
              </a:rPr>
              <a:t> de </a:t>
            </a:r>
            <a:r>
              <a:rPr lang="en-US" sz="1200" u="none" strike="noStrike" dirty="0" err="1">
                <a:solidFill>
                  <a:schemeClr val="tx1"/>
                </a:solidFill>
                <a:effectLst/>
                <a:latin typeface="Century Gothic" panose="020B0502020202020204" pitchFamily="34" charset="0"/>
              </a:rPr>
              <a:t>institución</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educativa</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empresa</a:t>
            </a:r>
            <a:r>
              <a:rPr lang="en-US" sz="1200" u="none" strike="noStrike" dirty="0">
                <a:solidFill>
                  <a:schemeClr val="tx1"/>
                </a:solidFill>
                <a:effectLst/>
                <a:latin typeface="Century Gothic" panose="020B0502020202020204" pitchFamily="34" charset="0"/>
              </a:rPr>
              <a:t> o club </a:t>
            </a:r>
            <a:r>
              <a:rPr lang="en-US" sz="1200" u="none" strike="noStrike" dirty="0" err="1">
                <a:solidFill>
                  <a:schemeClr val="tx1"/>
                </a:solidFill>
                <a:effectLst/>
                <a:latin typeface="Century Gothic" panose="020B0502020202020204" pitchFamily="34" charset="0"/>
              </a:rPr>
              <a:t>deportivo</a:t>
            </a:r>
            <a:r>
              <a:rPr lang="en-US" sz="1200" u="none" strike="noStrike" dirty="0">
                <a:solidFill>
                  <a:schemeClr val="tx1"/>
                </a:solidFill>
                <a:effectLst/>
                <a:latin typeface="Century Gothic" panose="020B0502020202020204" pitchFamily="34" charset="0"/>
              </a:rPr>
              <a:t> a </a:t>
            </a:r>
            <a:r>
              <a:rPr lang="en-US" sz="1200" u="none" strike="noStrike" dirty="0" err="1">
                <a:solidFill>
                  <a:schemeClr val="tx1"/>
                </a:solidFill>
                <a:effectLst/>
                <a:latin typeface="Century Gothic" panose="020B0502020202020204" pitchFamily="34" charset="0"/>
              </a:rPr>
              <a:t>través</a:t>
            </a:r>
            <a:r>
              <a:rPr lang="en-US" sz="1200" u="none" strike="noStrike" dirty="0">
                <a:solidFill>
                  <a:schemeClr val="tx1"/>
                </a:solidFill>
                <a:effectLst/>
                <a:latin typeface="Century Gothic" panose="020B0502020202020204" pitchFamily="34" charset="0"/>
              </a:rPr>
              <a:t> de </a:t>
            </a:r>
            <a:r>
              <a:rPr lang="en-US" sz="1200" u="none" strike="noStrike" dirty="0" err="1">
                <a:solidFill>
                  <a:schemeClr val="tx1"/>
                </a:solidFill>
                <a:effectLst/>
                <a:latin typeface="Century Gothic" panose="020B0502020202020204" pitchFamily="34" charset="0"/>
              </a:rPr>
              <a:t>Productos</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Oficiales</a:t>
            </a:r>
            <a:r>
              <a:rPr lang="en-US" sz="1200" u="none" strike="noStrike" dirty="0">
                <a:solidFill>
                  <a:schemeClr val="tx1"/>
                </a:solidFill>
                <a:effectLst/>
                <a:latin typeface="Century Gothic" panose="020B0502020202020204" pitchFamily="34" charset="0"/>
              </a:rPr>
              <a:t>. Con </a:t>
            </a:r>
            <a:r>
              <a:rPr lang="en-US" sz="1200" u="none" strike="noStrike" dirty="0" err="1">
                <a:solidFill>
                  <a:schemeClr val="tx1"/>
                </a:solidFill>
                <a:effectLst/>
                <a:latin typeface="Century Gothic" panose="020B0502020202020204" pitchFamily="34" charset="0"/>
              </a:rPr>
              <a:t>el</a:t>
            </a:r>
            <a:r>
              <a:rPr lang="en-US" sz="1200" u="none" strike="noStrike" dirty="0">
                <a:solidFill>
                  <a:schemeClr val="tx1"/>
                </a:solidFill>
                <a:effectLst/>
                <a:latin typeface="Century Gothic" panose="020B0502020202020204" pitchFamily="34" charset="0"/>
              </a:rPr>
              <a:t> fin de </a:t>
            </a:r>
            <a:r>
              <a:rPr lang="en-US" sz="1200" u="none" strike="noStrike" dirty="0" err="1">
                <a:solidFill>
                  <a:schemeClr val="tx1"/>
                </a:solidFill>
                <a:effectLst/>
                <a:latin typeface="Century Gothic" panose="020B0502020202020204" pitchFamily="34" charset="0"/>
              </a:rPr>
              <a:t>conectar</a:t>
            </a:r>
            <a:r>
              <a:rPr lang="en-US" sz="1200" u="none" strike="noStrike" dirty="0">
                <a:solidFill>
                  <a:schemeClr val="tx1"/>
                </a:solidFill>
                <a:effectLst/>
                <a:latin typeface="Century Gothic" panose="020B0502020202020204" pitchFamily="34" charset="0"/>
              </a:rPr>
              <a:t> con </a:t>
            </a:r>
            <a:r>
              <a:rPr lang="en-US" sz="1200" u="none" strike="noStrike" dirty="0" err="1">
                <a:solidFill>
                  <a:schemeClr val="tx1"/>
                </a:solidFill>
                <a:effectLst/>
                <a:latin typeface="Century Gothic" panose="020B0502020202020204" pitchFamily="34" charset="0"/>
              </a:rPr>
              <a:t>su</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comunidad</a:t>
            </a:r>
            <a:r>
              <a:rPr lang="en-US" sz="1200" u="none" strike="noStrike" dirty="0">
                <a:solidFill>
                  <a:schemeClr val="tx1"/>
                </a:solidFill>
                <a:effectLst/>
                <a:latin typeface="Century Gothic" panose="020B0502020202020204" pitchFamily="34" charset="0"/>
              </a:rPr>
              <a:t> a </a:t>
            </a:r>
            <a:r>
              <a:rPr lang="en-US" sz="1200" u="none" strike="noStrike" dirty="0" err="1">
                <a:solidFill>
                  <a:schemeClr val="tx1"/>
                </a:solidFill>
                <a:effectLst/>
                <a:latin typeface="Century Gothic" panose="020B0502020202020204" pitchFamily="34" charset="0"/>
              </a:rPr>
              <a:t>través</a:t>
            </a:r>
            <a:r>
              <a:rPr lang="en-US" sz="1200" u="none" strike="noStrike" dirty="0">
                <a:solidFill>
                  <a:schemeClr val="tx1"/>
                </a:solidFill>
                <a:effectLst/>
                <a:latin typeface="Century Gothic" panose="020B0502020202020204" pitchFamily="34" charset="0"/>
              </a:rPr>
              <a:t> de </a:t>
            </a:r>
            <a:r>
              <a:rPr lang="en-US" sz="1200" u="none" strike="noStrike" dirty="0" err="1">
                <a:solidFill>
                  <a:schemeClr val="tx1"/>
                </a:solidFill>
                <a:effectLst/>
                <a:latin typeface="Century Gothic" panose="020B0502020202020204" pitchFamily="34" charset="0"/>
              </a:rPr>
              <a:t>colecciones</a:t>
            </a:r>
            <a:r>
              <a:rPr lang="en-US" sz="1200" u="none" strike="noStrike" dirty="0">
                <a:solidFill>
                  <a:schemeClr val="tx1"/>
                </a:solidFill>
                <a:effectLst/>
                <a:latin typeface="Century Gothic" panose="020B0502020202020204" pitchFamily="34" charset="0"/>
              </a:rPr>
              <a:t> de </a:t>
            </a:r>
            <a:r>
              <a:rPr lang="en-US" sz="1200" u="none" strike="noStrike" dirty="0" err="1">
                <a:solidFill>
                  <a:schemeClr val="tx1"/>
                </a:solidFill>
                <a:effectLst/>
                <a:latin typeface="Century Gothic" panose="020B0502020202020204" pitchFamily="34" charset="0"/>
              </a:rPr>
              <a:t>productos</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únicos</a:t>
            </a:r>
            <a:r>
              <a:rPr lang="en-US" sz="1200" u="none" strike="noStrike" dirty="0">
                <a:solidFill>
                  <a:schemeClr val="tx1"/>
                </a:solidFill>
                <a:effectLst/>
                <a:latin typeface="Century Gothic" panose="020B0502020202020204" pitchFamily="34" charset="0"/>
              </a:rPr>
              <a:t> y </a:t>
            </a:r>
            <a:r>
              <a:rPr lang="en-US" sz="1200" u="none" strike="noStrike" dirty="0" err="1">
                <a:solidFill>
                  <a:schemeClr val="tx1"/>
                </a:solidFill>
                <a:effectLst/>
                <a:latin typeface="Century Gothic" panose="020B0502020202020204" pitchFamily="34" charset="0"/>
              </a:rPr>
              <a:t>hechos</a:t>
            </a:r>
            <a:r>
              <a:rPr lang="en-US" sz="1200" u="none" strike="noStrike" dirty="0">
                <a:solidFill>
                  <a:schemeClr val="tx1"/>
                </a:solidFill>
                <a:effectLst/>
                <a:latin typeface="Century Gothic" panose="020B0502020202020204" pitchFamily="34" charset="0"/>
              </a:rPr>
              <a:t> </a:t>
            </a:r>
            <a:r>
              <a:rPr lang="en-US" sz="1200" u="none" strike="noStrike" dirty="0" err="1">
                <a:solidFill>
                  <a:schemeClr val="tx1"/>
                </a:solidFill>
                <a:effectLst/>
                <a:latin typeface="Century Gothic" panose="020B0502020202020204" pitchFamily="34" charset="0"/>
              </a:rPr>
              <a:t>especialmente</a:t>
            </a:r>
            <a:r>
              <a:rPr lang="en-US" sz="1200" u="none" strike="noStrike" dirty="0">
                <a:solidFill>
                  <a:schemeClr val="tx1"/>
                </a:solidFill>
                <a:effectLst/>
                <a:latin typeface="Century Gothic" panose="020B0502020202020204" pitchFamily="34" charset="0"/>
              </a:rPr>
              <a:t> para </a:t>
            </a:r>
            <a:r>
              <a:rPr lang="en-US" sz="1200" u="none" strike="noStrike" dirty="0" err="1">
                <a:solidFill>
                  <a:schemeClr val="tx1"/>
                </a:solidFill>
                <a:effectLst/>
                <a:latin typeface="Century Gothic" panose="020B0502020202020204" pitchFamily="34" charset="0"/>
              </a:rPr>
              <a:t>ellos</a:t>
            </a:r>
            <a:endParaRPr lang="en-US" sz="1200" b="0" i="0" u="none" strike="noStrike" dirty="0">
              <a:solidFill>
                <a:schemeClr val="tx1"/>
              </a:solidFill>
              <a:effectLst/>
              <a:latin typeface="Century Gothic" panose="020B0502020202020204" pitchFamily="34" charset="0"/>
            </a:endParaRP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MX" sz="1200" i="1">
                <a:latin typeface="+mj-lt"/>
              </a:rPr>
              <a:t>Descripción del entregable (output) con lo que se busca lograr la visión objetivo   del proyecto</a:t>
            </a:r>
          </a:p>
          <a:p>
            <a:endParaRPr lang="es-MX">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4" y="4619859"/>
            <a:ext cx="5175267"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Jordi Espinoza</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a:t>
            </a:r>
            <a:r>
              <a:rPr lang="es-MX" sz="1600" dirty="0" err="1">
                <a:latin typeface="Abadi"/>
              </a:rPr>
              <a:t>Alvaro</a:t>
            </a:r>
            <a:r>
              <a:rPr lang="es-MX" sz="1600" dirty="0">
                <a:latin typeface="Abadi"/>
              </a:rPr>
              <a:t> Gloria</a:t>
            </a:r>
          </a:p>
          <a:p>
            <a:r>
              <a:rPr lang="es-MX" sz="1600" dirty="0">
                <a:latin typeface="Abadi"/>
              </a:rPr>
              <a:t>Líder Técnico:</a:t>
            </a:r>
          </a:p>
          <a:p>
            <a:r>
              <a:rPr lang="es-MX" sz="1600" dirty="0">
                <a:latin typeface="Abadi"/>
              </a:rPr>
              <a:t>SM/Procesos:</a:t>
            </a:r>
          </a:p>
          <a:p>
            <a:endParaRPr lang="es-MX" sz="1100" i="1" dirty="0">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Club 16</a:t>
            </a:r>
          </a:p>
        </p:txBody>
      </p:sp>
    </p:spTree>
    <p:extLst>
      <p:ext uri="{BB962C8B-B14F-4D97-AF65-F5344CB8AC3E}">
        <p14:creationId xmlns:p14="http://schemas.microsoft.com/office/powerpoint/2010/main" val="4074950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Club 16</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pPr algn="l" fontAlgn="ctr"/>
            <a:r>
              <a:rPr lang="en-US" sz="1200" u="none" strike="noStrike" err="1">
                <a:solidFill>
                  <a:schemeClr val="tx1"/>
                </a:solidFill>
                <a:effectLst/>
                <a:latin typeface="Century Gothic" panose="020B0502020202020204" pitchFamily="34" charset="0"/>
              </a:rPr>
              <a:t>Consolidar</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una</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empresa</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expertos</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en</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fomentar</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el</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orgullo</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sentido</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pertenencia</a:t>
            </a:r>
            <a:r>
              <a:rPr lang="en-US" sz="1200" u="none" strike="noStrike">
                <a:solidFill>
                  <a:schemeClr val="tx1"/>
                </a:solidFill>
                <a:effectLst/>
                <a:latin typeface="Century Gothic" panose="020B0502020202020204" pitchFamily="34" charset="0"/>
              </a:rPr>
              <a:t> y </a:t>
            </a:r>
            <a:r>
              <a:rPr lang="en-US" sz="1200" u="none" strike="noStrike" err="1">
                <a:solidFill>
                  <a:schemeClr val="tx1"/>
                </a:solidFill>
                <a:effectLst/>
                <a:latin typeface="Century Gothic" panose="020B0502020202020204" pitchFamily="34" charset="0"/>
              </a:rPr>
              <a:t>promover</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el</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espíritu</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institución</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educativa</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empresa</a:t>
            </a:r>
            <a:r>
              <a:rPr lang="en-US" sz="1200" u="none" strike="noStrike">
                <a:solidFill>
                  <a:schemeClr val="tx1"/>
                </a:solidFill>
                <a:effectLst/>
                <a:latin typeface="Century Gothic" panose="020B0502020202020204" pitchFamily="34" charset="0"/>
              </a:rPr>
              <a:t> o club </a:t>
            </a:r>
            <a:r>
              <a:rPr lang="en-US" sz="1200" u="none" strike="noStrike" err="1">
                <a:solidFill>
                  <a:schemeClr val="tx1"/>
                </a:solidFill>
                <a:effectLst/>
                <a:latin typeface="Century Gothic" panose="020B0502020202020204" pitchFamily="34" charset="0"/>
              </a:rPr>
              <a:t>deportivo</a:t>
            </a:r>
            <a:r>
              <a:rPr lang="en-US" sz="1200" u="none" strike="noStrike">
                <a:solidFill>
                  <a:schemeClr val="tx1"/>
                </a:solidFill>
                <a:effectLst/>
                <a:latin typeface="Century Gothic" panose="020B0502020202020204" pitchFamily="34" charset="0"/>
              </a:rPr>
              <a:t> a </a:t>
            </a:r>
            <a:r>
              <a:rPr lang="en-US" sz="1200" u="none" strike="noStrike" err="1">
                <a:solidFill>
                  <a:schemeClr val="tx1"/>
                </a:solidFill>
                <a:effectLst/>
                <a:latin typeface="Century Gothic" panose="020B0502020202020204" pitchFamily="34" charset="0"/>
              </a:rPr>
              <a:t>través</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Productos</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Oficiales</a:t>
            </a:r>
            <a:r>
              <a:rPr lang="en-US" sz="1200" u="none" strike="noStrike">
                <a:solidFill>
                  <a:schemeClr val="tx1"/>
                </a:solidFill>
                <a:effectLst/>
                <a:latin typeface="Century Gothic" panose="020B0502020202020204" pitchFamily="34" charset="0"/>
              </a:rPr>
              <a:t>. Con </a:t>
            </a:r>
            <a:r>
              <a:rPr lang="en-US" sz="1200" u="none" strike="noStrike" err="1">
                <a:solidFill>
                  <a:schemeClr val="tx1"/>
                </a:solidFill>
                <a:effectLst/>
                <a:latin typeface="Century Gothic" panose="020B0502020202020204" pitchFamily="34" charset="0"/>
              </a:rPr>
              <a:t>el</a:t>
            </a:r>
            <a:r>
              <a:rPr lang="en-US" sz="1200" u="none" strike="noStrike">
                <a:solidFill>
                  <a:schemeClr val="tx1"/>
                </a:solidFill>
                <a:effectLst/>
                <a:latin typeface="Century Gothic" panose="020B0502020202020204" pitchFamily="34" charset="0"/>
              </a:rPr>
              <a:t> fin de </a:t>
            </a:r>
            <a:r>
              <a:rPr lang="en-US" sz="1200" u="none" strike="noStrike" err="1">
                <a:solidFill>
                  <a:schemeClr val="tx1"/>
                </a:solidFill>
                <a:effectLst/>
                <a:latin typeface="Century Gothic" panose="020B0502020202020204" pitchFamily="34" charset="0"/>
              </a:rPr>
              <a:t>conectar</a:t>
            </a:r>
            <a:r>
              <a:rPr lang="en-US" sz="1200" u="none" strike="noStrike">
                <a:solidFill>
                  <a:schemeClr val="tx1"/>
                </a:solidFill>
                <a:effectLst/>
                <a:latin typeface="Century Gothic" panose="020B0502020202020204" pitchFamily="34" charset="0"/>
              </a:rPr>
              <a:t> con </a:t>
            </a:r>
            <a:r>
              <a:rPr lang="en-US" sz="1200" u="none" strike="noStrike" err="1">
                <a:solidFill>
                  <a:schemeClr val="tx1"/>
                </a:solidFill>
                <a:effectLst/>
                <a:latin typeface="Century Gothic" panose="020B0502020202020204" pitchFamily="34" charset="0"/>
              </a:rPr>
              <a:t>su</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comunidad</a:t>
            </a:r>
            <a:r>
              <a:rPr lang="en-US" sz="1200" u="none" strike="noStrike">
                <a:solidFill>
                  <a:schemeClr val="tx1"/>
                </a:solidFill>
                <a:effectLst/>
                <a:latin typeface="Century Gothic" panose="020B0502020202020204" pitchFamily="34" charset="0"/>
              </a:rPr>
              <a:t> a </a:t>
            </a:r>
            <a:r>
              <a:rPr lang="en-US" sz="1200" u="none" strike="noStrike" err="1">
                <a:solidFill>
                  <a:schemeClr val="tx1"/>
                </a:solidFill>
                <a:effectLst/>
                <a:latin typeface="Century Gothic" panose="020B0502020202020204" pitchFamily="34" charset="0"/>
              </a:rPr>
              <a:t>través</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colecciones</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productos</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únicos</a:t>
            </a:r>
            <a:r>
              <a:rPr lang="en-US" sz="1200" u="none" strike="noStrike">
                <a:solidFill>
                  <a:schemeClr val="tx1"/>
                </a:solidFill>
                <a:effectLst/>
                <a:latin typeface="Century Gothic" panose="020B0502020202020204" pitchFamily="34" charset="0"/>
              </a:rPr>
              <a:t> y </a:t>
            </a:r>
            <a:r>
              <a:rPr lang="en-US" sz="1200" u="none" strike="noStrike" err="1">
                <a:solidFill>
                  <a:schemeClr val="tx1"/>
                </a:solidFill>
                <a:effectLst/>
                <a:latin typeface="Century Gothic" panose="020B0502020202020204" pitchFamily="34" charset="0"/>
              </a:rPr>
              <a:t>hechos</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especialmente</a:t>
            </a:r>
            <a:r>
              <a:rPr lang="en-US" sz="1200" u="none" strike="noStrike">
                <a:solidFill>
                  <a:schemeClr val="tx1"/>
                </a:solidFill>
                <a:effectLst/>
                <a:latin typeface="Century Gothic" panose="020B0502020202020204" pitchFamily="34" charset="0"/>
              </a:rPr>
              <a:t> para </a:t>
            </a:r>
            <a:r>
              <a:rPr lang="en-US" sz="1200" u="none" strike="noStrike" err="1">
                <a:solidFill>
                  <a:schemeClr val="tx1"/>
                </a:solidFill>
                <a:effectLst/>
                <a:latin typeface="Century Gothic" panose="020B0502020202020204" pitchFamily="34" charset="0"/>
              </a:rPr>
              <a:t>ellos</a:t>
            </a:r>
            <a:endParaRPr lang="en-US" sz="1200" b="0" i="0" u="none" strike="noStrike">
              <a:solidFill>
                <a:schemeClr val="tx1"/>
              </a:solidFill>
              <a:effectLst/>
              <a:latin typeface="Century Gothic" panose="020B0502020202020204" pitchFamily="34" charset="0"/>
            </a:endParaRP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panose="020B0604020104020204" pitchFamily="34" charset="0"/>
              </a:rPr>
              <a:t>Chf</a:t>
            </a:r>
            <a:r>
              <a:rPr lang="es-MX" sz="1200">
                <a:latin typeface="Abadi" panose="020B0604020104020204" pitchFamily="34" charset="0"/>
              </a:rPr>
              <a:t> </a:t>
            </a:r>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Jordi Espinoza</a:t>
            </a:r>
          </a:p>
          <a:p>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Alvaro Gloria</a:t>
            </a:r>
          </a:p>
          <a:p>
            <a:r>
              <a:rPr lang="es-MX" sz="1200">
                <a:latin typeface="Abadi" panose="020B0604020104020204" pitchFamily="34" charset="0"/>
              </a:rPr>
              <a:t>Líder Técnico:</a:t>
            </a:r>
          </a:p>
          <a:p>
            <a:r>
              <a:rPr lang="es-MX" sz="1200">
                <a:latin typeface="Abadi" panose="020B0604020104020204" pitchFamily="34" charset="0"/>
              </a:rPr>
              <a:t>SM/Procesos: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Club 16</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14724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Club 16</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pPr algn="l" fontAlgn="ctr"/>
            <a:r>
              <a:rPr lang="en-US" sz="1200" u="none" strike="noStrike" err="1">
                <a:solidFill>
                  <a:schemeClr val="tx1"/>
                </a:solidFill>
                <a:effectLst/>
                <a:latin typeface="Century Gothic" panose="020B0502020202020204" pitchFamily="34" charset="0"/>
              </a:rPr>
              <a:t>Consolidar</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una</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empresa</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expertos</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en</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fomentar</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el</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orgullo</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sentido</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pertenencia</a:t>
            </a:r>
            <a:r>
              <a:rPr lang="en-US" sz="1200" u="none" strike="noStrike">
                <a:solidFill>
                  <a:schemeClr val="tx1"/>
                </a:solidFill>
                <a:effectLst/>
                <a:latin typeface="Century Gothic" panose="020B0502020202020204" pitchFamily="34" charset="0"/>
              </a:rPr>
              <a:t> y </a:t>
            </a:r>
            <a:r>
              <a:rPr lang="en-US" sz="1200" u="none" strike="noStrike" err="1">
                <a:solidFill>
                  <a:schemeClr val="tx1"/>
                </a:solidFill>
                <a:effectLst/>
                <a:latin typeface="Century Gothic" panose="020B0502020202020204" pitchFamily="34" charset="0"/>
              </a:rPr>
              <a:t>promover</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el</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espíritu</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institución</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educativa</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empresa</a:t>
            </a:r>
            <a:r>
              <a:rPr lang="en-US" sz="1200" u="none" strike="noStrike">
                <a:solidFill>
                  <a:schemeClr val="tx1"/>
                </a:solidFill>
                <a:effectLst/>
                <a:latin typeface="Century Gothic" panose="020B0502020202020204" pitchFamily="34" charset="0"/>
              </a:rPr>
              <a:t> o club </a:t>
            </a:r>
            <a:r>
              <a:rPr lang="en-US" sz="1200" u="none" strike="noStrike" err="1">
                <a:solidFill>
                  <a:schemeClr val="tx1"/>
                </a:solidFill>
                <a:effectLst/>
                <a:latin typeface="Century Gothic" panose="020B0502020202020204" pitchFamily="34" charset="0"/>
              </a:rPr>
              <a:t>deportivo</a:t>
            </a:r>
            <a:r>
              <a:rPr lang="en-US" sz="1200" u="none" strike="noStrike">
                <a:solidFill>
                  <a:schemeClr val="tx1"/>
                </a:solidFill>
                <a:effectLst/>
                <a:latin typeface="Century Gothic" panose="020B0502020202020204" pitchFamily="34" charset="0"/>
              </a:rPr>
              <a:t> a </a:t>
            </a:r>
            <a:r>
              <a:rPr lang="en-US" sz="1200" u="none" strike="noStrike" err="1">
                <a:solidFill>
                  <a:schemeClr val="tx1"/>
                </a:solidFill>
                <a:effectLst/>
                <a:latin typeface="Century Gothic" panose="020B0502020202020204" pitchFamily="34" charset="0"/>
              </a:rPr>
              <a:t>través</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Productos</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Oficiales</a:t>
            </a:r>
            <a:r>
              <a:rPr lang="en-US" sz="1200" u="none" strike="noStrike">
                <a:solidFill>
                  <a:schemeClr val="tx1"/>
                </a:solidFill>
                <a:effectLst/>
                <a:latin typeface="Century Gothic" panose="020B0502020202020204" pitchFamily="34" charset="0"/>
              </a:rPr>
              <a:t>. Con </a:t>
            </a:r>
            <a:r>
              <a:rPr lang="en-US" sz="1200" u="none" strike="noStrike" err="1">
                <a:solidFill>
                  <a:schemeClr val="tx1"/>
                </a:solidFill>
                <a:effectLst/>
                <a:latin typeface="Century Gothic" panose="020B0502020202020204" pitchFamily="34" charset="0"/>
              </a:rPr>
              <a:t>el</a:t>
            </a:r>
            <a:r>
              <a:rPr lang="en-US" sz="1200" u="none" strike="noStrike">
                <a:solidFill>
                  <a:schemeClr val="tx1"/>
                </a:solidFill>
                <a:effectLst/>
                <a:latin typeface="Century Gothic" panose="020B0502020202020204" pitchFamily="34" charset="0"/>
              </a:rPr>
              <a:t> fin de </a:t>
            </a:r>
            <a:r>
              <a:rPr lang="en-US" sz="1200" u="none" strike="noStrike" err="1">
                <a:solidFill>
                  <a:schemeClr val="tx1"/>
                </a:solidFill>
                <a:effectLst/>
                <a:latin typeface="Century Gothic" panose="020B0502020202020204" pitchFamily="34" charset="0"/>
              </a:rPr>
              <a:t>conectar</a:t>
            </a:r>
            <a:r>
              <a:rPr lang="en-US" sz="1200" u="none" strike="noStrike">
                <a:solidFill>
                  <a:schemeClr val="tx1"/>
                </a:solidFill>
                <a:effectLst/>
                <a:latin typeface="Century Gothic" panose="020B0502020202020204" pitchFamily="34" charset="0"/>
              </a:rPr>
              <a:t> con </a:t>
            </a:r>
            <a:r>
              <a:rPr lang="en-US" sz="1200" u="none" strike="noStrike" err="1">
                <a:solidFill>
                  <a:schemeClr val="tx1"/>
                </a:solidFill>
                <a:effectLst/>
                <a:latin typeface="Century Gothic" panose="020B0502020202020204" pitchFamily="34" charset="0"/>
              </a:rPr>
              <a:t>su</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comunidad</a:t>
            </a:r>
            <a:r>
              <a:rPr lang="en-US" sz="1200" u="none" strike="noStrike">
                <a:solidFill>
                  <a:schemeClr val="tx1"/>
                </a:solidFill>
                <a:effectLst/>
                <a:latin typeface="Century Gothic" panose="020B0502020202020204" pitchFamily="34" charset="0"/>
              </a:rPr>
              <a:t> a </a:t>
            </a:r>
            <a:r>
              <a:rPr lang="en-US" sz="1200" u="none" strike="noStrike" err="1">
                <a:solidFill>
                  <a:schemeClr val="tx1"/>
                </a:solidFill>
                <a:effectLst/>
                <a:latin typeface="Century Gothic" panose="020B0502020202020204" pitchFamily="34" charset="0"/>
              </a:rPr>
              <a:t>través</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colecciones</a:t>
            </a:r>
            <a:r>
              <a:rPr lang="en-US" sz="1200" u="none" strike="noStrike">
                <a:solidFill>
                  <a:schemeClr val="tx1"/>
                </a:solidFill>
                <a:effectLst/>
                <a:latin typeface="Century Gothic" panose="020B0502020202020204" pitchFamily="34" charset="0"/>
              </a:rPr>
              <a:t> de </a:t>
            </a:r>
            <a:r>
              <a:rPr lang="en-US" sz="1200" u="none" strike="noStrike" err="1">
                <a:solidFill>
                  <a:schemeClr val="tx1"/>
                </a:solidFill>
                <a:effectLst/>
                <a:latin typeface="Century Gothic" panose="020B0502020202020204" pitchFamily="34" charset="0"/>
              </a:rPr>
              <a:t>productos</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únicos</a:t>
            </a:r>
            <a:r>
              <a:rPr lang="en-US" sz="1200" u="none" strike="noStrike">
                <a:solidFill>
                  <a:schemeClr val="tx1"/>
                </a:solidFill>
                <a:effectLst/>
                <a:latin typeface="Century Gothic" panose="020B0502020202020204" pitchFamily="34" charset="0"/>
              </a:rPr>
              <a:t> y </a:t>
            </a:r>
            <a:r>
              <a:rPr lang="en-US" sz="1200" u="none" strike="noStrike" err="1">
                <a:solidFill>
                  <a:schemeClr val="tx1"/>
                </a:solidFill>
                <a:effectLst/>
                <a:latin typeface="Century Gothic" panose="020B0502020202020204" pitchFamily="34" charset="0"/>
              </a:rPr>
              <a:t>hechos</a:t>
            </a:r>
            <a:r>
              <a:rPr lang="en-US" sz="1200" u="none" strike="noStrike">
                <a:solidFill>
                  <a:schemeClr val="tx1"/>
                </a:solidFill>
                <a:effectLst/>
                <a:latin typeface="Century Gothic" panose="020B0502020202020204" pitchFamily="34" charset="0"/>
              </a:rPr>
              <a:t> </a:t>
            </a:r>
            <a:r>
              <a:rPr lang="en-US" sz="1200" u="none" strike="noStrike" err="1">
                <a:solidFill>
                  <a:schemeClr val="tx1"/>
                </a:solidFill>
                <a:effectLst/>
                <a:latin typeface="Century Gothic" panose="020B0502020202020204" pitchFamily="34" charset="0"/>
              </a:rPr>
              <a:t>especialmente</a:t>
            </a:r>
            <a:r>
              <a:rPr lang="en-US" sz="1200" u="none" strike="noStrike">
                <a:solidFill>
                  <a:schemeClr val="tx1"/>
                </a:solidFill>
                <a:effectLst/>
                <a:latin typeface="Century Gothic" panose="020B0502020202020204" pitchFamily="34" charset="0"/>
              </a:rPr>
              <a:t> para </a:t>
            </a:r>
            <a:r>
              <a:rPr lang="en-US" sz="1200" u="none" strike="noStrike" err="1">
                <a:solidFill>
                  <a:schemeClr val="tx1"/>
                </a:solidFill>
                <a:effectLst/>
                <a:latin typeface="Century Gothic" panose="020B0502020202020204" pitchFamily="34" charset="0"/>
              </a:rPr>
              <a:t>ellos</a:t>
            </a:r>
            <a:endParaRPr lang="en-US" sz="1200" b="0" i="0" u="none" strike="noStrike">
              <a:solidFill>
                <a:schemeClr val="tx1"/>
              </a:solidFill>
              <a:effectLst/>
              <a:latin typeface="Century Gothic" panose="020B0502020202020204" pitchFamily="34" charset="0"/>
            </a:endParaRP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Club 16</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B894317C-0340-1B3E-A6EF-2FF77686675E}"/>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829BDF6E-F481-E2FC-B4C8-4CFC426A6D1B}"/>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B64550B0-7864-2F2A-3684-3A44E034E75A}"/>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687E111B-240C-CE10-1D7E-DFBCFF5A5CB5}"/>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37ED8BAA-EE07-5968-9053-808E9F5F5A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100682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(Nombre de iniciativa/proyecto)</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MX" i="1">
                <a:latin typeface="+mj-lt"/>
              </a:rPr>
              <a:t>Breve descripción del resultado (</a:t>
            </a:r>
            <a:r>
              <a:rPr lang="es-MX" i="1" err="1">
                <a:latin typeface="+mj-lt"/>
              </a:rPr>
              <a:t>outcome</a:t>
            </a:r>
            <a:r>
              <a:rPr lang="es-MX" i="1">
                <a:latin typeface="+mj-lt"/>
              </a:rPr>
              <a:t>) que se espera obtener con esta iniciativa identificando el usuario/audiencia que va a impactar </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panose="020B0604020104020204" pitchFamily="34" charset="0"/>
              </a:rPr>
              <a:t>Chf</a:t>
            </a:r>
            <a:r>
              <a:rPr lang="es-MX" sz="1200">
                <a:latin typeface="Abadi" panose="020B0604020104020204" pitchFamily="34" charset="0"/>
              </a:rPr>
              <a:t> </a:t>
            </a:r>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a:t>
            </a:r>
          </a:p>
          <a:p>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a:t>
            </a:r>
          </a:p>
          <a:p>
            <a:r>
              <a:rPr lang="es-MX" sz="1200">
                <a:latin typeface="Abadi" panose="020B0604020104020204" pitchFamily="34" charset="0"/>
              </a:rPr>
              <a:t>Líder Técnico:</a:t>
            </a:r>
          </a:p>
          <a:p>
            <a:r>
              <a:rPr lang="es-MX" sz="1200">
                <a:latin typeface="Abadi" panose="020B0604020104020204" pitchFamily="34" charset="0"/>
              </a:rPr>
              <a:t>SM/Procesos: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Unidad de negocio</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9930942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dirty="0" err="1">
                <a:latin typeface="Abadi" panose="020B0604020104020204" pitchFamily="34" charset="0"/>
              </a:rPr>
              <a:t>TecVenues</a:t>
            </a:r>
            <a:r>
              <a:rPr lang="es-MX" sz="3500" dirty="0">
                <a:latin typeface="Abadi" panose="020B0604020104020204" pitchFamily="34" charset="0"/>
              </a:rPr>
              <a:t> - espacios, </a:t>
            </a:r>
          </a:p>
          <a:p>
            <a:pPr algn="ctr"/>
            <a:r>
              <a:rPr lang="es-MX" sz="3500" dirty="0" err="1">
                <a:latin typeface="Abadi" panose="020B0604020104020204" pitchFamily="34" charset="0"/>
              </a:rPr>
              <a:t>Venues</a:t>
            </a:r>
            <a:r>
              <a:rPr lang="es-MX" sz="3500" dirty="0">
                <a:latin typeface="Abadi" panose="020B0604020104020204" pitchFamily="34" charset="0"/>
              </a:rPr>
              <a:t> - eventos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sz="1200" i="1" dirty="0">
                <a:latin typeface="+mj-lt"/>
              </a:rPr>
              <a:t>Es la iniciativa que busca generar ingresos aprovechando los espacios disponibles en los campus, especialmente definidos y delimitados, que se rentarán para eventos de terceros; generalmente incluyen estadios, auditorios y algunos espacios abiertos. además, busca aprovechar la oportunidad de desarrollar y vender servicios y experiencias de valor que se pueden convertir en un evento para los clientes. </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MX" sz="1200" i="1">
                <a:latin typeface="+mj-lt"/>
              </a:rPr>
              <a:t>Descripción del entregable (output) con lo que se busca lograr la visión objetivo   del proyecto</a:t>
            </a:r>
          </a:p>
          <a:p>
            <a:endParaRPr lang="es-MX">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dirty="0">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4" y="4619859"/>
            <a:ext cx="5295309"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Jordi Espinoza</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Gilberto Luna</a:t>
            </a:r>
          </a:p>
          <a:p>
            <a:r>
              <a:rPr lang="es-MX" sz="1600" dirty="0">
                <a:latin typeface="Abadi"/>
              </a:rPr>
              <a:t>Líder Técnico:</a:t>
            </a:r>
          </a:p>
          <a:p>
            <a:r>
              <a:rPr lang="es-MX" sz="1600" dirty="0">
                <a:latin typeface="Abadi"/>
              </a:rPr>
              <a:t>SM/Procesos: Carlo Nuñez</a:t>
            </a:r>
          </a:p>
          <a:p>
            <a:endParaRPr lang="es-MX" sz="1100" i="1" dirty="0">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dirty="0">
                  <a:latin typeface="Abadi"/>
                </a:rPr>
                <a:t>Problema / Oportunidad identificada</a:t>
              </a:r>
              <a:endParaRPr lang="es-MX" sz="2200" dirty="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Tec </a:t>
            </a:r>
            <a:r>
              <a:rPr lang="es-MX" err="1">
                <a:latin typeface="Abadi" panose="020B0604020104020204" pitchFamily="34" charset="0"/>
              </a:rPr>
              <a:t>Venues</a:t>
            </a:r>
            <a:endParaRPr lang="es-MX">
              <a:latin typeface="Abadi" panose="020B0604020104020204" pitchFamily="34" charset="0"/>
            </a:endParaRPr>
          </a:p>
        </p:txBody>
      </p:sp>
    </p:spTree>
    <p:extLst>
      <p:ext uri="{BB962C8B-B14F-4D97-AF65-F5344CB8AC3E}">
        <p14:creationId xmlns:p14="http://schemas.microsoft.com/office/powerpoint/2010/main" val="4115157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err="1">
                <a:latin typeface="Abadi" panose="020B0604020104020204" pitchFamily="34" charset="0"/>
              </a:rPr>
              <a:t>TecVenues</a:t>
            </a:r>
            <a:r>
              <a:rPr lang="es-MX" sz="2400">
                <a:latin typeface="Abadi" panose="020B0604020104020204" pitchFamily="34" charset="0"/>
              </a:rPr>
              <a:t> - espacios, </a:t>
            </a:r>
          </a:p>
          <a:p>
            <a:pPr algn="ctr"/>
            <a:r>
              <a:rPr lang="es-MX" sz="2400" err="1">
                <a:latin typeface="Abadi" panose="020B0604020104020204" pitchFamily="34" charset="0"/>
              </a:rPr>
              <a:t>Venues</a:t>
            </a:r>
            <a:r>
              <a:rPr lang="es-MX" sz="2400">
                <a:latin typeface="Abadi" panose="020B0604020104020204" pitchFamily="34" charset="0"/>
              </a:rPr>
              <a:t> - eventos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ES" sz="1200" i="1">
                <a:latin typeface="+mj-lt"/>
              </a:rPr>
              <a:t>Es la iniciativa que busca generar ingresos aprovechando los espacios disponibles en los campus, especialmente definidos y delimitados, que se rentarán para eventos de terceros; generalmente incluyen estadios, auditorios y algunos espacios abiertos. además, busca aprovechar la oportunidad de desarrollar y vender servicios y experiencias de valor que se pueden convertir en un evento para los clientes. </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a:rPr>
              <a:t>Chf</a:t>
            </a:r>
            <a:r>
              <a:rPr lang="es-MX" sz="1200">
                <a:latin typeface="Abadi"/>
              </a:rPr>
              <a:t> </a:t>
            </a:r>
            <a:r>
              <a:rPr lang="es-MX" sz="1200" err="1">
                <a:latin typeface="Abadi"/>
              </a:rPr>
              <a:t>Product</a:t>
            </a:r>
            <a:r>
              <a:rPr lang="es-MX" sz="1200">
                <a:latin typeface="Abadi"/>
              </a:rPr>
              <a:t> </a:t>
            </a:r>
            <a:r>
              <a:rPr lang="es-MX" sz="1200" err="1">
                <a:latin typeface="Abadi"/>
              </a:rPr>
              <a:t>Owner</a:t>
            </a:r>
            <a:r>
              <a:rPr lang="es-MX" sz="1200">
                <a:latin typeface="Abadi"/>
              </a:rPr>
              <a:t>: Jordi Espinoza</a:t>
            </a:r>
          </a:p>
          <a:p>
            <a:r>
              <a:rPr lang="es-MX" sz="1200" err="1">
                <a:latin typeface="Abadi"/>
              </a:rPr>
              <a:t>Product</a:t>
            </a:r>
            <a:r>
              <a:rPr lang="es-MX" sz="1200">
                <a:latin typeface="Abadi"/>
              </a:rPr>
              <a:t> </a:t>
            </a:r>
            <a:r>
              <a:rPr lang="es-MX" sz="1200" err="1">
                <a:latin typeface="Abadi"/>
              </a:rPr>
              <a:t>Owner</a:t>
            </a:r>
            <a:r>
              <a:rPr lang="es-MX" sz="1200">
                <a:latin typeface="Abadi"/>
              </a:rPr>
              <a:t>: Gilberto Luna</a:t>
            </a:r>
          </a:p>
          <a:p>
            <a:r>
              <a:rPr lang="es-MX" sz="1200">
                <a:latin typeface="Abadi"/>
              </a:rPr>
              <a:t>Líder Técnico:</a:t>
            </a:r>
          </a:p>
          <a:p>
            <a:r>
              <a:rPr lang="es-MX" sz="1200">
                <a:latin typeface="Abadi"/>
              </a:rPr>
              <a:t>SM/Procesos: Carlo Nuñez</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Tec </a:t>
            </a:r>
            <a:r>
              <a:rPr lang="es-MX" err="1">
                <a:latin typeface="Abadi" panose="020B0604020104020204" pitchFamily="34" charset="0"/>
              </a:rPr>
              <a:t>Venues</a:t>
            </a:r>
            <a:endParaRPr lang="es-MX">
              <a:latin typeface="Abadi" panose="020B0604020104020204" pitchFamily="34" charset="0"/>
            </a:endParaRP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69223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err="1">
                <a:latin typeface="Abadi" panose="020B0604020104020204" pitchFamily="34" charset="0"/>
              </a:rPr>
              <a:t>TecVenues</a:t>
            </a:r>
            <a:r>
              <a:rPr lang="es-MX" sz="3500">
                <a:latin typeface="Abadi" panose="020B0604020104020204" pitchFamily="34" charset="0"/>
              </a:rPr>
              <a:t> - espacios, </a:t>
            </a:r>
          </a:p>
          <a:p>
            <a:pPr algn="ctr"/>
            <a:r>
              <a:rPr lang="es-MX" sz="3500" err="1">
                <a:latin typeface="Abadi" panose="020B0604020104020204" pitchFamily="34" charset="0"/>
              </a:rPr>
              <a:t>Venues</a:t>
            </a:r>
            <a:r>
              <a:rPr lang="es-MX" sz="3500">
                <a:latin typeface="Abadi" panose="020B0604020104020204" pitchFamily="34" charset="0"/>
              </a:rPr>
              <a:t> - eventos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sz="1200" i="1">
                <a:latin typeface="+mj-lt"/>
              </a:rPr>
              <a:t>Es la iniciativa que busca generar ingresos aprovechando los espacios disponibles en los campus, especialmente definidos y delimitados, que se rentarán para eventos de terceros; generalmente incluyen estadios, auditorios y algunos espacios abiertos. además, busca aprovechar la oportunidad de desarrollar y vender servicios y experiencias de valor que se pueden convertir en un evento para los clientes. </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Tec </a:t>
            </a:r>
            <a:r>
              <a:rPr lang="es-MX" err="1">
                <a:latin typeface="Abadi" panose="020B0604020104020204" pitchFamily="34" charset="0"/>
              </a:rPr>
              <a:t>Venues</a:t>
            </a:r>
            <a:endParaRPr lang="es-MX">
              <a:latin typeface="Abadi" panose="020B0604020104020204" pitchFamily="34" charset="0"/>
            </a:endParaRP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4D0C8197-DA90-B23B-7336-F2E822B28B86}"/>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BBB1FFBD-4308-8E06-3FCC-630446B8A662}"/>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837DEC1C-C913-65C4-AC4D-F558FD9633B6}"/>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3DA61D16-8810-0E71-A877-D8C2BBA63793}"/>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EF0353F3-43FA-A0C2-E848-791BA97405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2797434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Abadi" panose="020B0604020104020204" pitchFamily="34" charset="0"/>
              </a:rPr>
              <a:t>Desarrollos inmobiliarios - Inmuebles y Activos </a:t>
            </a:r>
            <a:r>
              <a:rPr lang="es-ES" sz="2800" dirty="0" err="1">
                <a:latin typeface="Abadi" panose="020B0604020104020204" pitchFamily="34" charset="0"/>
              </a:rPr>
              <a:t>Desincorporables</a:t>
            </a:r>
            <a:r>
              <a:rPr lang="es-ES" sz="2800" dirty="0">
                <a:latin typeface="Abadi" panose="020B0604020104020204" pitchFamily="34" charset="0"/>
              </a:rPr>
              <a:t> (</a:t>
            </a:r>
            <a:r>
              <a:rPr lang="es-ES" sz="2800" dirty="0" err="1">
                <a:latin typeface="Abadi" panose="020B0604020104020204" pitchFamily="34" charset="0"/>
              </a:rPr>
              <a:t>IADs</a:t>
            </a:r>
            <a:r>
              <a:rPr lang="es-ES" sz="2800" dirty="0">
                <a:latin typeface="Abadi" panose="020B0604020104020204" pitchFamily="34" charset="0"/>
              </a:rPr>
              <a:t>) </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sz="1000" i="1" dirty="0">
                <a:latin typeface="+mj-lt"/>
              </a:rPr>
              <a:t>Es la iniciativa que busca generar ingresos aprovechando los terrenos propiedad del ITESM y sus instituciones; que se identifiquen con potencial para desarrollos inmobiliarios. Son terrenos claramente definidos que requieren inversión para poder ser aprovechados como Planes Maestros, lotes residenciales, construcción de casas y/o departamentos para venta.</a:t>
            </a:r>
          </a:p>
          <a:p>
            <a:r>
              <a:rPr lang="es-ES" sz="1000" i="1" dirty="0">
                <a:latin typeface="+mj-lt"/>
              </a:rPr>
              <a:t>Activos que pueden venderse, usarse en JVC u otras acciones de desincorporación del inventario de activos del </a:t>
            </a:r>
            <a:r>
              <a:rPr lang="es-ES" sz="1000" i="1" dirty="0" err="1">
                <a:latin typeface="+mj-lt"/>
              </a:rPr>
              <a:t>Tec</a:t>
            </a:r>
            <a:r>
              <a:rPr lang="es-ES" sz="1000" i="1" dirty="0">
                <a:latin typeface="+mj-lt"/>
              </a:rPr>
              <a:t> y que en general son inmuebles, pero podrían ser otro tipo de activos </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412185" y="1843639"/>
            <a:ext cx="4860000" cy="2160000"/>
          </a:xfrm>
          <a:prstGeom prst="rect">
            <a:avLst/>
          </a:prstGeom>
          <a:noFill/>
          <a:ln>
            <a:noFill/>
          </a:ln>
        </p:spPr>
        <p:txBody>
          <a:bodyPr wrap="square" rtlCol="0">
            <a:noAutofit/>
          </a:bodyPr>
          <a:lstStyle/>
          <a:p>
            <a:r>
              <a:rPr lang="es-MX" sz="1200" i="1">
                <a:latin typeface="+mj-lt"/>
              </a:rPr>
              <a:t>Descripción del entregable (output) con lo que se busca lograr la visión objetivo   del proyecto</a:t>
            </a:r>
          </a:p>
          <a:p>
            <a:endParaRPr lang="es-MX">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4" y="4619859"/>
            <a:ext cx="5175267"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Farid </a:t>
            </a:r>
            <a:r>
              <a:rPr lang="es-MX" sz="1600" dirty="0" err="1">
                <a:latin typeface="Abadi"/>
              </a:rPr>
              <a:t>Aouragh</a:t>
            </a:r>
            <a:endParaRPr lang="es-MX" sz="1600" dirty="0">
              <a:latin typeface="Abadi"/>
            </a:endParaRP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Alejandra </a:t>
            </a:r>
            <a:r>
              <a:rPr lang="es-MX" sz="1600" dirty="0" err="1">
                <a:latin typeface="Abadi"/>
              </a:rPr>
              <a:t>Nerio</a:t>
            </a:r>
            <a:endParaRPr lang="es-MX" sz="1600" dirty="0">
              <a:latin typeface="Abadi"/>
            </a:endParaRPr>
          </a:p>
          <a:p>
            <a:r>
              <a:rPr lang="es-MX" sz="1600" dirty="0">
                <a:latin typeface="Abadi"/>
              </a:rPr>
              <a:t>Líder Técnico:</a:t>
            </a:r>
          </a:p>
          <a:p>
            <a:r>
              <a:rPr lang="es-MX" sz="1600" dirty="0">
                <a:latin typeface="Abadi"/>
              </a:rPr>
              <a:t>SM/Procesos:</a:t>
            </a:r>
          </a:p>
          <a:p>
            <a:endParaRPr lang="es-MX" sz="1100" i="1" dirty="0">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TRES</a:t>
            </a:r>
          </a:p>
        </p:txBody>
      </p:sp>
    </p:spTree>
    <p:extLst>
      <p:ext uri="{BB962C8B-B14F-4D97-AF65-F5344CB8AC3E}">
        <p14:creationId xmlns:p14="http://schemas.microsoft.com/office/powerpoint/2010/main" val="1432071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a:latin typeface="Abadi" panose="020B0604020104020204" pitchFamily="34" charset="0"/>
              </a:rPr>
              <a:t>Desarrollos inmobiliarios - Inmuebles y Activos </a:t>
            </a:r>
            <a:r>
              <a:rPr lang="es-ES" sz="2400" err="1">
                <a:latin typeface="Abadi" panose="020B0604020104020204" pitchFamily="34" charset="0"/>
              </a:rPr>
              <a:t>Desincorporables</a:t>
            </a:r>
            <a:r>
              <a:rPr lang="es-ES" sz="2400">
                <a:latin typeface="Abadi" panose="020B0604020104020204" pitchFamily="34" charset="0"/>
              </a:rPr>
              <a:t> (</a:t>
            </a:r>
            <a:r>
              <a:rPr lang="es-ES" sz="2400" err="1">
                <a:latin typeface="Abadi" panose="020B0604020104020204" pitchFamily="34" charset="0"/>
              </a:rPr>
              <a:t>IADs</a:t>
            </a:r>
            <a:r>
              <a:rPr lang="es-ES" sz="2400">
                <a:latin typeface="Abadi" panose="020B0604020104020204" pitchFamily="34" charset="0"/>
              </a:rPr>
              <a:t>) </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ES" sz="1000" i="1">
                <a:latin typeface="+mj-lt"/>
              </a:rPr>
              <a:t>Es la iniciativa que busca generar ingresos aprovechando los terrenos propiedad del ITESM y sus instituciones; que se identifiquen con potencial para desarrollos inmobiliarios. Son terrenos claramente definidos que requieren inversión para poder ser aprovechados como Planes Maestros, lotes residenciales, construcción de casas y/o departamentos para venta.</a:t>
            </a:r>
          </a:p>
          <a:p>
            <a:r>
              <a:rPr lang="es-ES" sz="1000" i="1">
                <a:latin typeface="+mj-lt"/>
              </a:rPr>
              <a:t>Activos que pueden venderse, usarse en JVC u otras acciones de desincorporación del inventario de activos del Tec y que en general son inmuebles, pero podrían ser otro tipo de activos </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panose="020B0604020104020204" pitchFamily="34" charset="0"/>
              </a:rPr>
              <a:t>Chf</a:t>
            </a:r>
            <a:r>
              <a:rPr lang="es-MX" sz="1200">
                <a:latin typeface="Abadi" panose="020B0604020104020204" pitchFamily="34" charset="0"/>
              </a:rPr>
              <a:t> </a:t>
            </a:r>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Farid Aouragh</a:t>
            </a:r>
          </a:p>
          <a:p>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Alejandra </a:t>
            </a:r>
            <a:r>
              <a:rPr lang="es-MX" sz="1200" err="1">
                <a:latin typeface="Abadi" panose="020B0604020104020204" pitchFamily="34" charset="0"/>
              </a:rPr>
              <a:t>Nerio</a:t>
            </a:r>
            <a:endParaRPr lang="es-MX" sz="1200">
              <a:latin typeface="Abadi" panose="020B0604020104020204" pitchFamily="34" charset="0"/>
            </a:endParaRPr>
          </a:p>
          <a:p>
            <a:r>
              <a:rPr lang="es-MX" sz="1200">
                <a:latin typeface="Abadi" panose="020B0604020104020204" pitchFamily="34" charset="0"/>
              </a:rPr>
              <a:t>Líder Técnico:</a:t>
            </a:r>
          </a:p>
          <a:p>
            <a:r>
              <a:rPr lang="es-MX" sz="1200">
                <a:latin typeface="Abadi" panose="020B0604020104020204" pitchFamily="34" charset="0"/>
              </a:rPr>
              <a:t>SM/Procesos: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TRES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5857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a:latin typeface="Abadi" panose="020B0604020104020204" pitchFamily="34" charset="0"/>
              </a:rPr>
              <a:t>Desarrollos inmobiliarios - Inmuebles y Activos </a:t>
            </a:r>
            <a:r>
              <a:rPr lang="es-ES" sz="2800" err="1">
                <a:latin typeface="Abadi" panose="020B0604020104020204" pitchFamily="34" charset="0"/>
              </a:rPr>
              <a:t>Desincorporables</a:t>
            </a:r>
            <a:r>
              <a:rPr lang="es-ES" sz="2800">
                <a:latin typeface="Abadi" panose="020B0604020104020204" pitchFamily="34" charset="0"/>
              </a:rPr>
              <a:t> (</a:t>
            </a:r>
            <a:r>
              <a:rPr lang="es-ES" sz="2800" err="1">
                <a:latin typeface="Abadi" panose="020B0604020104020204" pitchFamily="34" charset="0"/>
              </a:rPr>
              <a:t>IADs</a:t>
            </a:r>
            <a:r>
              <a:rPr lang="es-ES" sz="2800">
                <a:latin typeface="Abadi" panose="020B0604020104020204" pitchFamily="34" charset="0"/>
              </a:rPr>
              <a:t>) </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sz="1000" i="1">
                <a:latin typeface="+mj-lt"/>
              </a:rPr>
              <a:t>Es la iniciativa que busca generar ingresos aprovechando los terrenos propiedad del ITESM y sus instituciones; que se identifiquen con potencial para desarrollos inmobiliarios. Son terrenos claramente definidos que requieren inversión para poder ser aprovechados como Planes Maestros, lotes residenciales, construcción de casas y/o departamentos para venta.</a:t>
            </a:r>
          </a:p>
          <a:p>
            <a:r>
              <a:rPr lang="es-ES" sz="1000" i="1">
                <a:latin typeface="+mj-lt"/>
              </a:rPr>
              <a:t>Activos que pueden venderse, usarse en JVC u otras acciones de desincorporación del inventario de activos del Tec y que en general son inmuebles, pero podrían ser otro tipo de activos </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TRES</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DF0B9883-9D79-6343-8650-9F495A26BD84}"/>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31BF0F75-1515-B16F-908B-54436186F09B}"/>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613016D8-FE79-A3F3-DF96-C251983BA4AD}"/>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78195792-E867-D278-4507-DF3714D821E5}"/>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70909B1D-EFC2-247C-6292-8F7337296D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2582429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800" dirty="0">
                <a:latin typeface="Abadi"/>
              </a:rPr>
              <a:t>Desarrollos inmobiliarios - Activos Rentables a Mediano Plazo y largo plazo (</a:t>
            </a:r>
            <a:r>
              <a:rPr lang="es-ES" sz="2800" dirty="0" err="1">
                <a:latin typeface="Abadi"/>
              </a:rPr>
              <a:t>ARMs</a:t>
            </a:r>
            <a:r>
              <a:rPr lang="es-ES" sz="2800" dirty="0">
                <a:latin typeface="Abadi"/>
              </a:rPr>
              <a:t>) </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sz="1200" i="1" dirty="0">
                <a:latin typeface="+mj-lt"/>
              </a:rPr>
              <a:t>Es la iniciativa que busca generar ingresos aprovechando los espacios y que se identifiquen con potencial para renta a mediano y/o largo plazo. Son espacios, terrenos y edificios que pueden aprovecharse monetizándolos en esquemas diversos de “renta” que garantizan ingresos a plazos de 12 meses o más – (Puede ser tiempos más cortos si se trata de espacios que no se necesitan, -- renta de tiempo completo idealmente mensual).</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MX" sz="1200" i="1">
                <a:latin typeface="+mj-lt"/>
              </a:rPr>
              <a:t>Descripción del entregable (output) con lo que se busca lograr la visión objetivo   del proyecto</a:t>
            </a:r>
          </a:p>
          <a:p>
            <a:endParaRPr lang="es-MX">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a:latin typeface="+mj-lt"/>
              </a:rPr>
              <a:t>Qué indicadores impactan el proyecto, a qué estrategia del negocio abona, cómo se medirá el éxito del proyecto</a:t>
            </a: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TRES</a:t>
            </a:r>
          </a:p>
        </p:txBody>
      </p:sp>
      <p:sp>
        <p:nvSpPr>
          <p:cNvPr id="2" name="CuadroTexto 1">
            <a:extLst>
              <a:ext uri="{FF2B5EF4-FFF2-40B4-BE49-F238E27FC236}">
                <a16:creationId xmlns:a16="http://schemas.microsoft.com/office/drawing/2014/main" id="{999DD35E-0C28-A313-1C6E-4E773C0B86E6}"/>
              </a:ext>
            </a:extLst>
          </p:cNvPr>
          <p:cNvSpPr txBox="1">
            <a:spLocks/>
          </p:cNvSpPr>
          <p:nvPr/>
        </p:nvSpPr>
        <p:spPr>
          <a:xfrm>
            <a:off x="6485564" y="4619859"/>
            <a:ext cx="5175267" cy="2140141"/>
          </a:xfrm>
          <a:prstGeom prst="rect">
            <a:avLst/>
          </a:prstGeom>
          <a:noFill/>
          <a:ln>
            <a:noFill/>
          </a:ln>
        </p:spPr>
        <p:txBody>
          <a:bodyPr wrap="square" lIns="91440" tIns="45720" rIns="91440" bIns="45720" rtlCol="0" anchor="t">
            <a:noAutofit/>
          </a:bodyPr>
          <a:lstStyle/>
          <a:p>
            <a:r>
              <a:rPr lang="es-MX" sz="1600" err="1">
                <a:latin typeface="Abadi"/>
              </a:rPr>
              <a:t>Chf</a:t>
            </a:r>
            <a:r>
              <a:rPr lang="es-MX" sz="1600">
                <a:latin typeface="Abadi"/>
              </a:rPr>
              <a:t> </a:t>
            </a:r>
            <a:r>
              <a:rPr lang="es-MX" sz="1600" err="1">
                <a:latin typeface="Abadi"/>
              </a:rPr>
              <a:t>Product</a:t>
            </a:r>
            <a:r>
              <a:rPr lang="es-MX" sz="1600">
                <a:latin typeface="Abadi"/>
              </a:rPr>
              <a:t> </a:t>
            </a:r>
            <a:r>
              <a:rPr lang="es-MX" sz="1600" err="1">
                <a:latin typeface="Abadi"/>
              </a:rPr>
              <a:t>Owner</a:t>
            </a:r>
            <a:r>
              <a:rPr lang="es-MX" sz="1600">
                <a:latin typeface="Abadi"/>
              </a:rPr>
              <a:t>: Farid Aouragh</a:t>
            </a:r>
          </a:p>
          <a:p>
            <a:r>
              <a:rPr lang="es-MX" sz="1600" err="1">
                <a:latin typeface="Abadi"/>
              </a:rPr>
              <a:t>Product</a:t>
            </a:r>
            <a:r>
              <a:rPr lang="es-MX" sz="1600">
                <a:latin typeface="Abadi"/>
              </a:rPr>
              <a:t> </a:t>
            </a:r>
            <a:r>
              <a:rPr lang="es-MX" sz="1600" err="1">
                <a:latin typeface="Abadi"/>
              </a:rPr>
              <a:t>Owner</a:t>
            </a:r>
            <a:r>
              <a:rPr lang="es-MX" sz="1600">
                <a:latin typeface="Abadi"/>
              </a:rPr>
              <a:t>: Alejandra </a:t>
            </a:r>
            <a:r>
              <a:rPr lang="es-MX" sz="1600" err="1">
                <a:latin typeface="Abadi"/>
              </a:rPr>
              <a:t>Nerio</a:t>
            </a:r>
            <a:endParaRPr lang="es-MX" sz="1600">
              <a:latin typeface="Abadi"/>
            </a:endParaRPr>
          </a:p>
          <a:p>
            <a:r>
              <a:rPr lang="es-MX" sz="1600">
                <a:latin typeface="Abadi"/>
              </a:rPr>
              <a:t>Líder Técnico:</a:t>
            </a:r>
          </a:p>
          <a:p>
            <a:r>
              <a:rPr lang="es-MX" sz="1600">
                <a:latin typeface="Abadi"/>
              </a:rPr>
              <a:t>SM/Procesos:</a:t>
            </a:r>
          </a:p>
          <a:p>
            <a:endParaRPr lang="es-MX" sz="1100" i="1">
              <a:latin typeface="Abadi" panose="020B0604020104020204" pitchFamily="34" charset="0"/>
            </a:endParaRPr>
          </a:p>
        </p:txBody>
      </p:sp>
    </p:spTree>
    <p:extLst>
      <p:ext uri="{BB962C8B-B14F-4D97-AF65-F5344CB8AC3E}">
        <p14:creationId xmlns:p14="http://schemas.microsoft.com/office/powerpoint/2010/main" val="1428805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a:latin typeface="Abadi" panose="020B0604020104020204" pitchFamily="34" charset="0"/>
              </a:rPr>
              <a:t>Desarrollos inmobiliarios - Activos Rentables a Mediano Plazo y largo plaza (</a:t>
            </a:r>
            <a:r>
              <a:rPr lang="es-ES" sz="2400" err="1">
                <a:latin typeface="Abadi" panose="020B0604020104020204" pitchFamily="34" charset="0"/>
              </a:rPr>
              <a:t>ARMs</a:t>
            </a:r>
            <a:r>
              <a:rPr lang="es-ES" sz="2400">
                <a:latin typeface="Abadi" panose="020B0604020104020204" pitchFamily="34" charset="0"/>
              </a:rPr>
              <a:t>) </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ES" sz="1100" i="1">
                <a:latin typeface="+mj-lt"/>
              </a:rPr>
              <a:t>Es la iniciativa que busca generar ingresos aprovechando los espacios y que se identifiquen con potencial para renta a mediano y/o largo plazo. Son espacios, terrenos y edificios que pueden aprovecharse monetizándolos en esquemas diversos de “renta” que garantizan ingresos a plazos de 12 meses o más – (Puede ser tiempos más cortos si se trata de espacios que no se necesitan, -- renta de tiempo completo idealmente mensual).</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panose="020B0604020104020204" pitchFamily="34" charset="0"/>
              </a:rPr>
              <a:t>Chf</a:t>
            </a:r>
            <a:r>
              <a:rPr lang="es-MX" sz="1200">
                <a:latin typeface="Abadi" panose="020B0604020104020204" pitchFamily="34" charset="0"/>
              </a:rPr>
              <a:t> </a:t>
            </a:r>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Farid Aouragh</a:t>
            </a:r>
          </a:p>
          <a:p>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Alejandra </a:t>
            </a:r>
            <a:r>
              <a:rPr lang="es-MX" sz="1200" err="1">
                <a:latin typeface="Abadi" panose="020B0604020104020204" pitchFamily="34" charset="0"/>
              </a:rPr>
              <a:t>Nerio</a:t>
            </a:r>
            <a:endParaRPr lang="es-MX" sz="1200">
              <a:latin typeface="Abadi" panose="020B0604020104020204" pitchFamily="34" charset="0"/>
            </a:endParaRPr>
          </a:p>
          <a:p>
            <a:r>
              <a:rPr lang="es-MX" sz="1200">
                <a:latin typeface="Abadi" panose="020B0604020104020204" pitchFamily="34" charset="0"/>
              </a:rPr>
              <a:t>Líder Técnico:</a:t>
            </a:r>
          </a:p>
          <a:p>
            <a:r>
              <a:rPr lang="es-MX" sz="1200">
                <a:latin typeface="Abadi" panose="020B0604020104020204" pitchFamily="34" charset="0"/>
              </a:rPr>
              <a:t>SM/Procesos:</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TRES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64279"/>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65754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a:latin typeface="Abadi" panose="020B0604020104020204" pitchFamily="34" charset="0"/>
              </a:rPr>
              <a:t>Desarrollos inmobiliarios - Activos Rentables a Mediano Plazo y largo plaza (</a:t>
            </a:r>
            <a:r>
              <a:rPr lang="es-ES" sz="2800" err="1">
                <a:latin typeface="Abadi" panose="020B0604020104020204" pitchFamily="34" charset="0"/>
              </a:rPr>
              <a:t>ARMs</a:t>
            </a:r>
            <a:r>
              <a:rPr lang="es-ES" sz="2800">
                <a:latin typeface="Abadi" panose="020B0604020104020204" pitchFamily="34" charset="0"/>
              </a:rPr>
              <a:t>) </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ES" sz="1200" i="1">
                <a:latin typeface="+mj-lt"/>
              </a:rPr>
              <a:t>Es la iniciativa que busca generar ingresos aprovechando los espacios y que se identifiquen con potencial para renta a mediano y/o largo plazo. Son espacios, terrenos y edificios que pueden aprovecharse monetizándolos en esquemas diversos de “renta” que garantizan ingresos a plazos de 12 meses o más – (Puede ser tiempos más cortos si se trata de espacios que no se necesitan, -- renta de tiempo completo idealmente mensual).</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TRES</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E2F71950-0EF2-CE22-4A4D-A8765E182B7F}"/>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762A454F-8804-B407-F898-35C288ABBBB9}"/>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6B88C170-1762-B0D2-7F2D-2F5CB9576267}"/>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2C254F68-C0DF-87B3-EAB3-4409B2B45D30}"/>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AAB776CF-702E-35F5-4C99-EF9733DD82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350761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Círculos variados">
            <a:extLst>
              <a:ext uri="{FF2B5EF4-FFF2-40B4-BE49-F238E27FC236}">
                <a16:creationId xmlns:a16="http://schemas.microsoft.com/office/drawing/2014/main" id="{F53251BB-3435-C52E-09B6-482074F64E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159" y="0"/>
            <a:ext cx="6997995" cy="6997995"/>
          </a:xfrm>
          <a:prstGeom prst="rect">
            <a:avLst/>
          </a:prstGeom>
        </p:spPr>
      </p:pic>
      <p:sp>
        <p:nvSpPr>
          <p:cNvPr id="8" name="CuadroTexto 7">
            <a:extLst>
              <a:ext uri="{FF2B5EF4-FFF2-40B4-BE49-F238E27FC236}">
                <a16:creationId xmlns:a16="http://schemas.microsoft.com/office/drawing/2014/main" id="{04AF2348-A148-9104-374B-0BA05B88B48A}"/>
              </a:ext>
            </a:extLst>
          </p:cNvPr>
          <p:cNvSpPr txBox="1"/>
          <p:nvPr/>
        </p:nvSpPr>
        <p:spPr>
          <a:xfrm>
            <a:off x="4639340" y="2058803"/>
            <a:ext cx="7219506" cy="830997"/>
          </a:xfrm>
          <a:prstGeom prst="rect">
            <a:avLst/>
          </a:prstGeom>
          <a:noFill/>
        </p:spPr>
        <p:txBody>
          <a:bodyPr wrap="square">
            <a:spAutoFit/>
          </a:bodyPr>
          <a:lstStyle/>
          <a:p>
            <a:pPr algn="ctr"/>
            <a:r>
              <a:rPr lang="es-MX" sz="4800">
                <a:latin typeface="Abadi" panose="020B0604020104020204" pitchFamily="34" charset="0"/>
              </a:rPr>
              <a:t>Ejemplo</a:t>
            </a:r>
          </a:p>
        </p:txBody>
      </p:sp>
    </p:spTree>
    <p:extLst>
      <p:ext uri="{BB962C8B-B14F-4D97-AF65-F5344CB8AC3E}">
        <p14:creationId xmlns:p14="http://schemas.microsoft.com/office/powerpoint/2010/main" val="49752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a:latin typeface="Abadi" panose="020B0604020104020204" pitchFamily="34" charset="0"/>
              </a:rPr>
              <a:t>(Nombre de iniciativa/proyecto)</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i="1">
                <a:latin typeface="+mj-lt"/>
              </a:rPr>
              <a:t>Breve descripción del resultado (</a:t>
            </a:r>
            <a:r>
              <a:rPr lang="es-MX" i="1" err="1">
                <a:latin typeface="+mj-lt"/>
              </a:rPr>
              <a:t>outcome</a:t>
            </a:r>
            <a:r>
              <a:rPr lang="es-MX" i="1">
                <a:latin typeface="+mj-lt"/>
              </a:rPr>
              <a:t>) que se espera obtener con esta iniciativa identificando el usuario/audiencia que va a impactar </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Unidad de negocio</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0C764E19-55E5-0AF5-5694-456A7BA56CC6}"/>
              </a:ext>
            </a:extLst>
          </p:cNvPr>
          <p:cNvSpPr txBox="1"/>
          <p:nvPr/>
        </p:nvSpPr>
        <p:spPr>
          <a:xfrm>
            <a:off x="4122299" y="280876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1</a:t>
            </a:r>
            <a:endParaRPr lang="en-US">
              <a:latin typeface="+mj-lt"/>
            </a:endParaRPr>
          </a:p>
        </p:txBody>
      </p: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38ADBDC-4CE8-6908-8266-F8CD6F420127}"/>
              </a:ext>
            </a:extLst>
          </p:cNvPr>
          <p:cNvSpPr txBox="1"/>
          <p:nvPr/>
        </p:nvSpPr>
        <p:spPr>
          <a:xfrm>
            <a:off x="5998662" y="4944137"/>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 2</a:t>
            </a:r>
            <a:endParaRPr lang="en-US">
              <a:latin typeface="+mj-lt"/>
            </a:endParaRPr>
          </a:p>
        </p:txBody>
      </p: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30" name="Grupo 29">
            <a:extLst>
              <a:ext uri="{FF2B5EF4-FFF2-40B4-BE49-F238E27FC236}">
                <a16:creationId xmlns:a16="http://schemas.microsoft.com/office/drawing/2014/main" id="{0A45ABE5-EE3B-F35E-F1BE-6E38D4627ED8}"/>
              </a:ext>
            </a:extLst>
          </p:cNvPr>
          <p:cNvGrpSpPr/>
          <p:nvPr/>
        </p:nvGrpSpPr>
        <p:grpSpPr>
          <a:xfrm>
            <a:off x="252708" y="1704755"/>
            <a:ext cx="3419652" cy="488683"/>
            <a:chOff x="252708" y="1704755"/>
            <a:chExt cx="3419652"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29" name="Grupo 28">
              <a:extLst>
                <a:ext uri="{FF2B5EF4-FFF2-40B4-BE49-F238E27FC236}">
                  <a16:creationId xmlns:a16="http://schemas.microsoft.com/office/drawing/2014/main" id="{51B1FA86-11EB-99A6-DFA9-6AD5367EC424}"/>
                </a:ext>
              </a:extLst>
            </p:cNvPr>
            <p:cNvGrpSpPr/>
            <p:nvPr/>
          </p:nvGrpSpPr>
          <p:grpSpPr>
            <a:xfrm>
              <a:off x="252708" y="1769096"/>
              <a:ext cx="360000" cy="360000"/>
              <a:chOff x="505800" y="3011066"/>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8" name="Gráfico 27" descr="Dirigir dos pines por un camino con relleno sólido">
                <a:extLst>
                  <a:ext uri="{FF2B5EF4-FFF2-40B4-BE49-F238E27FC236}">
                    <a16:creationId xmlns:a16="http://schemas.microsoft.com/office/drawing/2014/main" id="{74707608-5E0B-AD85-56AD-177CC16E08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Tree>
    <p:extLst>
      <p:ext uri="{BB962C8B-B14F-4D97-AF65-F5344CB8AC3E}">
        <p14:creationId xmlns:p14="http://schemas.microsoft.com/office/powerpoint/2010/main" val="24470955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a:latin typeface="Abadi" panose="020B0604020104020204" pitchFamily="34" charset="0"/>
              </a:rPr>
              <a:t>Tandas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a:latin typeface="+mj-lt"/>
              </a:rPr>
              <a:t>Brindar un sistema de ahorro colectivo seguro, para las personas que buscan garantía en el cumplimiento de las contribuciones en los plazos y condiciones acordadas</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a:latin typeface="+mj-lt"/>
              </a:rPr>
              <a:t>Las tandas son una forma de ahorro informal basado en la confianza mutua de los integrantes para garantizar que todos cumplan con sus contribuciones, el problema es que no existe garantía de que todos los miembros respeten el orden de entrega acordado con las condiciones pactadas. </a:t>
            </a:r>
          </a:p>
          <a:p>
            <a:r>
              <a:rPr lang="es-MX" sz="1400">
                <a:latin typeface="+mj-lt"/>
              </a:rPr>
              <a:t>Datos de Condusef indican que el 43.7% de los adultos ahorran en medios informales, siendo el 64.8% guardado en casa y el 3i.7% en tandas.</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MX" sz="1400">
                <a:latin typeface="+mj-lt"/>
              </a:rPr>
              <a:t>Plataforma disponible en sitio web y/o app para las personas que busquen unirse a un sistema de ahorro colectivo automatizado.    </a:t>
            </a:r>
          </a:p>
          <a:p>
            <a:endParaRPr lang="es-MX" sz="2000">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00000"/>
            <a:ext cx="4860000" cy="2160000"/>
          </a:xfrm>
          <a:prstGeom prst="rect">
            <a:avLst/>
          </a:prstGeom>
          <a:noFill/>
          <a:ln>
            <a:noFill/>
          </a:ln>
        </p:spPr>
        <p:txBody>
          <a:bodyPr wrap="square" rtlCol="0">
            <a:noAutofit/>
          </a:bodyPr>
          <a:lstStyle/>
          <a:p>
            <a:pPr marL="228600" indent="-228600">
              <a:buAutoNum type="arabicPeriod"/>
            </a:pPr>
            <a:r>
              <a:rPr lang="es-MX" sz="1200" i="1">
                <a:latin typeface="+mj-lt"/>
              </a:rPr>
              <a:t>Número de visitantes / descargas</a:t>
            </a:r>
          </a:p>
          <a:p>
            <a:pPr marL="228600" indent="-228600">
              <a:buAutoNum type="arabicPeriod"/>
            </a:pPr>
            <a:r>
              <a:rPr lang="es-MX" sz="1200" i="1">
                <a:latin typeface="+mj-lt"/>
              </a:rPr>
              <a:t>% tasa de conversión (visitas a participantes)</a:t>
            </a:r>
          </a:p>
          <a:p>
            <a:pPr marL="228600" indent="-228600">
              <a:buAutoNum type="arabicPeriod"/>
            </a:pPr>
            <a:endParaRPr lang="es-MX" sz="1200" i="1">
              <a:latin typeface="+mj-lt"/>
            </a:endParaRP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5" y="4619859"/>
            <a:ext cx="5348472" cy="2140141"/>
          </a:xfrm>
          <a:prstGeom prst="rect">
            <a:avLst/>
          </a:prstGeom>
          <a:noFill/>
          <a:ln>
            <a:noFill/>
          </a:ln>
        </p:spPr>
        <p:txBody>
          <a:bodyPr wrap="square" rtlCol="0">
            <a:noAutofit/>
          </a:bodyPr>
          <a:lstStyle/>
          <a:p>
            <a:r>
              <a:rPr lang="es-MX" err="1"/>
              <a:t>Chf</a:t>
            </a:r>
            <a:r>
              <a:rPr lang="es-MX"/>
              <a:t> </a:t>
            </a:r>
            <a:r>
              <a:rPr lang="es-MX" err="1"/>
              <a:t>Product</a:t>
            </a:r>
            <a:r>
              <a:rPr lang="es-MX"/>
              <a:t> </a:t>
            </a:r>
            <a:r>
              <a:rPr lang="es-MX" err="1"/>
              <a:t>Owner</a:t>
            </a:r>
            <a:r>
              <a:rPr lang="es-MX"/>
              <a:t>: Hernán García</a:t>
            </a:r>
          </a:p>
          <a:p>
            <a:r>
              <a:rPr lang="es-MX" err="1"/>
              <a:t>Product</a:t>
            </a:r>
            <a:r>
              <a:rPr lang="es-MX"/>
              <a:t> </a:t>
            </a:r>
            <a:r>
              <a:rPr lang="es-MX" err="1"/>
              <a:t>Owner</a:t>
            </a:r>
            <a:r>
              <a:rPr lang="es-MX"/>
              <a:t>:</a:t>
            </a:r>
          </a:p>
          <a:p>
            <a:r>
              <a:rPr lang="es-MX"/>
              <a:t>Arquitecto TI:</a:t>
            </a:r>
          </a:p>
          <a:p>
            <a:r>
              <a:rPr lang="es-MX"/>
              <a:t>SM/Procesos:</a:t>
            </a:r>
          </a:p>
          <a:p>
            <a:endParaRPr lang="es-MX" sz="1100" i="1">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Problema/oportunidad identificado</a:t>
              </a: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a:latin typeface="Abadi" panose="020B0604020104020204" pitchFamily="34" charset="0"/>
              </a:rPr>
              <a:t>VP Tec Ventures</a:t>
            </a:r>
          </a:p>
        </p:txBody>
      </p:sp>
    </p:spTree>
    <p:extLst>
      <p:ext uri="{BB962C8B-B14F-4D97-AF65-F5344CB8AC3E}">
        <p14:creationId xmlns:p14="http://schemas.microsoft.com/office/powerpoint/2010/main" val="1475406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Tandas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MX">
                <a:latin typeface="+mj-lt"/>
              </a:rPr>
              <a:t>Brindar un sistema de ahorro colectivo seguro, para las personas que buscan garantía en el cumplimiento de las contribuciones en los plazos y condiciones acordadas</a:t>
            </a: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6096001" cy="935664"/>
          </a:xfrm>
          <a:prstGeom prst="rect">
            <a:avLst/>
          </a:prstGeom>
          <a:noFill/>
          <a:ln>
            <a:solidFill>
              <a:schemeClr val="bg1">
                <a:lumMod val="85000"/>
              </a:schemeClr>
            </a:solidFill>
          </a:ln>
        </p:spPr>
        <p:txBody>
          <a:bodyPr wrap="square" rtlCol="0">
            <a:noAutofit/>
          </a:bodyPr>
          <a:lstStyle/>
          <a:p>
            <a:r>
              <a:rPr lang="es-MX" sz="1400" err="1">
                <a:latin typeface="Abadi" panose="020B0604020104020204" pitchFamily="34" charset="0"/>
              </a:rPr>
              <a:t>Chf</a:t>
            </a:r>
            <a:r>
              <a:rPr lang="es-MX" sz="1400">
                <a:latin typeface="Abadi" panose="020B0604020104020204" pitchFamily="34" charset="0"/>
              </a:rPr>
              <a:t> </a:t>
            </a:r>
            <a:r>
              <a:rPr lang="es-MX" sz="1400" err="1">
                <a:latin typeface="Abadi" panose="020B0604020104020204" pitchFamily="34" charset="0"/>
              </a:rPr>
              <a:t>Product</a:t>
            </a:r>
            <a:r>
              <a:rPr lang="es-MX" sz="1400">
                <a:latin typeface="Abadi" panose="020B0604020104020204" pitchFamily="34" charset="0"/>
              </a:rPr>
              <a:t> </a:t>
            </a:r>
            <a:r>
              <a:rPr lang="es-MX" sz="1400" err="1">
                <a:latin typeface="Abadi" panose="020B0604020104020204" pitchFamily="34" charset="0"/>
              </a:rPr>
              <a:t>Owner</a:t>
            </a:r>
            <a:r>
              <a:rPr lang="es-MX" sz="1400">
                <a:latin typeface="Abadi" panose="020B0604020104020204" pitchFamily="34" charset="0"/>
              </a:rPr>
              <a:t>: Hernán García</a:t>
            </a:r>
          </a:p>
          <a:p>
            <a:r>
              <a:rPr lang="es-MX" sz="1400" err="1">
                <a:latin typeface="Abadi" panose="020B0604020104020204" pitchFamily="34" charset="0"/>
              </a:rPr>
              <a:t>Product</a:t>
            </a:r>
            <a:r>
              <a:rPr lang="es-MX" sz="1400">
                <a:latin typeface="Abadi" panose="020B0604020104020204" pitchFamily="34" charset="0"/>
              </a:rPr>
              <a:t> </a:t>
            </a:r>
            <a:r>
              <a:rPr lang="es-MX" sz="1400" err="1">
                <a:latin typeface="Abadi" panose="020B0604020104020204" pitchFamily="34" charset="0"/>
              </a:rPr>
              <a:t>Owner</a:t>
            </a:r>
            <a:r>
              <a:rPr lang="es-MX" sz="1400">
                <a:latin typeface="Abadi" panose="020B0604020104020204" pitchFamily="34" charset="0"/>
              </a:rPr>
              <a:t>: TBD</a:t>
            </a:r>
          </a:p>
          <a:p>
            <a:r>
              <a:rPr lang="es-MX" sz="1400">
                <a:latin typeface="Abadi" panose="020B0604020104020204" pitchFamily="34" charset="0"/>
              </a:rPr>
              <a:t>Arquitecto TI: TBD</a:t>
            </a:r>
          </a:p>
          <a:p>
            <a:r>
              <a:rPr lang="es-MX" sz="1400">
                <a:latin typeface="Abadi" panose="020B0604020104020204" pitchFamily="34" charset="0"/>
              </a:rPr>
              <a:t>SM/Procesos: </a:t>
            </a:r>
          </a:p>
          <a:p>
            <a:endParaRPr lang="es-MX" sz="110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3079902" cy="489099"/>
          </a:xfrm>
          <a:prstGeom prst="rect">
            <a:avLst/>
          </a:prstGeom>
          <a:noFill/>
          <a:ln>
            <a:solidFill>
              <a:schemeClr val="bg1">
                <a:lumMod val="85000"/>
              </a:schemeClr>
            </a:solidFill>
          </a:ln>
        </p:spPr>
        <p:txBody>
          <a:bodyPr wrap="square" rtlCol="0">
            <a:noAutofit/>
          </a:bodyPr>
          <a:lstStyle/>
          <a:p>
            <a:r>
              <a:rPr lang="es-MX" sz="1400">
                <a:latin typeface="Abadi" panose="020B0604020104020204" pitchFamily="34" charset="0"/>
              </a:rPr>
              <a:t>Fecha fin plan:</a:t>
            </a:r>
          </a:p>
          <a:p>
            <a:r>
              <a:rPr lang="es-MX" sz="1400">
                <a:latin typeface="Abadi" panose="020B0604020104020204" pitchFamily="34" charset="0"/>
              </a:rPr>
              <a:t>Fecha fin real:</a:t>
            </a:r>
          </a:p>
          <a:p>
            <a:endParaRPr lang="es-MX" sz="110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9175898" y="1233378"/>
            <a:ext cx="1127051" cy="489099"/>
          </a:xfrm>
          <a:prstGeom prst="rect">
            <a:avLst/>
          </a:prstGeom>
          <a:noFill/>
          <a:ln>
            <a:solidFill>
              <a:schemeClr val="bg1">
                <a:lumMod val="85000"/>
              </a:schemeClr>
            </a:solidFill>
          </a:ln>
        </p:spPr>
        <p:txBody>
          <a:bodyPr wrap="square" rtlCol="0" anchor="ctr">
            <a:noAutofit/>
          </a:bodyPr>
          <a:lstStyle/>
          <a:p>
            <a:r>
              <a:rPr lang="es-MX" sz="1400">
                <a:latin typeface="Abadi" panose="020B0604020104020204" pitchFamily="34" charset="0"/>
              </a:rPr>
              <a:t>Estatus:</a:t>
            </a: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10302949" y="1233378"/>
            <a:ext cx="1889046" cy="489099"/>
          </a:xfrm>
          <a:prstGeom prst="rect">
            <a:avLst/>
          </a:prstGeom>
          <a:noFill/>
          <a:ln>
            <a:solidFill>
              <a:schemeClr val="bg1">
                <a:lumMod val="85000"/>
              </a:schemeClr>
            </a:solidFill>
          </a:ln>
        </p:spPr>
        <p:txBody>
          <a:bodyPr wrap="square" rtlCol="0">
            <a:noAutofit/>
          </a:bodyPr>
          <a:lstStyle/>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0887472" y="1297927"/>
            <a:ext cx="360000" cy="36000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Visión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Seg Resultados</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rtlCol="0">
            <a:noAutofit/>
          </a:bodyPr>
          <a:lstStyle/>
          <a:p>
            <a:pPr defTabSz="720000"/>
            <a:r>
              <a:rPr lang="es-MX" sz="1200">
                <a:latin typeface="Abadi" panose="020B0604020104020204" pitchFamily="34" charset="0"/>
              </a:rPr>
              <a:t>Etapa de la iniciativa</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6193" y="1714922"/>
            <a:ext cx="432000" cy="432000"/>
          </a:xfrm>
          <a:prstGeom prst="rect">
            <a:avLst/>
          </a:prstGeom>
        </p:spPr>
      </p:pic>
      <p:sp>
        <p:nvSpPr>
          <p:cNvPr id="3" name="Rectángulo 2">
            <a:extLst>
              <a:ext uri="{FF2B5EF4-FFF2-40B4-BE49-F238E27FC236}">
                <a16:creationId xmlns:a16="http://schemas.microsoft.com/office/drawing/2014/main" id="{A811BE6E-8DD4-A5BD-894F-21A503A8B24B}"/>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 name="Rectángulo 6">
            <a:extLst>
              <a:ext uri="{FF2B5EF4-FFF2-40B4-BE49-F238E27FC236}">
                <a16:creationId xmlns:a16="http://schemas.microsoft.com/office/drawing/2014/main" id="{A1772771-EF34-77A4-9F90-7EE6A106F395}"/>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12" name="Rectángulo 11">
            <a:extLst>
              <a:ext uri="{FF2B5EF4-FFF2-40B4-BE49-F238E27FC236}">
                <a16:creationId xmlns:a16="http://schemas.microsoft.com/office/drawing/2014/main" id="{DE7F86A1-C65D-C73B-AAFF-364B747642BA}"/>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13" name="CuadroTexto 12">
            <a:extLst>
              <a:ext uri="{FF2B5EF4-FFF2-40B4-BE49-F238E27FC236}">
                <a16:creationId xmlns:a16="http://schemas.microsoft.com/office/drawing/2014/main" id="{923D37B6-E27C-389D-1F3A-CD64BCEE23A0}"/>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14" name="CuadroTexto 13">
            <a:extLst>
              <a:ext uri="{FF2B5EF4-FFF2-40B4-BE49-F238E27FC236}">
                <a16:creationId xmlns:a16="http://schemas.microsoft.com/office/drawing/2014/main" id="{CCE5315E-D843-D915-DF4B-AF8B1B56EEDE}"/>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15" name="CuadroTexto 14">
            <a:extLst>
              <a:ext uri="{FF2B5EF4-FFF2-40B4-BE49-F238E27FC236}">
                <a16:creationId xmlns:a16="http://schemas.microsoft.com/office/drawing/2014/main" id="{45992EF8-3B1F-051C-D6B2-5B88F3799266}"/>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16" name="Conector recto 15">
            <a:extLst>
              <a:ext uri="{FF2B5EF4-FFF2-40B4-BE49-F238E27FC236}">
                <a16:creationId xmlns:a16="http://schemas.microsoft.com/office/drawing/2014/main" id="{65470C9F-BCAE-6B25-B146-E154050FC9FC}"/>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Conector recto 16">
            <a:extLst>
              <a:ext uri="{FF2B5EF4-FFF2-40B4-BE49-F238E27FC236}">
                <a16:creationId xmlns:a16="http://schemas.microsoft.com/office/drawing/2014/main" id="{E4D018F0-3886-03E7-31A7-1EB6080EA87D}"/>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092248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a:latin typeface="Abadi" panose="020B0604020104020204" pitchFamily="34" charset="0"/>
              </a:rPr>
              <a:t>Tandas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a:latin typeface="+mj-lt"/>
              </a:rPr>
              <a:t>Brindar un sistema de ahorro colectivo seguro, para las personas que buscan garantía en el cumplimiento de las contribuciones en los plazos y condiciones acordadas</a:t>
            </a:r>
          </a:p>
        </p:txBody>
      </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Rectangle: Rounded Corners 7">
            <a:extLst>
              <a:ext uri="{FF2B5EF4-FFF2-40B4-BE49-F238E27FC236}">
                <a16:creationId xmlns:a16="http://schemas.microsoft.com/office/drawing/2014/main" id="{4475AC7F-E168-562E-3CF5-D6EDB83794B0}"/>
              </a:ext>
            </a:extLst>
          </p:cNvPr>
          <p:cNvSpPr/>
          <p:nvPr/>
        </p:nvSpPr>
        <p:spPr>
          <a:xfrm>
            <a:off x="1143000" y="3872023"/>
            <a:ext cx="9959162" cy="38986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j-lt"/>
                <a:cs typeface="Calibri"/>
              </a:rPr>
              <a:t>Julio                  Agosto                   </a:t>
            </a:r>
            <a:r>
              <a:rPr lang="es-MX">
                <a:latin typeface="+mj-lt"/>
                <a:cs typeface="Calibri"/>
              </a:rPr>
              <a:t>Septiembre                   Octubre                 Noviembre              Diciembre</a:t>
            </a:r>
          </a:p>
        </p:txBody>
      </p:sp>
      <p:cxnSp>
        <p:nvCxnSpPr>
          <p:cNvPr id="12" name="Straight Arrow Connector 11">
            <a:extLst>
              <a:ext uri="{FF2B5EF4-FFF2-40B4-BE49-F238E27FC236}">
                <a16:creationId xmlns:a16="http://schemas.microsoft.com/office/drawing/2014/main" id="{2714D30D-434B-B805-F8A4-088844597F42}"/>
              </a:ext>
            </a:extLst>
          </p:cNvPr>
          <p:cNvCxnSpPr>
            <a:cxnSpLocks/>
          </p:cNvCxnSpPr>
          <p:nvPr/>
        </p:nvCxnSpPr>
        <p:spPr>
          <a:xfrm flipH="1">
            <a:off x="4940722"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BA4FF983-7531-1F97-1EFD-9F6BD2E0FFCB}"/>
              </a:ext>
            </a:extLst>
          </p:cNvPr>
          <p:cNvCxnSpPr>
            <a:cxnSpLocks/>
          </p:cNvCxnSpPr>
          <p:nvPr/>
        </p:nvCxnSpPr>
        <p:spPr>
          <a:xfrm flipV="1">
            <a:off x="6914834" y="4267200"/>
            <a:ext cx="10631" cy="645041"/>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BADC11E8-3DBB-9286-0335-54E27E257F14}"/>
              </a:ext>
            </a:extLst>
          </p:cNvPr>
          <p:cNvSpPr txBox="1"/>
          <p:nvPr/>
        </p:nvSpPr>
        <p:spPr>
          <a:xfrm>
            <a:off x="744278" y="4908695"/>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mj-lt"/>
                <a:cs typeface="Calibri"/>
              </a:rPr>
              <a:t>Inicio</a:t>
            </a:r>
            <a:r>
              <a:rPr lang="en-US">
                <a:latin typeface="+mj-lt"/>
                <a:cs typeface="Calibri"/>
              </a:rPr>
              <a:t> de Proyecto</a:t>
            </a:r>
            <a:endParaRPr lang="en-US">
              <a:latin typeface="+mj-lt"/>
            </a:endParaRPr>
          </a:p>
        </p:txBody>
      </p:sp>
      <p:cxnSp>
        <p:nvCxnSpPr>
          <p:cNvPr id="23" name="Straight Arrow Connector 22">
            <a:extLst>
              <a:ext uri="{FF2B5EF4-FFF2-40B4-BE49-F238E27FC236}">
                <a16:creationId xmlns:a16="http://schemas.microsoft.com/office/drawing/2014/main" id="{3C2873BB-3E61-057B-05BB-176A7ACB2056}"/>
              </a:ext>
            </a:extLst>
          </p:cNvPr>
          <p:cNvCxnSpPr>
            <a:cxnSpLocks/>
          </p:cNvCxnSpPr>
          <p:nvPr/>
        </p:nvCxnSpPr>
        <p:spPr>
          <a:xfrm flipV="1">
            <a:off x="1607286" y="4267200"/>
            <a:ext cx="10632" cy="600739"/>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C8307B3-AD01-AE2B-AEB3-E0CCC3415D5F}"/>
              </a:ext>
            </a:extLst>
          </p:cNvPr>
          <p:cNvSpPr txBox="1"/>
          <p:nvPr/>
        </p:nvSpPr>
        <p:spPr>
          <a:xfrm>
            <a:off x="9484677" y="2879649"/>
            <a:ext cx="184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j-lt"/>
                <a:cs typeface="Calibri"/>
              </a:rPr>
              <a:t>MVP....</a:t>
            </a:r>
            <a:endParaRPr lang="en-US">
              <a:latin typeface="+mj-lt"/>
            </a:endParaRPr>
          </a:p>
        </p:txBody>
      </p:sp>
      <p:cxnSp>
        <p:nvCxnSpPr>
          <p:cNvPr id="27" name="Straight Arrow Connector 26">
            <a:extLst>
              <a:ext uri="{FF2B5EF4-FFF2-40B4-BE49-F238E27FC236}">
                <a16:creationId xmlns:a16="http://schemas.microsoft.com/office/drawing/2014/main" id="{2CE764AC-B55E-3A14-87D7-8BE04A216CF3}"/>
              </a:ext>
            </a:extLst>
          </p:cNvPr>
          <p:cNvCxnSpPr>
            <a:cxnSpLocks/>
          </p:cNvCxnSpPr>
          <p:nvPr/>
        </p:nvCxnSpPr>
        <p:spPr>
          <a:xfrm flipH="1">
            <a:off x="10358319" y="3211032"/>
            <a:ext cx="7088" cy="657447"/>
          </a:xfrm>
          <a:prstGeom prst="straightConnector1">
            <a:avLst/>
          </a:prstGeom>
          <a:ln w="57150">
            <a:solidFill>
              <a:srgbClr val="0066FF"/>
            </a:solidFill>
            <a:tailEnd type="triangle"/>
          </a:ln>
        </p:spPr>
        <p:style>
          <a:lnRef idx="3">
            <a:schemeClr val="accent1"/>
          </a:lnRef>
          <a:fillRef idx="0">
            <a:schemeClr val="accent1"/>
          </a:fillRef>
          <a:effectRef idx="2">
            <a:schemeClr val="accent1"/>
          </a:effectRef>
          <a:fontRef idx="minor">
            <a:schemeClr val="tx1"/>
          </a:fontRef>
        </p:style>
      </p:cxnSp>
      <p:grpSp>
        <p:nvGrpSpPr>
          <p:cNvPr id="2" name="Grupo 29">
            <a:extLst>
              <a:ext uri="{FF2B5EF4-FFF2-40B4-BE49-F238E27FC236}">
                <a16:creationId xmlns:a16="http://schemas.microsoft.com/office/drawing/2014/main" id="{E2F71950-0EF2-CE22-4A4D-A8765E182B7F}"/>
              </a:ext>
            </a:extLst>
          </p:cNvPr>
          <p:cNvGrpSpPr/>
          <p:nvPr/>
        </p:nvGrpSpPr>
        <p:grpSpPr>
          <a:xfrm>
            <a:off x="292738" y="1579973"/>
            <a:ext cx="3419652" cy="488683"/>
            <a:chOff x="252708" y="1704755"/>
            <a:chExt cx="3419652" cy="488683"/>
          </a:xfrm>
        </p:grpSpPr>
        <p:sp>
          <p:nvSpPr>
            <p:cNvPr id="5" name="CuadroTexto 17">
              <a:extLst>
                <a:ext uri="{FF2B5EF4-FFF2-40B4-BE49-F238E27FC236}">
                  <a16:creationId xmlns:a16="http://schemas.microsoft.com/office/drawing/2014/main" id="{762A454F-8804-B407-F898-35C288ABBBB9}"/>
                </a:ext>
              </a:extLst>
            </p:cNvPr>
            <p:cNvSpPr txBox="1">
              <a:spLocks/>
            </p:cNvSpPr>
            <p:nvPr/>
          </p:nvSpPr>
          <p:spPr>
            <a:xfrm>
              <a:off x="612708" y="1704755"/>
              <a:ext cx="3059652" cy="488683"/>
            </a:xfrm>
            <a:prstGeom prst="rect">
              <a:avLst/>
            </a:prstGeom>
            <a:noFill/>
            <a:ln>
              <a:noFill/>
            </a:ln>
          </p:spPr>
          <p:txBody>
            <a:bodyPr wrap="square"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2200">
                  <a:latin typeface="Abadi" panose="020B0604020104020204" pitchFamily="34" charset="0"/>
                  <a:ea typeface="+mn-lt"/>
                  <a:cs typeface="+mn-lt"/>
                </a:rPr>
                <a:t>Mapa de ruta</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7" name="Grupo 28">
              <a:extLst>
                <a:ext uri="{FF2B5EF4-FFF2-40B4-BE49-F238E27FC236}">
                  <a16:creationId xmlns:a16="http://schemas.microsoft.com/office/drawing/2014/main" id="{6B88C170-1762-B0D2-7F2D-2F5CB9576267}"/>
                </a:ext>
              </a:extLst>
            </p:cNvPr>
            <p:cNvGrpSpPr/>
            <p:nvPr/>
          </p:nvGrpSpPr>
          <p:grpSpPr>
            <a:xfrm>
              <a:off x="252708" y="1769096"/>
              <a:ext cx="360000" cy="360000"/>
              <a:chOff x="505800" y="3011066"/>
              <a:chExt cx="720000" cy="720000"/>
            </a:xfrm>
          </p:grpSpPr>
          <p:sp>
            <p:nvSpPr>
              <p:cNvPr id="9" name="Elipse 2">
                <a:extLst>
                  <a:ext uri="{FF2B5EF4-FFF2-40B4-BE49-F238E27FC236}">
                    <a16:creationId xmlns:a16="http://schemas.microsoft.com/office/drawing/2014/main" id="{2C254F68-C0DF-87B3-EAB3-4409B2B45D30}"/>
                  </a:ext>
                </a:extLst>
              </p:cNvPr>
              <p:cNvSpPr/>
              <p:nvPr/>
            </p:nvSpPr>
            <p:spPr>
              <a:xfrm>
                <a:off x="505800" y="3011066"/>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pic>
            <p:nvPicPr>
              <p:cNvPr id="10" name="Gráfico 27" descr="Dirigir dos pines por un camino con relleno sólido">
                <a:extLst>
                  <a:ext uri="{FF2B5EF4-FFF2-40B4-BE49-F238E27FC236}">
                    <a16:creationId xmlns:a16="http://schemas.microsoft.com/office/drawing/2014/main" id="{AAB776CF-702E-35F5-4C99-EF9733DD82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449" y="3106846"/>
                <a:ext cx="540000" cy="540000"/>
              </a:xfrm>
              <a:prstGeom prst="rect">
                <a:avLst/>
              </a:prstGeom>
            </p:spPr>
          </p:pic>
        </p:grpSp>
      </p:grpSp>
      <p:sp>
        <p:nvSpPr>
          <p:cNvPr id="3" name="TextBox 12">
            <a:extLst>
              <a:ext uri="{FF2B5EF4-FFF2-40B4-BE49-F238E27FC236}">
                <a16:creationId xmlns:a16="http://schemas.microsoft.com/office/drawing/2014/main" id="{49A4B744-6CD2-29BD-C06C-CB14F535DC67}"/>
              </a:ext>
            </a:extLst>
          </p:cNvPr>
          <p:cNvSpPr txBox="1"/>
          <p:nvPr/>
        </p:nvSpPr>
        <p:spPr>
          <a:xfrm>
            <a:off x="4079357" y="2507500"/>
            <a:ext cx="18429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a:cs typeface="Calibri"/>
              </a:rPr>
              <a:t>Product Vision</a:t>
            </a:r>
          </a:p>
          <a:p>
            <a:pPr marL="285750" indent="-285750">
              <a:buFont typeface="Arial" panose="020B0604020202020204" pitchFamily="34" charset="0"/>
              <a:buChar char="•"/>
            </a:pPr>
            <a:r>
              <a:rPr lang="en-US" sz="1600">
                <a:cs typeface="Calibri"/>
              </a:rPr>
              <a:t>Roadmap</a:t>
            </a:r>
          </a:p>
        </p:txBody>
      </p:sp>
      <p:sp>
        <p:nvSpPr>
          <p:cNvPr id="11" name="TextBox 16">
            <a:extLst>
              <a:ext uri="{FF2B5EF4-FFF2-40B4-BE49-F238E27FC236}">
                <a16:creationId xmlns:a16="http://schemas.microsoft.com/office/drawing/2014/main" id="{6876A262-8475-B8B2-8280-8C8F92497FA5}"/>
              </a:ext>
            </a:extLst>
          </p:cNvPr>
          <p:cNvSpPr txBox="1"/>
          <p:nvPr/>
        </p:nvSpPr>
        <p:spPr>
          <a:xfrm>
            <a:off x="6216501" y="4955807"/>
            <a:ext cx="18429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cs typeface="Calibri"/>
              </a:rPr>
              <a:t>Autorización</a:t>
            </a:r>
            <a:r>
              <a:rPr lang="en-US" sz="1600">
                <a:cs typeface="Calibri"/>
              </a:rPr>
              <a:t> CN</a:t>
            </a:r>
            <a:endParaRPr lang="en-US" sz="1600"/>
          </a:p>
        </p:txBody>
      </p:sp>
    </p:spTree>
    <p:extLst>
      <p:ext uri="{BB962C8B-B14F-4D97-AF65-F5344CB8AC3E}">
        <p14:creationId xmlns:p14="http://schemas.microsoft.com/office/powerpoint/2010/main" val="3271061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0609F-657A-3EC2-8B9E-7C93991E329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9D14CBC-4903-7F1A-BCC0-9F019D0A5404}"/>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01094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5922334" cy="1388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500" dirty="0">
                <a:latin typeface="Abadi" panose="020B0604020104020204" pitchFamily="34" charset="0"/>
              </a:rPr>
              <a:t>Tandas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5922335" y="329609"/>
            <a:ext cx="6269665" cy="1058737"/>
          </a:xfrm>
          <a:prstGeom prst="rect">
            <a:avLst/>
          </a:prstGeom>
          <a:noFill/>
          <a:ln>
            <a:solidFill>
              <a:schemeClr val="bg2"/>
            </a:solidFill>
          </a:ln>
        </p:spPr>
        <p:txBody>
          <a:bodyPr wrap="square" rtlCol="0">
            <a:noAutofit/>
          </a:bodyPr>
          <a:lstStyle/>
          <a:p>
            <a:r>
              <a:rPr lang="es-MX" sz="1600" i="1">
                <a:latin typeface="+mj-lt"/>
              </a:rPr>
              <a:t>Breve descripción del resultado (</a:t>
            </a:r>
            <a:r>
              <a:rPr lang="es-MX" sz="1600" i="1" err="1">
                <a:latin typeface="+mj-lt"/>
              </a:rPr>
              <a:t>outcome</a:t>
            </a:r>
            <a:r>
              <a:rPr lang="es-MX" sz="1600" i="1">
                <a:latin typeface="+mj-lt"/>
              </a:rPr>
              <a:t>) que se espera obtener con esta iniciativa identificando el usuario/audiencia que va a impactar </a:t>
            </a:r>
          </a:p>
        </p:txBody>
      </p:sp>
      <p:sp>
        <p:nvSpPr>
          <p:cNvPr id="15" name="CuadroTexto 14">
            <a:extLst>
              <a:ext uri="{FF2B5EF4-FFF2-40B4-BE49-F238E27FC236}">
                <a16:creationId xmlns:a16="http://schemas.microsoft.com/office/drawing/2014/main" id="{ED024BF0-1286-D638-CE0B-F3EB84EB470C}"/>
              </a:ext>
            </a:extLst>
          </p:cNvPr>
          <p:cNvSpPr txBox="1">
            <a:spLocks/>
          </p:cNvSpPr>
          <p:nvPr/>
        </p:nvSpPr>
        <p:spPr>
          <a:xfrm>
            <a:off x="694267" y="1945876"/>
            <a:ext cx="4860000" cy="2160000"/>
          </a:xfrm>
          <a:prstGeom prst="rect">
            <a:avLst/>
          </a:prstGeom>
          <a:noFill/>
          <a:ln>
            <a:noFill/>
          </a:ln>
        </p:spPr>
        <p:txBody>
          <a:bodyPr wrap="square" rtlCol="0">
            <a:noAutofit/>
          </a:bodyPr>
          <a:lstStyle/>
          <a:p>
            <a:r>
              <a:rPr lang="es-MX" sz="1400" i="1">
                <a:latin typeface="+mj-lt"/>
              </a:rPr>
              <a:t> Descripción del problema o necesidades detectadas, razón por lo que se desarrolla el producto</a:t>
            </a:r>
          </a:p>
          <a:p>
            <a:endParaRPr lang="es-MX" sz="1400" b="1">
              <a:latin typeface="+mj-lt"/>
            </a:endParaRPr>
          </a:p>
        </p:txBody>
      </p:sp>
      <p:grpSp>
        <p:nvGrpSpPr>
          <p:cNvPr id="53" name="Grupo 52">
            <a:extLst>
              <a:ext uri="{FF2B5EF4-FFF2-40B4-BE49-F238E27FC236}">
                <a16:creationId xmlns:a16="http://schemas.microsoft.com/office/drawing/2014/main" id="{5BC46726-A3A8-1165-14AC-E19041E937AE}"/>
              </a:ext>
            </a:extLst>
          </p:cNvPr>
          <p:cNvGrpSpPr/>
          <p:nvPr/>
        </p:nvGrpSpPr>
        <p:grpSpPr>
          <a:xfrm>
            <a:off x="6178276" y="1448070"/>
            <a:ext cx="1715210" cy="488683"/>
            <a:chOff x="334267" y="1276868"/>
            <a:chExt cx="1715210" cy="488683"/>
          </a:xfrm>
        </p:grpSpPr>
        <p:sp>
          <p:nvSpPr>
            <p:cNvPr id="18" name="CuadroTexto 17">
              <a:extLst>
                <a:ext uri="{FF2B5EF4-FFF2-40B4-BE49-F238E27FC236}">
                  <a16:creationId xmlns:a16="http://schemas.microsoft.com/office/drawing/2014/main" id="{E27D9E88-F94B-63AA-AA99-DD3DAA5DB093}"/>
                </a:ext>
              </a:extLst>
            </p:cNvPr>
            <p:cNvSpPr txBox="1">
              <a:spLocks/>
            </p:cNvSpPr>
            <p:nvPr/>
          </p:nvSpPr>
          <p:spPr>
            <a:xfrm>
              <a:off x="664452" y="1276868"/>
              <a:ext cx="1385025" cy="488683"/>
            </a:xfrm>
            <a:prstGeom prst="rect">
              <a:avLst/>
            </a:prstGeom>
            <a:noFill/>
            <a:ln>
              <a:noFill/>
            </a:ln>
          </p:spPr>
          <p:txBody>
            <a:bodyPr wrap="square" rtlCol="0">
              <a:noAutofit/>
            </a:bodyPr>
            <a:lstStyle/>
            <a:p>
              <a:r>
                <a:rPr lang="es-MX" sz="2200">
                  <a:latin typeface="Abadi" panose="020B0604020104020204" pitchFamily="34" charset="0"/>
                </a:rPr>
                <a:t>Producto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0" name="Grupo 49">
              <a:extLst>
                <a:ext uri="{FF2B5EF4-FFF2-40B4-BE49-F238E27FC236}">
                  <a16:creationId xmlns:a16="http://schemas.microsoft.com/office/drawing/2014/main" id="{A5C1D0C2-05E2-5F3E-8AA3-DF3442C33D4C}"/>
                </a:ext>
              </a:extLst>
            </p:cNvPr>
            <p:cNvGrpSpPr/>
            <p:nvPr/>
          </p:nvGrpSpPr>
          <p:grpSpPr>
            <a:xfrm>
              <a:off x="334267" y="1312437"/>
              <a:ext cx="360000" cy="360000"/>
              <a:chOff x="90437" y="1319780"/>
              <a:chExt cx="720000" cy="720000"/>
            </a:xfrm>
          </p:grpSpPr>
          <p:sp>
            <p:nvSpPr>
              <p:cNvPr id="3" name="Elipse 2">
                <a:extLst>
                  <a:ext uri="{FF2B5EF4-FFF2-40B4-BE49-F238E27FC236}">
                    <a16:creationId xmlns:a16="http://schemas.microsoft.com/office/drawing/2014/main" id="{E551BA49-4106-B20F-8ED3-9F38B81998B4}"/>
                  </a:ext>
                </a:extLst>
              </p:cNvPr>
              <p:cNvSpPr/>
              <p:nvPr/>
            </p:nvSpPr>
            <p:spPr>
              <a:xfrm>
                <a:off x="90437"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Regalo con relleno sólido">
                <a:extLst>
                  <a:ext uri="{FF2B5EF4-FFF2-40B4-BE49-F238E27FC236}">
                    <a16:creationId xmlns:a16="http://schemas.microsoft.com/office/drawing/2014/main" id="{AFE5AC16-EF57-4443-7B70-EB42E8F0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63" y="1387798"/>
                <a:ext cx="551108" cy="551108"/>
              </a:xfrm>
              <a:prstGeom prst="rect">
                <a:avLst/>
              </a:prstGeom>
            </p:spPr>
          </p:pic>
        </p:grpSp>
      </p:grpSp>
      <p:sp>
        <p:nvSpPr>
          <p:cNvPr id="19" name="CuadroTexto 18">
            <a:extLst>
              <a:ext uri="{FF2B5EF4-FFF2-40B4-BE49-F238E27FC236}">
                <a16:creationId xmlns:a16="http://schemas.microsoft.com/office/drawing/2014/main" id="{7C654CC8-F5BA-E516-AFD9-9E73F0C1C27C}"/>
              </a:ext>
            </a:extLst>
          </p:cNvPr>
          <p:cNvSpPr txBox="1">
            <a:spLocks/>
          </p:cNvSpPr>
          <p:nvPr/>
        </p:nvSpPr>
        <p:spPr>
          <a:xfrm>
            <a:off x="6553587" y="1911452"/>
            <a:ext cx="4860000" cy="2160000"/>
          </a:xfrm>
          <a:prstGeom prst="rect">
            <a:avLst/>
          </a:prstGeom>
          <a:noFill/>
          <a:ln>
            <a:noFill/>
          </a:ln>
        </p:spPr>
        <p:txBody>
          <a:bodyPr wrap="square" rtlCol="0">
            <a:noAutofit/>
          </a:bodyPr>
          <a:lstStyle/>
          <a:p>
            <a:r>
              <a:rPr lang="es-MX" sz="1400" dirty="0">
                <a:latin typeface="+mj-lt"/>
              </a:rPr>
              <a:t>Crear un sistema de ahorro colectivo tomando como base el modelo de AUTOFIN donde un grupo de personas se reúne para contribuir con una cantidad de dinero de manera regular y rotativa. </a:t>
            </a:r>
          </a:p>
          <a:p>
            <a:endParaRPr lang="es-MX" dirty="0">
              <a:latin typeface="+mj-lt"/>
            </a:endParaRPr>
          </a:p>
        </p:txBody>
      </p:sp>
      <p:grpSp>
        <p:nvGrpSpPr>
          <p:cNvPr id="54" name="Grupo 53">
            <a:extLst>
              <a:ext uri="{FF2B5EF4-FFF2-40B4-BE49-F238E27FC236}">
                <a16:creationId xmlns:a16="http://schemas.microsoft.com/office/drawing/2014/main" id="{6D3A452B-CC46-1FA4-5DAA-83046D85AF3C}"/>
              </a:ext>
            </a:extLst>
          </p:cNvPr>
          <p:cNvGrpSpPr/>
          <p:nvPr/>
        </p:nvGrpSpPr>
        <p:grpSpPr>
          <a:xfrm>
            <a:off x="6178276" y="4202462"/>
            <a:ext cx="2033468" cy="437367"/>
            <a:chOff x="6178276" y="1273753"/>
            <a:chExt cx="2033468" cy="437367"/>
          </a:xfrm>
        </p:grpSpPr>
        <p:sp>
          <p:nvSpPr>
            <p:cNvPr id="20" name="CuadroTexto 19">
              <a:extLst>
                <a:ext uri="{FF2B5EF4-FFF2-40B4-BE49-F238E27FC236}">
                  <a16:creationId xmlns:a16="http://schemas.microsoft.com/office/drawing/2014/main" id="{1449246F-A557-8BC4-BF05-24ABE9597FC0}"/>
                </a:ext>
              </a:extLst>
            </p:cNvPr>
            <p:cNvSpPr txBox="1">
              <a:spLocks/>
            </p:cNvSpPr>
            <p:nvPr/>
          </p:nvSpPr>
          <p:spPr>
            <a:xfrm>
              <a:off x="6508461" y="1273753"/>
              <a:ext cx="1703283" cy="437367"/>
            </a:xfrm>
            <a:prstGeom prst="rect">
              <a:avLst/>
            </a:prstGeom>
            <a:noFill/>
            <a:ln>
              <a:noFill/>
            </a:ln>
          </p:spPr>
          <p:txBody>
            <a:bodyPr wrap="square" rtlCol="0">
              <a:noAutofit/>
            </a:bodyPr>
            <a:lstStyle/>
            <a:p>
              <a:r>
                <a:rPr lang="es-MX" sz="2200">
                  <a:latin typeface="Abadi" panose="020B0604020104020204" pitchFamily="34" charset="0"/>
                </a:rPr>
                <a:t>Equipo</a:t>
              </a:r>
            </a:p>
            <a:p>
              <a:endParaRPr lang="es-MX" sz="2200">
                <a:latin typeface="Abadi" panose="020B0604020104020204" pitchFamily="34" charset="0"/>
              </a:endParaRPr>
            </a:p>
            <a:p>
              <a:endParaRPr lang="es-MX" sz="2200">
                <a:latin typeface="Abadi" panose="020B0604020104020204" pitchFamily="34" charset="0"/>
              </a:endParaRPr>
            </a:p>
          </p:txBody>
        </p:sp>
        <p:grpSp>
          <p:nvGrpSpPr>
            <p:cNvPr id="51" name="Grupo 50">
              <a:extLst>
                <a:ext uri="{FF2B5EF4-FFF2-40B4-BE49-F238E27FC236}">
                  <a16:creationId xmlns:a16="http://schemas.microsoft.com/office/drawing/2014/main" id="{4712CFC9-9DD0-1E67-E148-164FABC51AA2}"/>
                </a:ext>
              </a:extLst>
            </p:cNvPr>
            <p:cNvGrpSpPr/>
            <p:nvPr/>
          </p:nvGrpSpPr>
          <p:grpSpPr>
            <a:xfrm>
              <a:off x="6178276" y="1312437"/>
              <a:ext cx="360000" cy="360000"/>
              <a:chOff x="5998276" y="1319780"/>
              <a:chExt cx="720000" cy="720000"/>
            </a:xfrm>
          </p:grpSpPr>
          <p:sp>
            <p:nvSpPr>
              <p:cNvPr id="21" name="Elipse 20">
                <a:extLst>
                  <a:ext uri="{FF2B5EF4-FFF2-40B4-BE49-F238E27FC236}">
                    <a16:creationId xmlns:a16="http://schemas.microsoft.com/office/drawing/2014/main" id="{9E7585E0-46B0-516F-F77F-D8478799A271}"/>
                  </a:ext>
                </a:extLst>
              </p:cNvPr>
              <p:cNvSpPr/>
              <p:nvPr/>
            </p:nvSpPr>
            <p:spPr>
              <a:xfrm>
                <a:off x="5998276" y="1319780"/>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Usuarios con relleno sólido">
                <a:extLst>
                  <a:ext uri="{FF2B5EF4-FFF2-40B4-BE49-F238E27FC236}">
                    <a16:creationId xmlns:a16="http://schemas.microsoft.com/office/drawing/2014/main" id="{9278F221-8A92-36F3-1738-BE208FC7ED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906" y="1398123"/>
                <a:ext cx="600740" cy="600740"/>
              </a:xfrm>
              <a:prstGeom prst="rect">
                <a:avLst/>
              </a:prstGeom>
            </p:spPr>
          </p:pic>
        </p:grpSp>
      </p:grpSp>
      <p:sp>
        <p:nvSpPr>
          <p:cNvPr id="26" name="CuadroTexto 25">
            <a:extLst>
              <a:ext uri="{FF2B5EF4-FFF2-40B4-BE49-F238E27FC236}">
                <a16:creationId xmlns:a16="http://schemas.microsoft.com/office/drawing/2014/main" id="{E1D1E3FA-9807-4F5A-93AE-80ACC591462F}"/>
              </a:ext>
            </a:extLst>
          </p:cNvPr>
          <p:cNvSpPr txBox="1">
            <a:spLocks/>
          </p:cNvSpPr>
          <p:nvPr/>
        </p:nvSpPr>
        <p:spPr>
          <a:xfrm>
            <a:off x="531168" y="4617720"/>
            <a:ext cx="5001767" cy="2142280"/>
          </a:xfrm>
          <a:prstGeom prst="rect">
            <a:avLst/>
          </a:prstGeom>
          <a:noFill/>
          <a:ln>
            <a:noFill/>
          </a:ln>
        </p:spPr>
        <p:txBody>
          <a:bodyPr wrap="square" lIns="91440" tIns="45720" rIns="91440" bIns="45720" rtlCol="0" anchor="t">
            <a:noAutofit/>
          </a:bodyPr>
          <a:lstStyle/>
          <a:p>
            <a:r>
              <a:rPr lang="es-MX" sz="1400" i="1">
                <a:latin typeface="+mj-lt"/>
              </a:rPr>
              <a:t>Qué indicadores impactan el proyecto, a qué estrategia del negocio abona, cómo se medirá el éxito del proyecto</a:t>
            </a:r>
          </a:p>
        </p:txBody>
      </p:sp>
      <p:sp>
        <p:nvSpPr>
          <p:cNvPr id="35" name="CuadroTexto 34">
            <a:extLst>
              <a:ext uri="{FF2B5EF4-FFF2-40B4-BE49-F238E27FC236}">
                <a16:creationId xmlns:a16="http://schemas.microsoft.com/office/drawing/2014/main" id="{797D27BF-44E6-4C74-ACED-C9EF549746C3}"/>
              </a:ext>
            </a:extLst>
          </p:cNvPr>
          <p:cNvSpPr txBox="1">
            <a:spLocks/>
          </p:cNvSpPr>
          <p:nvPr/>
        </p:nvSpPr>
        <p:spPr>
          <a:xfrm>
            <a:off x="6485564" y="4619859"/>
            <a:ext cx="5359105" cy="2140141"/>
          </a:xfrm>
          <a:prstGeom prst="rect">
            <a:avLst/>
          </a:prstGeom>
          <a:noFill/>
          <a:ln>
            <a:noFill/>
          </a:ln>
        </p:spPr>
        <p:txBody>
          <a:bodyPr wrap="square" lIns="91440" tIns="45720" rIns="91440" bIns="45720" rtlCol="0" anchor="t">
            <a:noAutofit/>
          </a:bodyPr>
          <a:lstStyle/>
          <a:p>
            <a:r>
              <a:rPr lang="es-MX" sz="1600" dirty="0" err="1">
                <a:latin typeface="Abadi"/>
              </a:rPr>
              <a:t>Chf</a:t>
            </a:r>
            <a:r>
              <a:rPr lang="es-MX" sz="1600" dirty="0">
                <a:latin typeface="Abadi"/>
              </a:rPr>
              <a:t> </a:t>
            </a:r>
            <a:r>
              <a:rPr lang="es-MX" sz="1600" dirty="0" err="1">
                <a:latin typeface="Abadi"/>
              </a:rPr>
              <a:t>Product</a:t>
            </a:r>
            <a:r>
              <a:rPr lang="es-MX" sz="1600" dirty="0">
                <a:latin typeface="Abadi"/>
              </a:rPr>
              <a:t> </a:t>
            </a:r>
            <a:r>
              <a:rPr lang="es-MX" sz="1600" dirty="0" err="1">
                <a:latin typeface="Abadi"/>
              </a:rPr>
              <a:t>Owner</a:t>
            </a:r>
            <a:r>
              <a:rPr lang="es-MX" sz="1600" dirty="0">
                <a:latin typeface="Abadi"/>
              </a:rPr>
              <a:t>: Hernán García</a:t>
            </a:r>
          </a:p>
          <a:p>
            <a:r>
              <a:rPr lang="es-MX" sz="1600" dirty="0" err="1">
                <a:latin typeface="Abadi"/>
              </a:rPr>
              <a:t>Product</a:t>
            </a:r>
            <a:r>
              <a:rPr lang="es-MX" sz="1600" dirty="0">
                <a:latin typeface="Abadi"/>
              </a:rPr>
              <a:t> </a:t>
            </a:r>
            <a:r>
              <a:rPr lang="es-MX" sz="1600" dirty="0" err="1">
                <a:latin typeface="Abadi"/>
              </a:rPr>
              <a:t>Owner</a:t>
            </a:r>
            <a:r>
              <a:rPr lang="es-MX" sz="1600" dirty="0">
                <a:latin typeface="Abadi"/>
              </a:rPr>
              <a:t>: TBD</a:t>
            </a:r>
          </a:p>
          <a:p>
            <a:r>
              <a:rPr lang="es-MX" sz="1600" dirty="0">
                <a:latin typeface="Abadi"/>
              </a:rPr>
              <a:t>Líder Técnico: TBD</a:t>
            </a:r>
          </a:p>
          <a:p>
            <a:r>
              <a:rPr lang="es-MX" sz="1600" dirty="0">
                <a:latin typeface="Abadi"/>
              </a:rPr>
              <a:t>SM/Procesos: TBD</a:t>
            </a:r>
          </a:p>
          <a:p>
            <a:endParaRPr lang="es-MX" sz="1100" i="1" dirty="0">
              <a:latin typeface="Abadi" panose="020B0604020104020204" pitchFamily="34" charset="0"/>
            </a:endParaRPr>
          </a:p>
        </p:txBody>
      </p:sp>
      <p:grpSp>
        <p:nvGrpSpPr>
          <p:cNvPr id="56" name="Grupo 55">
            <a:extLst>
              <a:ext uri="{FF2B5EF4-FFF2-40B4-BE49-F238E27FC236}">
                <a16:creationId xmlns:a16="http://schemas.microsoft.com/office/drawing/2014/main" id="{164B0285-EC10-1DC4-112E-0677B25D5D12}"/>
              </a:ext>
            </a:extLst>
          </p:cNvPr>
          <p:cNvGrpSpPr/>
          <p:nvPr/>
        </p:nvGrpSpPr>
        <p:grpSpPr>
          <a:xfrm>
            <a:off x="302210" y="4161838"/>
            <a:ext cx="2690294" cy="450289"/>
            <a:chOff x="6178276" y="4277218"/>
            <a:chExt cx="2690294" cy="450289"/>
          </a:xfrm>
        </p:grpSpPr>
        <p:sp>
          <p:nvSpPr>
            <p:cNvPr id="36" name="CuadroTexto 35">
              <a:extLst>
                <a:ext uri="{FF2B5EF4-FFF2-40B4-BE49-F238E27FC236}">
                  <a16:creationId xmlns:a16="http://schemas.microsoft.com/office/drawing/2014/main" id="{A64C28DD-78E1-A0AB-CD63-A2203ED7DD86}"/>
                </a:ext>
              </a:extLst>
            </p:cNvPr>
            <p:cNvSpPr txBox="1">
              <a:spLocks/>
            </p:cNvSpPr>
            <p:nvPr/>
          </p:nvSpPr>
          <p:spPr>
            <a:xfrm>
              <a:off x="6538276" y="4277218"/>
              <a:ext cx="2330294" cy="450289"/>
            </a:xfrm>
            <a:prstGeom prst="rect">
              <a:avLst/>
            </a:prstGeom>
            <a:solidFill>
              <a:schemeClr val="bg1"/>
            </a:solidFill>
            <a:ln>
              <a:noFill/>
            </a:ln>
          </p:spPr>
          <p:txBody>
            <a:bodyPr wrap="square" rtlCol="0">
              <a:noAutofit/>
            </a:bodyPr>
            <a:lstStyle/>
            <a:p>
              <a:pPr defTabSz="720000"/>
              <a:r>
                <a:rPr lang="es-MX" sz="2200">
                  <a:latin typeface="Abadi" panose="020B0604020104020204" pitchFamily="34" charset="0"/>
                </a:rPr>
                <a:t>Indicadores</a:t>
              </a:r>
            </a:p>
          </p:txBody>
        </p:sp>
        <p:grpSp>
          <p:nvGrpSpPr>
            <p:cNvPr id="52" name="Grupo 51">
              <a:extLst>
                <a:ext uri="{FF2B5EF4-FFF2-40B4-BE49-F238E27FC236}">
                  <a16:creationId xmlns:a16="http://schemas.microsoft.com/office/drawing/2014/main" id="{D7282E5E-494E-E7AA-124D-C03CBD1FA346}"/>
                </a:ext>
              </a:extLst>
            </p:cNvPr>
            <p:cNvGrpSpPr/>
            <p:nvPr/>
          </p:nvGrpSpPr>
          <p:grpSpPr>
            <a:xfrm>
              <a:off x="6178276" y="4327199"/>
              <a:ext cx="360000" cy="360000"/>
              <a:chOff x="5998276" y="4132091"/>
              <a:chExt cx="720000" cy="720000"/>
            </a:xfrm>
          </p:grpSpPr>
          <p:sp>
            <p:nvSpPr>
              <p:cNvPr id="37" name="Elipse 36">
                <a:extLst>
                  <a:ext uri="{FF2B5EF4-FFF2-40B4-BE49-F238E27FC236}">
                    <a16:creationId xmlns:a16="http://schemas.microsoft.com/office/drawing/2014/main" id="{69DFA120-61E2-709E-143C-91F0F70500E9}"/>
                  </a:ext>
                </a:extLst>
              </p:cNvPr>
              <p:cNvSpPr/>
              <p:nvPr/>
            </p:nvSpPr>
            <p:spPr>
              <a:xfrm>
                <a:off x="5998276"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9" name="Gráfico 38" descr="Señal con relleno sólido">
                <a:extLst>
                  <a:ext uri="{FF2B5EF4-FFF2-40B4-BE49-F238E27FC236}">
                    <a16:creationId xmlns:a16="http://schemas.microsoft.com/office/drawing/2014/main" id="{CDCEADE4-6E93-124A-49AF-6FAD18CCE0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0" y="4176569"/>
                <a:ext cx="570614" cy="570614"/>
              </a:xfrm>
              <a:prstGeom prst="rect">
                <a:avLst/>
              </a:prstGeom>
            </p:spPr>
          </p:pic>
        </p:grpSp>
      </p:grpSp>
      <p:grpSp>
        <p:nvGrpSpPr>
          <p:cNvPr id="55" name="Grupo 54">
            <a:extLst>
              <a:ext uri="{FF2B5EF4-FFF2-40B4-BE49-F238E27FC236}">
                <a16:creationId xmlns:a16="http://schemas.microsoft.com/office/drawing/2014/main" id="{1B7A4794-0EC8-6CF9-B988-ADE1265A5704}"/>
              </a:ext>
            </a:extLst>
          </p:cNvPr>
          <p:cNvGrpSpPr/>
          <p:nvPr/>
        </p:nvGrpSpPr>
        <p:grpSpPr>
          <a:xfrm>
            <a:off x="302210" y="1474985"/>
            <a:ext cx="5398604" cy="372127"/>
            <a:chOff x="276893" y="4299964"/>
            <a:chExt cx="5398604" cy="372127"/>
          </a:xfrm>
        </p:grpSpPr>
        <p:sp>
          <p:nvSpPr>
            <p:cNvPr id="44" name="CuadroTexto 43">
              <a:extLst>
                <a:ext uri="{FF2B5EF4-FFF2-40B4-BE49-F238E27FC236}">
                  <a16:creationId xmlns:a16="http://schemas.microsoft.com/office/drawing/2014/main" id="{4F1EF602-F898-0A89-DE04-942E30E57C9C}"/>
                </a:ext>
              </a:extLst>
            </p:cNvPr>
            <p:cNvSpPr txBox="1">
              <a:spLocks/>
            </p:cNvSpPr>
            <p:nvPr/>
          </p:nvSpPr>
          <p:spPr>
            <a:xfrm>
              <a:off x="663191" y="4299964"/>
              <a:ext cx="5012306" cy="360000"/>
            </a:xfrm>
            <a:prstGeom prst="rect">
              <a:avLst/>
            </a:prstGeom>
            <a:solidFill>
              <a:schemeClr val="bg1"/>
            </a:solidFill>
            <a:ln>
              <a:noFill/>
            </a:ln>
          </p:spPr>
          <p:txBody>
            <a:bodyPr wrap="square" lIns="91440" tIns="45720" rIns="91440" bIns="45720" rtlCol="0" anchor="t">
              <a:noAutofit/>
            </a:bodyPr>
            <a:lstStyle/>
            <a:p>
              <a:pPr defTabSz="720000"/>
              <a:r>
                <a:rPr lang="es-MX" sz="2200">
                  <a:latin typeface="Abadi"/>
                </a:rPr>
                <a:t>Problema / Oportunidad identificada</a:t>
              </a:r>
              <a:endParaRPr lang="es-MX" sz="2200">
                <a:latin typeface="Abadi" panose="020B0604020104020204" pitchFamily="34" charset="0"/>
              </a:endParaRPr>
            </a:p>
          </p:txBody>
        </p:sp>
        <p:grpSp>
          <p:nvGrpSpPr>
            <p:cNvPr id="47" name="Grupo 46">
              <a:extLst>
                <a:ext uri="{FF2B5EF4-FFF2-40B4-BE49-F238E27FC236}">
                  <a16:creationId xmlns:a16="http://schemas.microsoft.com/office/drawing/2014/main" id="{087DF05A-C48A-FD4B-0E8B-76C5CFAB1EED}"/>
                </a:ext>
              </a:extLst>
            </p:cNvPr>
            <p:cNvGrpSpPr/>
            <p:nvPr/>
          </p:nvGrpSpPr>
          <p:grpSpPr>
            <a:xfrm>
              <a:off x="276893" y="4312091"/>
              <a:ext cx="360000" cy="360000"/>
              <a:chOff x="90437" y="4132091"/>
              <a:chExt cx="720000" cy="720000"/>
            </a:xfrm>
          </p:grpSpPr>
          <p:sp>
            <p:nvSpPr>
              <p:cNvPr id="48" name="Elipse 47">
                <a:extLst>
                  <a:ext uri="{FF2B5EF4-FFF2-40B4-BE49-F238E27FC236}">
                    <a16:creationId xmlns:a16="http://schemas.microsoft.com/office/drawing/2014/main" id="{2412267F-B161-107E-4510-F53351CAF3EA}"/>
                  </a:ext>
                </a:extLst>
              </p:cNvPr>
              <p:cNvSpPr/>
              <p:nvPr/>
            </p:nvSpPr>
            <p:spPr>
              <a:xfrm>
                <a:off x="90437" y="4132091"/>
                <a:ext cx="720000" cy="720000"/>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9" name="Gráfico 48" descr="Cerrar contorno">
                <a:extLst>
                  <a:ext uri="{FF2B5EF4-FFF2-40B4-BE49-F238E27FC236}">
                    <a16:creationId xmlns:a16="http://schemas.microsoft.com/office/drawing/2014/main" id="{B7E848EE-C534-5FED-033E-88EE0C8C8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186" y="4238295"/>
                <a:ext cx="519925" cy="519925"/>
              </a:xfrm>
              <a:prstGeom prst="rect">
                <a:avLst/>
              </a:prstGeom>
            </p:spPr>
          </p:pic>
        </p:grpSp>
      </p:grpSp>
      <p:sp>
        <p:nvSpPr>
          <p:cNvPr id="60" name="Rectángulo 59">
            <a:extLst>
              <a:ext uri="{FF2B5EF4-FFF2-40B4-BE49-F238E27FC236}">
                <a16:creationId xmlns:a16="http://schemas.microsoft.com/office/drawing/2014/main" id="{A4907EF2-16DA-4DB4-987E-6D688D46828B}"/>
              </a:ext>
            </a:extLst>
          </p:cNvPr>
          <p:cNvSpPr/>
          <p:nvPr/>
        </p:nvSpPr>
        <p:spPr>
          <a:xfrm>
            <a:off x="5922334" y="2"/>
            <a:ext cx="6269665" cy="329609"/>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a:t>
            </a:r>
            <a:r>
              <a:rPr lang="es-MX" err="1">
                <a:latin typeface="Abadi" panose="020B0604020104020204" pitchFamily="34" charset="0"/>
              </a:rPr>
              <a:t>TecVentures</a:t>
            </a:r>
            <a:endParaRPr lang="es-MX">
              <a:latin typeface="Abadi" panose="020B0604020104020204" pitchFamily="34" charset="0"/>
            </a:endParaRPr>
          </a:p>
        </p:txBody>
      </p:sp>
    </p:spTree>
    <p:extLst>
      <p:ext uri="{BB962C8B-B14F-4D97-AF65-F5344CB8AC3E}">
        <p14:creationId xmlns:p14="http://schemas.microsoft.com/office/powerpoint/2010/main" val="324384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D12018-EB73-3080-F687-DCCFA4448A67}"/>
              </a:ext>
            </a:extLst>
          </p:cNvPr>
          <p:cNvSpPr/>
          <p:nvPr/>
        </p:nvSpPr>
        <p:spPr>
          <a:xfrm>
            <a:off x="1" y="0"/>
            <a:ext cx="6096000" cy="7442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badi" panose="020B0604020104020204" pitchFamily="34" charset="0"/>
              </a:rPr>
              <a:t>Tandas</a:t>
            </a:r>
          </a:p>
        </p:txBody>
      </p:sp>
      <p:sp>
        <p:nvSpPr>
          <p:cNvPr id="6" name="CuadroTexto 5">
            <a:extLst>
              <a:ext uri="{FF2B5EF4-FFF2-40B4-BE49-F238E27FC236}">
                <a16:creationId xmlns:a16="http://schemas.microsoft.com/office/drawing/2014/main" id="{1DA7FAF5-CC34-A4C4-5841-060B614D9995}"/>
              </a:ext>
            </a:extLst>
          </p:cNvPr>
          <p:cNvSpPr txBox="1">
            <a:spLocks/>
          </p:cNvSpPr>
          <p:nvPr/>
        </p:nvSpPr>
        <p:spPr>
          <a:xfrm>
            <a:off x="0" y="744280"/>
            <a:ext cx="6095991" cy="978198"/>
          </a:xfrm>
          <a:prstGeom prst="rect">
            <a:avLst/>
          </a:prstGeom>
          <a:noFill/>
          <a:ln>
            <a:solidFill>
              <a:schemeClr val="bg1">
                <a:lumMod val="85000"/>
              </a:schemeClr>
            </a:solidFill>
          </a:ln>
        </p:spPr>
        <p:txBody>
          <a:bodyPr wrap="square" rtlCol="0">
            <a:noAutofit/>
          </a:bodyPr>
          <a:lstStyle/>
          <a:p>
            <a:r>
              <a:rPr lang="es-MX" sz="1600" i="1">
                <a:latin typeface="+mj-lt"/>
              </a:rPr>
              <a:t>Breve descripción del resultado (</a:t>
            </a:r>
            <a:r>
              <a:rPr lang="es-MX" sz="1600" i="1" err="1">
                <a:latin typeface="+mj-lt"/>
              </a:rPr>
              <a:t>outcome</a:t>
            </a:r>
            <a:r>
              <a:rPr lang="es-MX" sz="1600" i="1">
                <a:latin typeface="+mj-lt"/>
              </a:rPr>
              <a:t>) que se espera obtener con esta iniciativa identificando el usuario/audiencia que va a impactar </a:t>
            </a:r>
          </a:p>
          <a:p>
            <a:endParaRPr lang="es-ES" sz="1600" i="1">
              <a:latin typeface="+mj-lt"/>
            </a:endParaRPr>
          </a:p>
        </p:txBody>
      </p:sp>
      <p:sp>
        <p:nvSpPr>
          <p:cNvPr id="2" name="CuadroTexto 1">
            <a:extLst>
              <a:ext uri="{FF2B5EF4-FFF2-40B4-BE49-F238E27FC236}">
                <a16:creationId xmlns:a16="http://schemas.microsoft.com/office/drawing/2014/main" id="{EC870B01-17D5-3FB7-98FB-9CF42735DF09}"/>
              </a:ext>
            </a:extLst>
          </p:cNvPr>
          <p:cNvSpPr txBox="1">
            <a:spLocks/>
          </p:cNvSpPr>
          <p:nvPr/>
        </p:nvSpPr>
        <p:spPr>
          <a:xfrm>
            <a:off x="6095999" y="297714"/>
            <a:ext cx="4245681" cy="935664"/>
          </a:xfrm>
          <a:prstGeom prst="rect">
            <a:avLst/>
          </a:prstGeom>
          <a:noFill/>
          <a:ln>
            <a:solidFill>
              <a:schemeClr val="bg1">
                <a:lumMod val="85000"/>
              </a:schemeClr>
            </a:solidFill>
          </a:ln>
        </p:spPr>
        <p:txBody>
          <a:bodyPr wrap="square" rtlCol="0">
            <a:noAutofit/>
          </a:bodyPr>
          <a:lstStyle/>
          <a:p>
            <a:r>
              <a:rPr lang="es-MX" sz="1200" err="1">
                <a:latin typeface="Abadi" panose="020B0604020104020204" pitchFamily="34" charset="0"/>
              </a:rPr>
              <a:t>Chf</a:t>
            </a:r>
            <a:r>
              <a:rPr lang="es-MX" sz="1200">
                <a:latin typeface="Abadi" panose="020B0604020104020204" pitchFamily="34" charset="0"/>
              </a:rPr>
              <a:t> </a:t>
            </a:r>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Hernán García</a:t>
            </a:r>
          </a:p>
          <a:p>
            <a:r>
              <a:rPr lang="es-MX" sz="1200" err="1">
                <a:latin typeface="Abadi" panose="020B0604020104020204" pitchFamily="34" charset="0"/>
              </a:rPr>
              <a:t>Product</a:t>
            </a:r>
            <a:r>
              <a:rPr lang="es-MX" sz="1200">
                <a:latin typeface="Abadi" panose="020B0604020104020204" pitchFamily="34" charset="0"/>
              </a:rPr>
              <a:t> </a:t>
            </a:r>
            <a:r>
              <a:rPr lang="es-MX" sz="1200" err="1">
                <a:latin typeface="Abadi" panose="020B0604020104020204" pitchFamily="34" charset="0"/>
              </a:rPr>
              <a:t>Owner</a:t>
            </a:r>
            <a:r>
              <a:rPr lang="es-MX" sz="1200">
                <a:latin typeface="Abadi" panose="020B0604020104020204" pitchFamily="34" charset="0"/>
              </a:rPr>
              <a:t>: TBD</a:t>
            </a:r>
          </a:p>
          <a:p>
            <a:r>
              <a:rPr lang="es-MX" sz="1200">
                <a:latin typeface="Abadi" panose="020B0604020104020204" pitchFamily="34" charset="0"/>
              </a:rPr>
              <a:t>Líder Técnico: TBD</a:t>
            </a:r>
          </a:p>
          <a:p>
            <a:r>
              <a:rPr lang="es-MX" sz="1200">
                <a:latin typeface="Abadi" panose="020B0604020104020204" pitchFamily="34" charset="0"/>
              </a:rPr>
              <a:t>SM/Procesos: TBD</a:t>
            </a:r>
          </a:p>
          <a:p>
            <a:endParaRPr lang="es-MX" sz="1050" i="1">
              <a:latin typeface="Abadi" panose="020B0604020104020204" pitchFamily="34" charset="0"/>
            </a:endParaRPr>
          </a:p>
        </p:txBody>
      </p:sp>
      <p:sp>
        <p:nvSpPr>
          <p:cNvPr id="5" name="Rectángulo 4">
            <a:extLst>
              <a:ext uri="{FF2B5EF4-FFF2-40B4-BE49-F238E27FC236}">
                <a16:creationId xmlns:a16="http://schemas.microsoft.com/office/drawing/2014/main" id="{16022AB3-BBC8-8FDB-C8DF-95E8084A1995}"/>
              </a:ext>
            </a:extLst>
          </p:cNvPr>
          <p:cNvSpPr/>
          <p:nvPr/>
        </p:nvSpPr>
        <p:spPr>
          <a:xfrm>
            <a:off x="6095999" y="1"/>
            <a:ext cx="6096000" cy="297712"/>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atin typeface="Abadi" panose="020B0604020104020204" pitchFamily="34" charset="0"/>
              </a:rPr>
              <a:t>VP Tec Ventures</a:t>
            </a:r>
          </a:p>
        </p:txBody>
      </p:sp>
      <p:sp>
        <p:nvSpPr>
          <p:cNvPr id="8" name="CuadroTexto 7">
            <a:extLst>
              <a:ext uri="{FF2B5EF4-FFF2-40B4-BE49-F238E27FC236}">
                <a16:creationId xmlns:a16="http://schemas.microsoft.com/office/drawing/2014/main" id="{35FB2A6F-151F-AE0A-3888-793389CAF012}"/>
              </a:ext>
            </a:extLst>
          </p:cNvPr>
          <p:cNvSpPr txBox="1">
            <a:spLocks/>
          </p:cNvSpPr>
          <p:nvPr/>
        </p:nvSpPr>
        <p:spPr>
          <a:xfrm>
            <a:off x="6095996" y="1233378"/>
            <a:ext cx="2277817" cy="489099"/>
          </a:xfrm>
          <a:prstGeom prst="rect">
            <a:avLst/>
          </a:prstGeom>
          <a:noFill/>
          <a:ln>
            <a:solidFill>
              <a:schemeClr val="bg1">
                <a:lumMod val="85000"/>
              </a:schemeClr>
            </a:solidFill>
          </a:ln>
        </p:spPr>
        <p:txBody>
          <a:bodyPr wrap="square" rtlCol="0">
            <a:noAutofit/>
          </a:bodyPr>
          <a:lstStyle/>
          <a:p>
            <a:r>
              <a:rPr lang="es-MX" sz="1200">
                <a:latin typeface="Abadi" panose="020B0604020104020204" pitchFamily="34" charset="0"/>
              </a:rPr>
              <a:t>Fecha fin plan:</a:t>
            </a:r>
          </a:p>
          <a:p>
            <a:r>
              <a:rPr lang="es-MX" sz="1200">
                <a:latin typeface="Abadi" panose="020B0604020104020204" pitchFamily="34" charset="0"/>
              </a:rPr>
              <a:t>Fecha fin real:</a:t>
            </a:r>
          </a:p>
          <a:p>
            <a:endParaRPr lang="es-MX" sz="1050" i="1">
              <a:latin typeface="Abadi" panose="020B0604020104020204" pitchFamily="34" charset="0"/>
            </a:endParaRPr>
          </a:p>
        </p:txBody>
      </p:sp>
      <p:sp>
        <p:nvSpPr>
          <p:cNvPr id="9" name="CuadroTexto 8">
            <a:extLst>
              <a:ext uri="{FF2B5EF4-FFF2-40B4-BE49-F238E27FC236}">
                <a16:creationId xmlns:a16="http://schemas.microsoft.com/office/drawing/2014/main" id="{2B89A335-6DE5-2951-A1E0-CD0819010609}"/>
              </a:ext>
            </a:extLst>
          </p:cNvPr>
          <p:cNvSpPr txBox="1">
            <a:spLocks/>
          </p:cNvSpPr>
          <p:nvPr/>
        </p:nvSpPr>
        <p:spPr>
          <a:xfrm>
            <a:off x="10341691" y="305267"/>
            <a:ext cx="1127051" cy="926340"/>
          </a:xfrm>
          <a:prstGeom prst="rect">
            <a:avLst/>
          </a:prstGeom>
          <a:noFill/>
          <a:ln>
            <a:solidFill>
              <a:schemeClr val="bg1">
                <a:lumMod val="85000"/>
              </a:schemeClr>
            </a:solidFill>
          </a:ln>
        </p:spPr>
        <p:txBody>
          <a:bodyPr wrap="square" lIns="91440" tIns="45720" rIns="91440" bIns="45720" rtlCol="0" anchor="ctr">
            <a:noAutofit/>
          </a:bodyPr>
          <a:lstStyle/>
          <a:p>
            <a:r>
              <a:rPr lang="es-MX" sz="1400">
                <a:latin typeface="Abadi"/>
              </a:rPr>
              <a:t>Estatus:</a:t>
            </a:r>
            <a:r>
              <a:rPr lang="es-MX" sz="1400">
                <a:ea typeface="+mn-lt"/>
                <a:cs typeface="+mn-lt"/>
              </a:rPr>
              <a:t> </a:t>
            </a:r>
            <a:endParaRPr lang="es-MX" sz="1400">
              <a:latin typeface="Abadi" panose="020B0604020104020204" pitchFamily="34" charset="0"/>
            </a:endParaRPr>
          </a:p>
        </p:txBody>
      </p:sp>
      <p:sp>
        <p:nvSpPr>
          <p:cNvPr id="10" name="CuadroTexto 9">
            <a:extLst>
              <a:ext uri="{FF2B5EF4-FFF2-40B4-BE49-F238E27FC236}">
                <a16:creationId xmlns:a16="http://schemas.microsoft.com/office/drawing/2014/main" id="{B711D85D-EF82-7840-4CE3-2CD181E5BD81}"/>
              </a:ext>
            </a:extLst>
          </p:cNvPr>
          <p:cNvSpPr txBox="1">
            <a:spLocks/>
          </p:cNvSpPr>
          <p:nvPr/>
        </p:nvSpPr>
        <p:spPr>
          <a:xfrm>
            <a:off x="8371369" y="1233378"/>
            <a:ext cx="3820626" cy="489099"/>
          </a:xfrm>
          <a:prstGeom prst="rect">
            <a:avLst/>
          </a:prstGeom>
          <a:noFill/>
          <a:ln>
            <a:solidFill>
              <a:schemeClr val="bg1">
                <a:lumMod val="85000"/>
              </a:schemeClr>
            </a:solidFill>
          </a:ln>
        </p:spPr>
        <p:txBody>
          <a:bodyPr wrap="square" lIns="91440" tIns="45720" rIns="91440" bIns="45720" rtlCol="0" anchor="t">
            <a:noAutofit/>
          </a:bodyPr>
          <a:lstStyle/>
          <a:p>
            <a:r>
              <a:rPr lang="es-MX" sz="1200">
                <a:latin typeface="Abadi" panose="020B0604020104020204" pitchFamily="34" charset="0"/>
              </a:rPr>
              <a:t>Presupuesto autorizado:</a:t>
            </a:r>
          </a:p>
          <a:p>
            <a:r>
              <a:rPr lang="es-MX" sz="1200">
                <a:latin typeface="Abadi" panose="020B0604020104020204" pitchFamily="34" charset="0"/>
              </a:rPr>
              <a:t>Presupuesto ejercido:</a:t>
            </a:r>
          </a:p>
          <a:p>
            <a:endParaRPr lang="es-MX" sz="1400">
              <a:latin typeface="Abadi" panose="020B0604020104020204" pitchFamily="34" charset="0"/>
            </a:endParaRPr>
          </a:p>
        </p:txBody>
      </p:sp>
      <p:sp>
        <p:nvSpPr>
          <p:cNvPr id="11" name="Elipse 10">
            <a:extLst>
              <a:ext uri="{FF2B5EF4-FFF2-40B4-BE49-F238E27FC236}">
                <a16:creationId xmlns:a16="http://schemas.microsoft.com/office/drawing/2014/main" id="{A13CE4C3-A38B-E915-7373-0FA7D81AAC47}"/>
              </a:ext>
            </a:extLst>
          </p:cNvPr>
          <p:cNvSpPr/>
          <p:nvPr/>
        </p:nvSpPr>
        <p:spPr>
          <a:xfrm>
            <a:off x="11637067" y="543014"/>
            <a:ext cx="360000" cy="3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Google Shape;1741;p35">
            <a:extLst>
              <a:ext uri="{FF2B5EF4-FFF2-40B4-BE49-F238E27FC236}">
                <a16:creationId xmlns:a16="http://schemas.microsoft.com/office/drawing/2014/main" id="{CAA3F607-C49A-1814-6428-9B305815CB74}"/>
              </a:ext>
            </a:extLst>
          </p:cNvPr>
          <p:cNvSpPr/>
          <p:nvPr/>
        </p:nvSpPr>
        <p:spPr>
          <a:xfrm>
            <a:off x="-12005" y="1722476"/>
            <a:ext cx="12204000" cy="927662"/>
          </a:xfrm>
          <a:custGeom>
            <a:avLst/>
            <a:gdLst/>
            <a:ahLst/>
            <a:cxnLst/>
            <a:rect l="l" t="t" r="r" b="b"/>
            <a:pathLst>
              <a:path w="285750" h="10990" extrusionOk="0">
                <a:moveTo>
                  <a:pt x="0" y="0"/>
                </a:moveTo>
                <a:lnTo>
                  <a:pt x="0" y="10990"/>
                </a:lnTo>
                <a:lnTo>
                  <a:pt x="285750" y="10990"/>
                </a:lnTo>
                <a:lnTo>
                  <a:pt x="285750" y="0"/>
                </a:lnTo>
                <a:close/>
              </a:path>
            </a:pathLst>
          </a:custGeom>
          <a:pattFill prst="pct20">
            <a:fgClr>
              <a:srgbClr val="F2F2F2"/>
            </a:fgClr>
            <a:bgClr>
              <a:schemeClr val="bg1"/>
            </a:bgClr>
          </a:patt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5;p35">
            <a:extLst>
              <a:ext uri="{FF2B5EF4-FFF2-40B4-BE49-F238E27FC236}">
                <a16:creationId xmlns:a16="http://schemas.microsoft.com/office/drawing/2014/main" id="{90856E9B-5A17-04FD-9301-081313A152C4}"/>
              </a:ext>
            </a:extLst>
          </p:cNvPr>
          <p:cNvSpPr/>
          <p:nvPr/>
        </p:nvSpPr>
        <p:spPr>
          <a:xfrm>
            <a:off x="2473114"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VoBo BC</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774;p35">
            <a:extLst>
              <a:ext uri="{FF2B5EF4-FFF2-40B4-BE49-F238E27FC236}">
                <a16:creationId xmlns:a16="http://schemas.microsoft.com/office/drawing/2014/main" id="{EDB3580A-4224-0DFB-64FA-405AC68E9F32}"/>
              </a:ext>
            </a:extLst>
          </p:cNvPr>
          <p:cNvSpPr/>
          <p:nvPr/>
        </p:nvSpPr>
        <p:spPr>
          <a:xfrm>
            <a:off x="5200660"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Desarrollo</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1794;p35">
            <a:extLst>
              <a:ext uri="{FF2B5EF4-FFF2-40B4-BE49-F238E27FC236}">
                <a16:creationId xmlns:a16="http://schemas.microsoft.com/office/drawing/2014/main" id="{B46F53F3-702B-32BF-DD19-AE253E658A0D}"/>
              </a:ext>
            </a:extLst>
          </p:cNvPr>
          <p:cNvSpPr/>
          <p:nvPr/>
        </p:nvSpPr>
        <p:spPr>
          <a:xfrm>
            <a:off x="7916103"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0" name="Google Shape;1818;p35">
            <a:extLst>
              <a:ext uri="{FF2B5EF4-FFF2-40B4-BE49-F238E27FC236}">
                <a16:creationId xmlns:a16="http://schemas.microsoft.com/office/drawing/2014/main" id="{CE8403C0-3D21-A0E5-2894-1760F143504C}"/>
              </a:ext>
            </a:extLst>
          </p:cNvPr>
          <p:cNvSpPr/>
          <p:nvPr/>
        </p:nvSpPr>
        <p:spPr>
          <a:xfrm>
            <a:off x="1114667" y="2142779"/>
            <a:ext cx="1620000" cy="352064"/>
          </a:xfrm>
          <a:prstGeom prst="flowChartInputOutput">
            <a:avLst/>
          </a:prstGeom>
          <a:solidFill>
            <a:srgbClr val="0066FF"/>
          </a:solidFill>
          <a:ln>
            <a:noFill/>
          </a:ln>
        </p:spPr>
        <p:txBody>
          <a:bodyPr spcFirstLastPara="1" wrap="square" lIns="91425" tIns="91425" rIns="91425" bIns="91425" anchor="ctr" anchorCtr="0">
            <a:noAutofit/>
          </a:bodyPr>
          <a:lstStyle/>
          <a:p>
            <a:pPr algn="ctr"/>
            <a:r>
              <a:rPr lang="en" sz="1200" err="1">
                <a:solidFill>
                  <a:srgbClr val="FFFFFF"/>
                </a:solidFill>
                <a:latin typeface="Fira Sans Extra Condensed Medium"/>
                <a:ea typeface="Fira Sans Extra Condensed Medium"/>
                <a:cs typeface="Fira Sans Extra Condensed Medium"/>
                <a:sym typeface="Fira Sans Extra Condensed Medium"/>
              </a:rPr>
              <a:t>Visión</a:t>
            </a:r>
            <a:endParaRPr lang="en" sz="1200" err="1">
              <a:solidFill>
                <a:srgbClr val="FFFFFF"/>
              </a:solidFill>
              <a:latin typeface="Fira Sans Extra Condensed Medium"/>
              <a:ea typeface="Fira Sans Extra Condensed Medium"/>
              <a:cs typeface="Fira Sans Extra Condensed Medium"/>
            </a:endParaRPr>
          </a:p>
        </p:txBody>
      </p:sp>
      <p:sp>
        <p:nvSpPr>
          <p:cNvPr id="62" name="Google Shape;1841;p35">
            <a:extLst>
              <a:ext uri="{FF2B5EF4-FFF2-40B4-BE49-F238E27FC236}">
                <a16:creationId xmlns:a16="http://schemas.microsoft.com/office/drawing/2014/main" id="{5F67E385-09C3-94F2-8266-50751CA339BF}"/>
              </a:ext>
            </a:extLst>
          </p:cNvPr>
          <p:cNvSpPr/>
          <p:nvPr/>
        </p:nvSpPr>
        <p:spPr>
          <a:xfrm>
            <a:off x="3831588" y="2142779"/>
            <a:ext cx="1620000" cy="352064"/>
          </a:xfrm>
          <a:prstGeom prst="flowChartInputOutput">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Plan</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4" name="Google Shape;1861;p35">
            <a:extLst>
              <a:ext uri="{FF2B5EF4-FFF2-40B4-BE49-F238E27FC236}">
                <a16:creationId xmlns:a16="http://schemas.microsoft.com/office/drawing/2014/main" id="{20317976-0719-B231-C205-492E49508A0F}"/>
              </a:ext>
            </a:extLst>
          </p:cNvPr>
          <p:cNvSpPr/>
          <p:nvPr/>
        </p:nvSpPr>
        <p:spPr>
          <a:xfrm>
            <a:off x="6559136" y="2142779"/>
            <a:ext cx="1620000" cy="352064"/>
          </a:xfrm>
          <a:prstGeom prst="flowChartInputOutput">
            <a:avLst/>
          </a:pr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Pre-Deploy</a:t>
            </a:r>
            <a:endParaRPr sz="120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818;p35">
            <a:extLst>
              <a:ext uri="{FF2B5EF4-FFF2-40B4-BE49-F238E27FC236}">
                <a16:creationId xmlns:a16="http://schemas.microsoft.com/office/drawing/2014/main" id="{447DF06F-E9BC-4EF5-EF2E-973894306D78}"/>
              </a:ext>
            </a:extLst>
          </p:cNvPr>
          <p:cNvSpPr/>
          <p:nvPr/>
        </p:nvSpPr>
        <p:spPr>
          <a:xfrm>
            <a:off x="9285217" y="2142780"/>
            <a:ext cx="1620000" cy="352064"/>
          </a:xfrm>
          <a:prstGeom prst="flowChartInputOutput">
            <a:avLst/>
          </a:prstGeom>
          <a:solidFill>
            <a:schemeClr val="tx1"/>
          </a:solidFill>
          <a:ln>
            <a:noFill/>
          </a:ln>
        </p:spPr>
        <p:txBody>
          <a:bodyPr spcFirstLastPara="1" wrap="square" lIns="91425" tIns="91425" rIns="91425" bIns="91425" anchor="ctr" anchorCtr="0">
            <a:noAutofit/>
          </a:bodyPr>
          <a:lstStyle/>
          <a:p>
            <a:pPr algn="ctr"/>
            <a:r>
              <a:rPr lang="en" sz="1200">
                <a:solidFill>
                  <a:srgbClr val="FFFFFF"/>
                </a:solidFill>
                <a:latin typeface="Fira Sans Extra Condensed Medium"/>
                <a:ea typeface="Fira Sans Extra Condensed Medium"/>
                <a:cs typeface="Fira Sans Extra Condensed Medium"/>
                <a:sym typeface="Fira Sans Extra Condensed Medium"/>
              </a:rPr>
              <a:t>Seguimiento </a:t>
            </a:r>
            <a:r>
              <a:rPr lang="en" sz="1200" err="1">
                <a:solidFill>
                  <a:srgbClr val="FFFFFF"/>
                </a:solidFill>
                <a:latin typeface="Fira Sans Extra Condensed Medium"/>
                <a:ea typeface="Fira Sans Extra Condensed Medium"/>
                <a:cs typeface="Fira Sans Extra Condensed Medium"/>
                <a:sym typeface="Fira Sans Extra Condensed Medium"/>
              </a:rPr>
              <a:t>Resultados</a:t>
            </a:r>
            <a:endParaRPr lang="es-MX" sz="1200" err="1">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Rectángulo 73">
            <a:extLst>
              <a:ext uri="{FF2B5EF4-FFF2-40B4-BE49-F238E27FC236}">
                <a16:creationId xmlns:a16="http://schemas.microsoft.com/office/drawing/2014/main" id="{32DA9914-FC83-5CBC-9241-DBAEA58E34F0}"/>
              </a:ext>
            </a:extLst>
          </p:cNvPr>
          <p:cNvSpPr/>
          <p:nvPr/>
        </p:nvSpPr>
        <p:spPr>
          <a:xfrm>
            <a:off x="244551"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s-MX" sz="1400">
                <a:solidFill>
                  <a:schemeClr val="tx1"/>
                </a:solidFill>
                <a:latin typeface="+mj-lt"/>
                <a:cs typeface="Calibri Light"/>
              </a:rPr>
              <a:t>-A</a:t>
            </a:r>
          </a:p>
          <a:p>
            <a:r>
              <a:rPr lang="es-MX" sz="1400">
                <a:solidFill>
                  <a:schemeClr val="tx1"/>
                </a:solidFill>
                <a:latin typeface="+mj-lt"/>
                <a:cs typeface="Calibri Light"/>
              </a:rPr>
              <a:t>-B</a:t>
            </a:r>
          </a:p>
          <a:p>
            <a:endParaRPr lang="es-MX" sz="1400">
              <a:solidFill>
                <a:schemeClr val="tx1"/>
              </a:solidFill>
              <a:latin typeface="+mj-lt"/>
            </a:endParaRPr>
          </a:p>
        </p:txBody>
      </p:sp>
      <p:sp>
        <p:nvSpPr>
          <p:cNvPr id="76" name="Rectángulo 75">
            <a:extLst>
              <a:ext uri="{FF2B5EF4-FFF2-40B4-BE49-F238E27FC236}">
                <a16:creationId xmlns:a16="http://schemas.microsoft.com/office/drawing/2014/main" id="{E847A66F-689C-5A26-E6B6-2B0097820CCB}"/>
              </a:ext>
            </a:extLst>
          </p:cNvPr>
          <p:cNvSpPr/>
          <p:nvPr/>
        </p:nvSpPr>
        <p:spPr>
          <a:xfrm>
            <a:off x="4328416" y="3284659"/>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7" name="Rectángulo 76">
            <a:extLst>
              <a:ext uri="{FF2B5EF4-FFF2-40B4-BE49-F238E27FC236}">
                <a16:creationId xmlns:a16="http://schemas.microsoft.com/office/drawing/2014/main" id="{677A5519-7B04-92D5-DC41-638EF45EF895}"/>
              </a:ext>
            </a:extLst>
          </p:cNvPr>
          <p:cNvSpPr/>
          <p:nvPr/>
        </p:nvSpPr>
        <p:spPr>
          <a:xfrm>
            <a:off x="8501248" y="3292658"/>
            <a:ext cx="3600000" cy="3441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a:solidFill>
                  <a:schemeClr val="tx1"/>
                </a:solidFill>
                <a:latin typeface="+mj-lt"/>
              </a:rPr>
              <a:t>-A</a:t>
            </a:r>
          </a:p>
          <a:p>
            <a:r>
              <a:rPr lang="es-MX" sz="1400">
                <a:solidFill>
                  <a:schemeClr val="tx1"/>
                </a:solidFill>
                <a:latin typeface="+mj-lt"/>
              </a:rPr>
              <a:t>-B</a:t>
            </a:r>
          </a:p>
        </p:txBody>
      </p:sp>
      <p:sp>
        <p:nvSpPr>
          <p:cNvPr id="79" name="CuadroTexto 78">
            <a:extLst>
              <a:ext uri="{FF2B5EF4-FFF2-40B4-BE49-F238E27FC236}">
                <a16:creationId xmlns:a16="http://schemas.microsoft.com/office/drawing/2014/main" id="{15047D6E-1D69-D08F-99D4-E47218BCED48}"/>
              </a:ext>
            </a:extLst>
          </p:cNvPr>
          <p:cNvSpPr txBox="1">
            <a:spLocks/>
          </p:cNvSpPr>
          <p:nvPr/>
        </p:nvSpPr>
        <p:spPr>
          <a:xfrm>
            <a:off x="662764" y="2886312"/>
            <a:ext cx="2796363" cy="410857"/>
          </a:xfrm>
          <a:prstGeom prst="rect">
            <a:avLst/>
          </a:prstGeom>
          <a:noFill/>
          <a:ln>
            <a:noFill/>
          </a:ln>
        </p:spPr>
        <p:txBody>
          <a:bodyPr wrap="square" rtlCol="0">
            <a:noAutofit/>
          </a:bodyPr>
          <a:lstStyle/>
          <a:p>
            <a:pPr algn="ctr" defTabSz="720000"/>
            <a:r>
              <a:rPr lang="es-MX" sz="1200">
                <a:latin typeface="Abadi" panose="020B0604020104020204" pitchFamily="34" charset="0"/>
              </a:rPr>
              <a:t>¿Qué entregamos este mes?</a:t>
            </a:r>
          </a:p>
        </p:txBody>
      </p:sp>
      <p:sp>
        <p:nvSpPr>
          <p:cNvPr id="81" name="CuadroTexto 80">
            <a:extLst>
              <a:ext uri="{FF2B5EF4-FFF2-40B4-BE49-F238E27FC236}">
                <a16:creationId xmlns:a16="http://schemas.microsoft.com/office/drawing/2014/main" id="{A69EA641-3000-CAAF-4A0C-95AB2E76458A}"/>
              </a:ext>
            </a:extLst>
          </p:cNvPr>
          <p:cNvSpPr txBox="1">
            <a:spLocks/>
          </p:cNvSpPr>
          <p:nvPr/>
        </p:nvSpPr>
        <p:spPr>
          <a:xfrm>
            <a:off x="4211626" y="2881802"/>
            <a:ext cx="3805323" cy="402858"/>
          </a:xfrm>
          <a:prstGeom prst="rect">
            <a:avLst/>
          </a:prstGeom>
          <a:noFill/>
          <a:ln>
            <a:noFill/>
          </a:ln>
        </p:spPr>
        <p:txBody>
          <a:bodyPr wrap="square" rtlCol="0">
            <a:noAutofit/>
          </a:bodyPr>
          <a:lstStyle/>
          <a:p>
            <a:pPr algn="ctr" defTabSz="720000"/>
            <a:r>
              <a:rPr lang="es-MX" sz="1200">
                <a:latin typeface="Abadi" panose="020B0604020104020204" pitchFamily="34" charset="0"/>
              </a:rPr>
              <a:t>¿Qué se entregará el próximo mes?</a:t>
            </a:r>
          </a:p>
        </p:txBody>
      </p:sp>
      <p:sp>
        <p:nvSpPr>
          <p:cNvPr id="82" name="CuadroTexto 81">
            <a:extLst>
              <a:ext uri="{FF2B5EF4-FFF2-40B4-BE49-F238E27FC236}">
                <a16:creationId xmlns:a16="http://schemas.microsoft.com/office/drawing/2014/main" id="{801DC170-068C-4F5E-4DFF-E2C024F0470D}"/>
              </a:ext>
            </a:extLst>
          </p:cNvPr>
          <p:cNvSpPr txBox="1">
            <a:spLocks/>
          </p:cNvSpPr>
          <p:nvPr/>
        </p:nvSpPr>
        <p:spPr>
          <a:xfrm>
            <a:off x="8605123" y="2881802"/>
            <a:ext cx="3342324" cy="402858"/>
          </a:xfrm>
          <a:prstGeom prst="rect">
            <a:avLst/>
          </a:prstGeom>
          <a:noFill/>
          <a:ln>
            <a:noFill/>
          </a:ln>
        </p:spPr>
        <p:txBody>
          <a:bodyPr wrap="square" lIns="91440" tIns="45720" rIns="91440" bIns="45720" rtlCol="0" anchor="t">
            <a:noAutofit/>
          </a:bodyPr>
          <a:lstStyle/>
          <a:p>
            <a:pPr algn="ctr" defTabSz="720000"/>
            <a:r>
              <a:rPr lang="es-MX" sz="1200">
                <a:latin typeface="Abadi"/>
              </a:rPr>
              <a:t>Issues y Riesgos</a:t>
            </a:r>
            <a:endParaRPr lang="es-MX" sz="1200">
              <a:latin typeface="Abadi" panose="020B0604020104020204" pitchFamily="34" charset="0"/>
            </a:endParaRPr>
          </a:p>
        </p:txBody>
      </p:sp>
      <p:cxnSp>
        <p:nvCxnSpPr>
          <p:cNvPr id="84" name="Conector recto 83">
            <a:extLst>
              <a:ext uri="{FF2B5EF4-FFF2-40B4-BE49-F238E27FC236}">
                <a16:creationId xmlns:a16="http://schemas.microsoft.com/office/drawing/2014/main" id="{C7AFE18F-57D7-58E9-2538-0B774C6CBC2F}"/>
              </a:ext>
            </a:extLst>
          </p:cNvPr>
          <p:cNvCxnSpPr>
            <a:cxnSpLocks/>
          </p:cNvCxnSpPr>
          <p:nvPr/>
        </p:nvCxnSpPr>
        <p:spPr>
          <a:xfrm>
            <a:off x="4063873" y="2842045"/>
            <a:ext cx="0" cy="3960000"/>
          </a:xfrm>
          <a:prstGeom prst="line">
            <a:avLst/>
          </a:prstGeom>
        </p:spPr>
        <p:style>
          <a:lnRef idx="1">
            <a:schemeClr val="accent3"/>
          </a:lnRef>
          <a:fillRef idx="0">
            <a:schemeClr val="accent3"/>
          </a:fillRef>
          <a:effectRef idx="0">
            <a:schemeClr val="accent3"/>
          </a:effectRef>
          <a:fontRef idx="minor">
            <a:schemeClr val="tx1"/>
          </a:fontRef>
        </p:style>
      </p:cxnSp>
      <p:sp>
        <p:nvSpPr>
          <p:cNvPr id="87" name="CuadroTexto 86">
            <a:extLst>
              <a:ext uri="{FF2B5EF4-FFF2-40B4-BE49-F238E27FC236}">
                <a16:creationId xmlns:a16="http://schemas.microsoft.com/office/drawing/2014/main" id="{8643C198-0A45-1A91-EA14-9B44EE8C8386}"/>
              </a:ext>
            </a:extLst>
          </p:cNvPr>
          <p:cNvSpPr txBox="1">
            <a:spLocks/>
          </p:cNvSpPr>
          <p:nvPr/>
        </p:nvSpPr>
        <p:spPr>
          <a:xfrm>
            <a:off x="32994" y="1772953"/>
            <a:ext cx="2796363" cy="410857"/>
          </a:xfrm>
          <a:prstGeom prst="rect">
            <a:avLst/>
          </a:prstGeom>
          <a:noFill/>
          <a:ln>
            <a:noFill/>
          </a:ln>
        </p:spPr>
        <p:txBody>
          <a:bodyPr wrap="square" lIns="91440" tIns="45720" rIns="91440" bIns="45720" rtlCol="0" anchor="t">
            <a:noAutofit/>
          </a:bodyPr>
          <a:lstStyle/>
          <a:p>
            <a:pPr defTabSz="720000"/>
            <a:r>
              <a:rPr lang="es-MX" sz="1200">
                <a:latin typeface="Abadi"/>
              </a:rPr>
              <a:t>Etapa del proyecto</a:t>
            </a:r>
          </a:p>
        </p:txBody>
      </p:sp>
      <p:pic>
        <p:nvPicPr>
          <p:cNvPr id="89" name="Gráfico 88" descr="Marcador con relleno sólido">
            <a:extLst>
              <a:ext uri="{FF2B5EF4-FFF2-40B4-BE49-F238E27FC236}">
                <a16:creationId xmlns:a16="http://schemas.microsoft.com/office/drawing/2014/main" id="{3174F1C8-C861-446E-A1BB-F4E175078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1914" y="1714922"/>
            <a:ext cx="432000" cy="432000"/>
          </a:xfrm>
          <a:prstGeom prst="rect">
            <a:avLst/>
          </a:prstGeom>
        </p:spPr>
      </p:pic>
      <p:cxnSp>
        <p:nvCxnSpPr>
          <p:cNvPr id="91" name="Conector recto 90">
            <a:extLst>
              <a:ext uri="{FF2B5EF4-FFF2-40B4-BE49-F238E27FC236}">
                <a16:creationId xmlns:a16="http://schemas.microsoft.com/office/drawing/2014/main" id="{5B10431E-B816-C8F8-BFD6-71D95A05DC74}"/>
              </a:ext>
            </a:extLst>
          </p:cNvPr>
          <p:cNvCxnSpPr>
            <a:cxnSpLocks/>
          </p:cNvCxnSpPr>
          <p:nvPr/>
        </p:nvCxnSpPr>
        <p:spPr>
          <a:xfrm>
            <a:off x="8350401" y="2832106"/>
            <a:ext cx="0" cy="39600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82154815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D5858DF-5140-4AD9-91F3-88D7D826D288}">
  <we:reference id="wa104379841" version="1.0.0.3" store="es-ES" storeType="OMEX"/>
  <we:alternateReferences>
    <we:reference id="WA104379841" version="1.0.0.3"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7aed70b-91b3-406d-adad-b294d23dff04">
      <UserInfo>
        <DisplayName>Elida Guadalupe Villarreal Guerra</DisplayName>
        <AccountId>24</AccountId>
        <AccountType/>
      </UserInfo>
      <UserInfo>
        <DisplayName>Ernesto Heberto Bojorquez Floriano</DisplayName>
        <AccountId>25</AccountId>
        <AccountType/>
      </UserInfo>
      <UserInfo>
        <DisplayName>Gilberto Luna Padilla</DisplayName>
        <AccountId>27</AccountId>
        <AccountType/>
      </UserInfo>
      <UserInfo>
        <DisplayName>Alvaro Antonio Gloria García</DisplayName>
        <AccountId>28</AccountId>
        <AccountType/>
      </UserInfo>
      <UserInfo>
        <DisplayName>Mariana Martínez López</DisplayName>
        <AccountId>30</AccountId>
        <AccountType/>
      </UserInfo>
      <UserInfo>
        <DisplayName>Jesus Alberto Morales Guillen</DisplayName>
        <AccountId>31</AccountId>
        <AccountType/>
      </UserInfo>
      <UserInfo>
        <DisplayName>Virginia Violeta Villegas Cerna</DisplayName>
        <AccountId>32</AccountId>
        <AccountType/>
      </UserInfo>
      <UserInfo>
        <DisplayName>Jorge Alberto Esquivel Cantú</DisplayName>
        <AccountId>13</AccountId>
        <AccountType/>
      </UserInfo>
      <UserInfo>
        <DisplayName>Daniel Beristain Flores</DisplayName>
        <AccountId>46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F185656A106E449A15F18F3138A13D5" ma:contentTypeVersion="5" ma:contentTypeDescription="Crear nuevo documento." ma:contentTypeScope="" ma:versionID="a6f117740e69ca3ba92cc710c91b3a0e">
  <xsd:schema xmlns:xsd="http://www.w3.org/2001/XMLSchema" xmlns:xs="http://www.w3.org/2001/XMLSchema" xmlns:p="http://schemas.microsoft.com/office/2006/metadata/properties" xmlns:ns2="9f1e3a4c-2092-4007-96eb-d40bcf912c37" xmlns:ns3="d7aed70b-91b3-406d-adad-b294d23dff04" targetNamespace="http://schemas.microsoft.com/office/2006/metadata/properties" ma:root="true" ma:fieldsID="59319e0d8170c28c0c49d8eac826b3c8" ns2:_="" ns3:_="">
    <xsd:import namespace="9f1e3a4c-2092-4007-96eb-d40bcf912c37"/>
    <xsd:import namespace="d7aed70b-91b3-406d-adad-b294d23dff0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1e3a4c-2092-4007-96eb-d40bcf912c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aed70b-91b3-406d-adad-b294d23dff04"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C28CE6-84FC-4152-80A6-04A396F7361D}">
  <ds:schemaRefs>
    <ds:schemaRef ds:uri="http://schemas.microsoft.com/sharepoint/v3/contenttype/forms"/>
  </ds:schemaRefs>
</ds:datastoreItem>
</file>

<file path=customXml/itemProps2.xml><?xml version="1.0" encoding="utf-8"?>
<ds:datastoreItem xmlns:ds="http://schemas.openxmlformats.org/officeDocument/2006/customXml" ds:itemID="{7CB2141A-7F73-4025-A1A1-DA32024EFE85}">
  <ds:schemaRefs>
    <ds:schemaRef ds:uri="9f1e3a4c-2092-4007-96eb-d40bcf912c37"/>
    <ds:schemaRef ds:uri="http://purl.org/dc/elements/1.1/"/>
    <ds:schemaRef ds:uri="http://www.w3.org/XML/1998/namespace"/>
    <ds:schemaRef ds:uri="http://purl.org/dc/dcmitype/"/>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d7aed70b-91b3-406d-adad-b294d23dff04"/>
    <ds:schemaRef ds:uri="http://schemas.microsoft.com/office/2006/metadata/properties"/>
  </ds:schemaRefs>
</ds:datastoreItem>
</file>

<file path=customXml/itemProps3.xml><?xml version="1.0" encoding="utf-8"?>
<ds:datastoreItem xmlns:ds="http://schemas.openxmlformats.org/officeDocument/2006/customXml" ds:itemID="{C4A5DA6F-1130-4EA3-91E5-9CC521AACA52}">
  <ds:schemaRefs>
    <ds:schemaRef ds:uri="9f1e3a4c-2092-4007-96eb-d40bcf912c37"/>
    <ds:schemaRef ds:uri="d7aed70b-91b3-406d-adad-b294d23dff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0</TotalTime>
  <Words>7454</Words>
  <Application>Microsoft Office PowerPoint</Application>
  <PresentationFormat>Widescreen</PresentationFormat>
  <Paragraphs>1159</Paragraphs>
  <Slides>62</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3" baseType="lpstr">
      <vt:lpstr>Abadi</vt:lpstr>
      <vt:lpstr>Amasis MT Pro Black</vt:lpstr>
      <vt:lpstr>Arial</vt:lpstr>
      <vt:lpstr>Calibri</vt:lpstr>
      <vt:lpstr>Calibri Light</vt:lpstr>
      <vt:lpstr>Calibri,Sans-Serif</vt:lpstr>
      <vt:lpstr>Century Gothic</vt:lpstr>
      <vt:lpstr>Fira Sans Extra Condensed Medium</vt:lpstr>
      <vt:lpstr>Tema de Office</vt:lpstr>
      <vt:lpstr>Office Theme</vt:lpstr>
      <vt:lpstr>Worksheet</vt:lpstr>
      <vt:lpstr>PowerPoint Presentation</vt:lpstr>
      <vt:lpstr>PowerPoint Presentation</vt:lpstr>
      <vt:lpstr>Portafolio en Sharepoint Actualizar status aquí previo a la sesión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del Proyecto: Tandas Líder: Pendiente  PM: Yessenia Morales</dc:title>
  <dc:creator>Yesenia Morales Castañón</dc:creator>
  <cp:lastModifiedBy>Daniel Beristain Flores</cp:lastModifiedBy>
  <cp:revision>2</cp:revision>
  <dcterms:created xsi:type="dcterms:W3CDTF">2023-07-13T15:02:35Z</dcterms:created>
  <dcterms:modified xsi:type="dcterms:W3CDTF">2023-07-31T21:45:36Z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0x0101009F185656A106E449A15F18F3138A13D5</vt:lpwstr>
  </property>
</Properties>
</file>