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Default Extension="ti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43891200" cy="32918400"/>
  <p:notesSz cx="37441188" cy="50149125"/>
  <p:defaultTextStyle>
    <a:defPPr>
      <a:defRPr lang="en-US"/>
    </a:defPPr>
    <a:lvl1pPr algn="l" rtl="0" fontAlgn="base">
      <a:spcBef>
        <a:spcPct val="0"/>
      </a:spcBef>
      <a:spcAft>
        <a:spcPct val="0"/>
      </a:spcAft>
      <a:defRPr sz="4000" kern="1200">
        <a:solidFill>
          <a:schemeClr val="tx1"/>
        </a:solidFill>
        <a:latin typeface="Arial" charset="0"/>
        <a:ea typeface="+mn-ea"/>
        <a:cs typeface="+mn-cs"/>
      </a:defRPr>
    </a:lvl1pPr>
    <a:lvl2pPr marL="457200" algn="l" rtl="0" fontAlgn="base">
      <a:spcBef>
        <a:spcPct val="0"/>
      </a:spcBef>
      <a:spcAft>
        <a:spcPct val="0"/>
      </a:spcAft>
      <a:defRPr sz="4000" kern="1200">
        <a:solidFill>
          <a:schemeClr val="tx1"/>
        </a:solidFill>
        <a:latin typeface="Arial" charset="0"/>
        <a:ea typeface="+mn-ea"/>
        <a:cs typeface="+mn-cs"/>
      </a:defRPr>
    </a:lvl2pPr>
    <a:lvl3pPr marL="914400" algn="l" rtl="0" fontAlgn="base">
      <a:spcBef>
        <a:spcPct val="0"/>
      </a:spcBef>
      <a:spcAft>
        <a:spcPct val="0"/>
      </a:spcAft>
      <a:defRPr sz="4000" kern="1200">
        <a:solidFill>
          <a:schemeClr val="tx1"/>
        </a:solidFill>
        <a:latin typeface="Arial" charset="0"/>
        <a:ea typeface="+mn-ea"/>
        <a:cs typeface="+mn-cs"/>
      </a:defRPr>
    </a:lvl3pPr>
    <a:lvl4pPr marL="1371600" algn="l" rtl="0" fontAlgn="base">
      <a:spcBef>
        <a:spcPct val="0"/>
      </a:spcBef>
      <a:spcAft>
        <a:spcPct val="0"/>
      </a:spcAft>
      <a:defRPr sz="4000" kern="1200">
        <a:solidFill>
          <a:schemeClr val="tx1"/>
        </a:solidFill>
        <a:latin typeface="Arial" charset="0"/>
        <a:ea typeface="+mn-ea"/>
        <a:cs typeface="+mn-cs"/>
      </a:defRPr>
    </a:lvl4pPr>
    <a:lvl5pPr marL="1828800" algn="l" rtl="0" fontAlgn="base">
      <a:spcBef>
        <a:spcPct val="0"/>
      </a:spcBef>
      <a:spcAft>
        <a:spcPct val="0"/>
      </a:spcAft>
      <a:defRPr sz="4000" kern="1200">
        <a:solidFill>
          <a:schemeClr val="tx1"/>
        </a:solidFill>
        <a:latin typeface="Arial" charset="0"/>
        <a:ea typeface="+mn-ea"/>
        <a:cs typeface="+mn-cs"/>
      </a:defRPr>
    </a:lvl5pPr>
    <a:lvl6pPr marL="2286000" algn="l" defTabSz="914400" rtl="0" eaLnBrk="1" latinLnBrk="0" hangingPunct="1">
      <a:defRPr sz="4000" kern="1200">
        <a:solidFill>
          <a:schemeClr val="tx1"/>
        </a:solidFill>
        <a:latin typeface="Arial" charset="0"/>
        <a:ea typeface="+mn-ea"/>
        <a:cs typeface="+mn-cs"/>
      </a:defRPr>
    </a:lvl6pPr>
    <a:lvl7pPr marL="2743200" algn="l" defTabSz="914400" rtl="0" eaLnBrk="1" latinLnBrk="0" hangingPunct="1">
      <a:defRPr sz="4000" kern="1200">
        <a:solidFill>
          <a:schemeClr val="tx1"/>
        </a:solidFill>
        <a:latin typeface="Arial" charset="0"/>
        <a:ea typeface="+mn-ea"/>
        <a:cs typeface="+mn-cs"/>
      </a:defRPr>
    </a:lvl7pPr>
    <a:lvl8pPr marL="3200400" algn="l" defTabSz="914400" rtl="0" eaLnBrk="1" latinLnBrk="0" hangingPunct="1">
      <a:defRPr sz="4000" kern="1200">
        <a:solidFill>
          <a:schemeClr val="tx1"/>
        </a:solidFill>
        <a:latin typeface="Arial" charset="0"/>
        <a:ea typeface="+mn-ea"/>
        <a:cs typeface="+mn-cs"/>
      </a:defRPr>
    </a:lvl8pPr>
    <a:lvl9pPr marL="3657600" algn="l" defTabSz="914400" rtl="0" eaLnBrk="1" latinLnBrk="0" hangingPunct="1">
      <a:defRPr sz="4000" kern="1200">
        <a:solidFill>
          <a:schemeClr val="tx1"/>
        </a:solidFill>
        <a:latin typeface="Arial"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abauer" initials="mab"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FF3300"/>
    <a:srgbClr val="87C5CB"/>
    <a:srgbClr val="5BFFFF"/>
    <a:srgbClr val="CCFF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p:scale>
          <a:sx n="64" d="100"/>
          <a:sy n="64" d="100"/>
        </p:scale>
        <p:origin x="-72" y="2376"/>
      </p:cViewPr>
      <p:guideLst>
        <p:guide orient="horz" pos="10368"/>
        <p:guide pos="13824"/>
      </p:guideLst>
    </p:cSldViewPr>
  </p:slideViewPr>
  <p:notesTextViewPr>
    <p:cViewPr>
      <p:scale>
        <a:sx n="100" d="100"/>
        <a:sy n="100" d="100"/>
      </p:scale>
      <p:origin x="0" y="0"/>
    </p:cViewPr>
  </p:notesTextViewPr>
  <p:gridSpacing cx="38405" cy="38405"/>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mabauer\Documents\School\Michael%20Bauer\Phd%20Jibberish\docs\Presentations\Cyberinfrastructure\ScratchPad_HPC.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0"/>
    <c:plotArea>
      <c:layout/>
      <c:barChart>
        <c:barDir val="col"/>
        <c:grouping val="clustered"/>
        <c:varyColors val="0"/>
        <c:ser>
          <c:idx val="0"/>
          <c:order val="0"/>
          <c:invertIfNegative val="0"/>
          <c:dPt>
            <c:idx val="0"/>
            <c:invertIfNegative val="0"/>
            <c:bubble3D val="0"/>
            <c:spPr>
              <a:solidFill>
                <a:schemeClr val="accent1"/>
              </a:solidFill>
            </c:spPr>
          </c:dPt>
          <c:dPt>
            <c:idx val="3"/>
            <c:invertIfNegative val="0"/>
            <c:bubble3D val="0"/>
            <c:spPr>
              <a:solidFill>
                <a:schemeClr val="accent1"/>
              </a:solidFill>
            </c:spPr>
          </c:dPt>
          <c:dLbls>
            <c:showLegendKey val="0"/>
            <c:showVal val="1"/>
            <c:showCatName val="0"/>
            <c:showSerName val="0"/>
            <c:showPercent val="0"/>
            <c:showBubbleSize val="0"/>
            <c:showLeaderLines val="0"/>
          </c:dLbls>
          <c:cat>
            <c:multiLvlStrRef>
              <c:f>Sheet1!$A$20:$B$21</c:f>
              <c:multiLvlStrCache>
                <c:ptCount val="2"/>
                <c:lvl>
                  <c:pt idx="0">
                    <c:v>HP ProLiant DL980 (60 cores)</c:v>
                  </c:pt>
                  <c:pt idx="1">
                    <c:v>Dell (8 cores)</c:v>
                  </c:pt>
                </c:lvl>
                <c:lvl>
                  <c:pt idx="0">
                    <c:v>Link Grammar Parser</c:v>
                  </c:pt>
                </c:lvl>
              </c:multiLvlStrCache>
            </c:multiLvlStrRef>
          </c:cat>
          <c:val>
            <c:numRef>
              <c:f>Sheet1!$C$20:$C$21</c:f>
              <c:numCache>
                <c:formatCode>General</c:formatCode>
                <c:ptCount val="2"/>
                <c:pt idx="0">
                  <c:v>20.67</c:v>
                </c:pt>
                <c:pt idx="1">
                  <c:v>149.88</c:v>
                </c:pt>
              </c:numCache>
            </c:numRef>
          </c:val>
        </c:ser>
        <c:dLbls>
          <c:showLegendKey val="0"/>
          <c:showVal val="0"/>
          <c:showCatName val="0"/>
          <c:showSerName val="0"/>
          <c:showPercent val="0"/>
          <c:showBubbleSize val="0"/>
        </c:dLbls>
        <c:gapWidth val="150"/>
        <c:axId val="89795584"/>
        <c:axId val="90235648"/>
      </c:barChart>
      <c:catAx>
        <c:axId val="89795584"/>
        <c:scaling>
          <c:orientation val="minMax"/>
        </c:scaling>
        <c:delete val="0"/>
        <c:axPos val="b"/>
        <c:majorTickMark val="out"/>
        <c:minorTickMark val="none"/>
        <c:tickLblPos val="nextTo"/>
        <c:crossAx val="90235648"/>
        <c:crosses val="autoZero"/>
        <c:auto val="1"/>
        <c:lblAlgn val="ctr"/>
        <c:lblOffset val="100"/>
        <c:noMultiLvlLbl val="0"/>
      </c:catAx>
      <c:valAx>
        <c:axId val="90235648"/>
        <c:scaling>
          <c:orientation val="minMax"/>
        </c:scaling>
        <c:delete val="0"/>
        <c:axPos val="l"/>
        <c:majorGridlines/>
        <c:numFmt formatCode="General" sourceLinked="0"/>
        <c:majorTickMark val="out"/>
        <c:minorTickMark val="none"/>
        <c:tickLblPos val="nextTo"/>
        <c:crossAx val="89795584"/>
        <c:crosses val="autoZero"/>
        <c:crossBetween val="between"/>
      </c:valAx>
    </c:plotArea>
    <c:plotVisOnly val="1"/>
    <c:dispBlanksAs val="gap"/>
    <c:showDLblsOverMax val="0"/>
  </c:chart>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333B25-A5D5-4155-B248-6BEB05E4E0A4}" type="doc">
      <dgm:prSet loTypeId="urn:microsoft.com/office/officeart/2005/8/layout/cycle5" loCatId="cycle" qsTypeId="urn:microsoft.com/office/officeart/2005/8/quickstyle/simple3" qsCatId="simple" csTypeId="urn:microsoft.com/office/officeart/2005/8/colors/accent4_2" csCatId="accent4" phldr="1"/>
      <dgm:spPr/>
      <dgm:t>
        <a:bodyPr/>
        <a:lstStyle/>
        <a:p>
          <a:endParaRPr lang="en-US"/>
        </a:p>
      </dgm:t>
    </dgm:pt>
    <dgm:pt modelId="{169A6380-BE8B-4C1D-99A2-FAEAEC47FD28}">
      <dgm:prSet phldrT="[Text]" custT="1"/>
      <dgm:spPr/>
      <dgm:t>
        <a:bodyPr/>
        <a:lstStyle/>
        <a:p>
          <a:r>
            <a:rPr lang="en-US" sz="1600" dirty="0" smtClean="0"/>
            <a:t>Information Need</a:t>
          </a:r>
          <a:endParaRPr lang="en-US" sz="1600" dirty="0"/>
        </a:p>
      </dgm:t>
    </dgm:pt>
    <dgm:pt modelId="{C34EB269-5452-4CF1-B7C4-4BEB2EC8980C}" type="parTrans" cxnId="{F98F498E-1770-4FB0-9D10-C93CB30A643B}">
      <dgm:prSet/>
      <dgm:spPr/>
      <dgm:t>
        <a:bodyPr/>
        <a:lstStyle/>
        <a:p>
          <a:endParaRPr lang="en-US" sz="1600"/>
        </a:p>
      </dgm:t>
    </dgm:pt>
    <dgm:pt modelId="{12A009A0-4140-4B46-80C3-859DB9723573}" type="sibTrans" cxnId="{F98F498E-1770-4FB0-9D10-C93CB30A643B}">
      <dgm:prSet/>
      <dgm:spPr/>
      <dgm:t>
        <a:bodyPr/>
        <a:lstStyle/>
        <a:p>
          <a:endParaRPr lang="en-US" sz="1600"/>
        </a:p>
      </dgm:t>
    </dgm:pt>
    <dgm:pt modelId="{A923B84B-3F41-4710-9BA8-F9C167FFB0F1}">
      <dgm:prSet phldrT="[Text]" custT="1"/>
      <dgm:spPr/>
      <dgm:t>
        <a:bodyPr/>
        <a:lstStyle/>
        <a:p>
          <a:r>
            <a:rPr lang="en-US" sz="1600" dirty="0" smtClean="0"/>
            <a:t>Selecting Sources</a:t>
          </a:r>
          <a:endParaRPr lang="en-US" sz="1600" dirty="0"/>
        </a:p>
      </dgm:t>
    </dgm:pt>
    <dgm:pt modelId="{1524C839-DE1B-4B38-9457-D01AE6C2C787}" type="parTrans" cxnId="{B5B02825-DB09-43E3-AE9F-009FDB7A35E7}">
      <dgm:prSet/>
      <dgm:spPr/>
      <dgm:t>
        <a:bodyPr/>
        <a:lstStyle/>
        <a:p>
          <a:endParaRPr lang="en-US" sz="1600"/>
        </a:p>
      </dgm:t>
    </dgm:pt>
    <dgm:pt modelId="{D85D1D97-D9B8-408D-AD8E-43F47CBCC7B0}" type="sibTrans" cxnId="{B5B02825-DB09-43E3-AE9F-009FDB7A35E7}">
      <dgm:prSet/>
      <dgm:spPr/>
      <dgm:t>
        <a:bodyPr/>
        <a:lstStyle/>
        <a:p>
          <a:endParaRPr lang="en-US" sz="1600"/>
        </a:p>
      </dgm:t>
    </dgm:pt>
    <dgm:pt modelId="{A5290E4C-FA1E-4870-9294-74299A4C6C34}">
      <dgm:prSet phldrT="[Text]" custT="1"/>
      <dgm:spPr/>
      <dgm:t>
        <a:bodyPr/>
        <a:lstStyle/>
        <a:p>
          <a:r>
            <a:rPr lang="en-US" sz="1600" dirty="0" smtClean="0"/>
            <a:t>Information Retrieval and Extraction</a:t>
          </a:r>
          <a:endParaRPr lang="en-US" sz="1600" dirty="0"/>
        </a:p>
      </dgm:t>
    </dgm:pt>
    <dgm:pt modelId="{71B801B0-FEA9-477F-9D9E-B76CAA034A52}" type="parTrans" cxnId="{C63EA747-722B-4F9F-BED6-6D643802D1C0}">
      <dgm:prSet/>
      <dgm:spPr/>
      <dgm:t>
        <a:bodyPr/>
        <a:lstStyle/>
        <a:p>
          <a:endParaRPr lang="en-US" sz="1600"/>
        </a:p>
      </dgm:t>
    </dgm:pt>
    <dgm:pt modelId="{E46A3722-D0BF-43A7-9668-91946355D588}" type="sibTrans" cxnId="{C63EA747-722B-4F9F-BED6-6D643802D1C0}">
      <dgm:prSet/>
      <dgm:spPr/>
      <dgm:t>
        <a:bodyPr/>
        <a:lstStyle/>
        <a:p>
          <a:endParaRPr lang="en-US" sz="1600"/>
        </a:p>
      </dgm:t>
    </dgm:pt>
    <dgm:pt modelId="{8C9FE3A2-5BAC-4DA3-ACFA-25E61F2B4E4B}">
      <dgm:prSet phldrT="[Text]" custT="1"/>
      <dgm:spPr/>
      <dgm:t>
        <a:bodyPr/>
        <a:lstStyle/>
        <a:p>
          <a:r>
            <a:rPr lang="en-US" sz="1600" dirty="0" smtClean="0"/>
            <a:t>Answer Determination</a:t>
          </a:r>
          <a:endParaRPr lang="en-US" sz="1600" dirty="0"/>
        </a:p>
      </dgm:t>
    </dgm:pt>
    <dgm:pt modelId="{A9A1FD03-A50A-4496-8357-9EE340D3071B}" type="parTrans" cxnId="{10465096-7E21-47DE-8E52-019BB38EE31B}">
      <dgm:prSet/>
      <dgm:spPr/>
      <dgm:t>
        <a:bodyPr/>
        <a:lstStyle/>
        <a:p>
          <a:endParaRPr lang="en-US" sz="1600"/>
        </a:p>
      </dgm:t>
    </dgm:pt>
    <dgm:pt modelId="{18F39990-86AA-4FC3-80E9-CDD1AC8CDE98}" type="sibTrans" cxnId="{10465096-7E21-47DE-8E52-019BB38EE31B}">
      <dgm:prSet/>
      <dgm:spPr/>
      <dgm:t>
        <a:bodyPr/>
        <a:lstStyle/>
        <a:p>
          <a:endParaRPr lang="en-US" sz="1600"/>
        </a:p>
      </dgm:t>
    </dgm:pt>
    <dgm:pt modelId="{B60F6857-58AF-4085-9CC9-A959C230728E}">
      <dgm:prSet phldrT="[Text]" custT="1"/>
      <dgm:spPr/>
      <dgm:t>
        <a:bodyPr/>
        <a:lstStyle/>
        <a:p>
          <a:r>
            <a:rPr lang="en-US" sz="1600" dirty="0" smtClean="0"/>
            <a:t>Answer Presentation</a:t>
          </a:r>
          <a:endParaRPr lang="en-US" sz="1600" dirty="0"/>
        </a:p>
      </dgm:t>
    </dgm:pt>
    <dgm:pt modelId="{331585A1-BD00-412A-87B1-D6DA32FCA1D4}" type="parTrans" cxnId="{D6391462-4D8C-4EAF-9BA4-7FED1E2B6A65}">
      <dgm:prSet/>
      <dgm:spPr/>
      <dgm:t>
        <a:bodyPr/>
        <a:lstStyle/>
        <a:p>
          <a:endParaRPr lang="en-US" sz="1600"/>
        </a:p>
      </dgm:t>
    </dgm:pt>
    <dgm:pt modelId="{3620B0E4-77F4-4AC4-B236-39BFC775FC81}" type="sibTrans" cxnId="{D6391462-4D8C-4EAF-9BA4-7FED1E2B6A65}">
      <dgm:prSet/>
      <dgm:spPr/>
      <dgm:t>
        <a:bodyPr/>
        <a:lstStyle/>
        <a:p>
          <a:endParaRPr lang="en-US" sz="1600"/>
        </a:p>
      </dgm:t>
    </dgm:pt>
    <dgm:pt modelId="{C21115F3-B6FD-4B37-B0B6-21A143B9C765}">
      <dgm:prSet phldrT="[Text]" custT="1"/>
      <dgm:spPr/>
      <dgm:t>
        <a:bodyPr/>
        <a:lstStyle/>
        <a:p>
          <a:r>
            <a:rPr lang="en-US" sz="1600" dirty="0" smtClean="0"/>
            <a:t>Question Understanding</a:t>
          </a:r>
          <a:endParaRPr lang="en-US" sz="1600" dirty="0"/>
        </a:p>
      </dgm:t>
    </dgm:pt>
    <dgm:pt modelId="{00F54D21-EB1B-47F7-8688-47CE3B29861D}" type="parTrans" cxnId="{D0089C8F-CA2F-47BC-AA17-9A24BEEF76C2}">
      <dgm:prSet/>
      <dgm:spPr/>
      <dgm:t>
        <a:bodyPr/>
        <a:lstStyle/>
        <a:p>
          <a:endParaRPr lang="en-US" sz="1600"/>
        </a:p>
      </dgm:t>
    </dgm:pt>
    <dgm:pt modelId="{6383FEEF-0041-46D0-8C9D-73E1714DBEA8}" type="sibTrans" cxnId="{D0089C8F-CA2F-47BC-AA17-9A24BEEF76C2}">
      <dgm:prSet/>
      <dgm:spPr/>
      <dgm:t>
        <a:bodyPr/>
        <a:lstStyle/>
        <a:p>
          <a:endParaRPr lang="en-US" sz="1600"/>
        </a:p>
      </dgm:t>
    </dgm:pt>
    <dgm:pt modelId="{BD6E75F6-17FB-4443-89E0-6273302B7249}" type="pres">
      <dgm:prSet presAssocID="{2D333B25-A5D5-4155-B248-6BEB05E4E0A4}" presName="cycle" presStyleCnt="0">
        <dgm:presLayoutVars>
          <dgm:dir/>
          <dgm:resizeHandles val="exact"/>
        </dgm:presLayoutVars>
      </dgm:prSet>
      <dgm:spPr/>
      <dgm:t>
        <a:bodyPr/>
        <a:lstStyle/>
        <a:p>
          <a:endParaRPr lang="en-US"/>
        </a:p>
      </dgm:t>
    </dgm:pt>
    <dgm:pt modelId="{455177D0-3CD9-4C9C-B4CD-BF549F01425B}" type="pres">
      <dgm:prSet presAssocID="{169A6380-BE8B-4C1D-99A2-FAEAEC47FD28}" presName="node" presStyleLbl="node1" presStyleIdx="0" presStyleCnt="6" custScaleX="157786">
        <dgm:presLayoutVars>
          <dgm:bulletEnabled val="1"/>
        </dgm:presLayoutVars>
      </dgm:prSet>
      <dgm:spPr/>
      <dgm:t>
        <a:bodyPr/>
        <a:lstStyle/>
        <a:p>
          <a:endParaRPr lang="en-US"/>
        </a:p>
      </dgm:t>
    </dgm:pt>
    <dgm:pt modelId="{C2828E3D-A87F-48EC-B07F-A08FC33C68EF}" type="pres">
      <dgm:prSet presAssocID="{169A6380-BE8B-4C1D-99A2-FAEAEC47FD28}" presName="spNode" presStyleCnt="0"/>
      <dgm:spPr/>
      <dgm:t>
        <a:bodyPr/>
        <a:lstStyle/>
        <a:p>
          <a:endParaRPr lang="en-US"/>
        </a:p>
      </dgm:t>
    </dgm:pt>
    <dgm:pt modelId="{D385512F-74F5-409B-8C7D-86406E7E76E6}" type="pres">
      <dgm:prSet presAssocID="{12A009A0-4140-4B46-80C3-859DB9723573}" presName="sibTrans" presStyleLbl="sibTrans1D1" presStyleIdx="0" presStyleCnt="6"/>
      <dgm:spPr/>
      <dgm:t>
        <a:bodyPr/>
        <a:lstStyle/>
        <a:p>
          <a:endParaRPr lang="en-US"/>
        </a:p>
      </dgm:t>
    </dgm:pt>
    <dgm:pt modelId="{08E3CA4D-900A-47AA-8732-129F42608E17}" type="pres">
      <dgm:prSet presAssocID="{C21115F3-B6FD-4B37-B0B6-21A143B9C765}" presName="node" presStyleLbl="node1" presStyleIdx="1" presStyleCnt="6" custScaleX="166776">
        <dgm:presLayoutVars>
          <dgm:bulletEnabled val="1"/>
        </dgm:presLayoutVars>
      </dgm:prSet>
      <dgm:spPr/>
      <dgm:t>
        <a:bodyPr/>
        <a:lstStyle/>
        <a:p>
          <a:endParaRPr lang="en-US"/>
        </a:p>
      </dgm:t>
    </dgm:pt>
    <dgm:pt modelId="{DC19CFD0-E655-4302-A764-57CBE22E42B4}" type="pres">
      <dgm:prSet presAssocID="{C21115F3-B6FD-4B37-B0B6-21A143B9C765}" presName="spNode" presStyleCnt="0"/>
      <dgm:spPr/>
      <dgm:t>
        <a:bodyPr/>
        <a:lstStyle/>
        <a:p>
          <a:endParaRPr lang="en-US"/>
        </a:p>
      </dgm:t>
    </dgm:pt>
    <dgm:pt modelId="{90DA619F-BF22-4FF9-B938-73F9910E7B84}" type="pres">
      <dgm:prSet presAssocID="{6383FEEF-0041-46D0-8C9D-73E1714DBEA8}" presName="sibTrans" presStyleLbl="sibTrans1D1" presStyleIdx="1" presStyleCnt="6"/>
      <dgm:spPr/>
      <dgm:t>
        <a:bodyPr/>
        <a:lstStyle/>
        <a:p>
          <a:endParaRPr lang="en-US"/>
        </a:p>
      </dgm:t>
    </dgm:pt>
    <dgm:pt modelId="{D1E57B65-194D-42B0-8237-D6C47EEAABC6}" type="pres">
      <dgm:prSet presAssocID="{A923B84B-3F41-4710-9BA8-F9C167FFB0F1}" presName="node" presStyleLbl="node1" presStyleIdx="2" presStyleCnt="6" custScaleX="139836" custRadScaleRad="101752" custRadScaleInc="-21912">
        <dgm:presLayoutVars>
          <dgm:bulletEnabled val="1"/>
        </dgm:presLayoutVars>
      </dgm:prSet>
      <dgm:spPr/>
      <dgm:t>
        <a:bodyPr/>
        <a:lstStyle/>
        <a:p>
          <a:endParaRPr lang="en-US"/>
        </a:p>
      </dgm:t>
    </dgm:pt>
    <dgm:pt modelId="{4BD512DF-FADB-4F6C-BEF3-4CA6042F5287}" type="pres">
      <dgm:prSet presAssocID="{A923B84B-3F41-4710-9BA8-F9C167FFB0F1}" presName="spNode" presStyleCnt="0"/>
      <dgm:spPr/>
      <dgm:t>
        <a:bodyPr/>
        <a:lstStyle/>
        <a:p>
          <a:endParaRPr lang="en-US"/>
        </a:p>
      </dgm:t>
    </dgm:pt>
    <dgm:pt modelId="{B040A2AB-002C-4C53-886B-3A8F01564599}" type="pres">
      <dgm:prSet presAssocID="{D85D1D97-D9B8-408D-AD8E-43F47CBCC7B0}" presName="sibTrans" presStyleLbl="sibTrans1D1" presStyleIdx="2" presStyleCnt="6"/>
      <dgm:spPr/>
      <dgm:t>
        <a:bodyPr/>
        <a:lstStyle/>
        <a:p>
          <a:endParaRPr lang="en-US"/>
        </a:p>
      </dgm:t>
    </dgm:pt>
    <dgm:pt modelId="{7EA3ED06-D411-4694-8A5F-4DBB60C403BC}" type="pres">
      <dgm:prSet presAssocID="{A5290E4C-FA1E-4870-9294-74299A4C6C34}" presName="node" presStyleLbl="node1" presStyleIdx="3" presStyleCnt="6" custScaleX="146297">
        <dgm:presLayoutVars>
          <dgm:bulletEnabled val="1"/>
        </dgm:presLayoutVars>
      </dgm:prSet>
      <dgm:spPr/>
      <dgm:t>
        <a:bodyPr/>
        <a:lstStyle/>
        <a:p>
          <a:endParaRPr lang="en-US"/>
        </a:p>
      </dgm:t>
    </dgm:pt>
    <dgm:pt modelId="{BD1421F6-A02A-4B6C-A4B1-E01848852044}" type="pres">
      <dgm:prSet presAssocID="{A5290E4C-FA1E-4870-9294-74299A4C6C34}" presName="spNode" presStyleCnt="0"/>
      <dgm:spPr/>
      <dgm:t>
        <a:bodyPr/>
        <a:lstStyle/>
        <a:p>
          <a:endParaRPr lang="en-US"/>
        </a:p>
      </dgm:t>
    </dgm:pt>
    <dgm:pt modelId="{7D6B7DF1-170F-41AE-ABE2-A97DFB8A5830}" type="pres">
      <dgm:prSet presAssocID="{E46A3722-D0BF-43A7-9668-91946355D588}" presName="sibTrans" presStyleLbl="sibTrans1D1" presStyleIdx="3" presStyleCnt="6"/>
      <dgm:spPr/>
      <dgm:t>
        <a:bodyPr/>
        <a:lstStyle/>
        <a:p>
          <a:endParaRPr lang="en-US"/>
        </a:p>
      </dgm:t>
    </dgm:pt>
    <dgm:pt modelId="{3E246A47-82B4-4D38-957D-CCF3C16BB639}" type="pres">
      <dgm:prSet presAssocID="{8C9FE3A2-5BAC-4DA3-ACFA-25E61F2B4E4B}" presName="node" presStyleLbl="node1" presStyleIdx="4" presStyleCnt="6" custScaleX="157474" custRadScaleRad="98588" custRadScaleInc="49960">
        <dgm:presLayoutVars>
          <dgm:bulletEnabled val="1"/>
        </dgm:presLayoutVars>
      </dgm:prSet>
      <dgm:spPr/>
      <dgm:t>
        <a:bodyPr/>
        <a:lstStyle/>
        <a:p>
          <a:endParaRPr lang="en-US"/>
        </a:p>
      </dgm:t>
    </dgm:pt>
    <dgm:pt modelId="{60FD1D10-7DB7-413E-B823-75A1FC3FE494}" type="pres">
      <dgm:prSet presAssocID="{8C9FE3A2-5BAC-4DA3-ACFA-25E61F2B4E4B}" presName="spNode" presStyleCnt="0"/>
      <dgm:spPr/>
      <dgm:t>
        <a:bodyPr/>
        <a:lstStyle/>
        <a:p>
          <a:endParaRPr lang="en-US"/>
        </a:p>
      </dgm:t>
    </dgm:pt>
    <dgm:pt modelId="{9C19168B-FCD5-42F4-8D6C-B6BFD66164BB}" type="pres">
      <dgm:prSet presAssocID="{18F39990-86AA-4FC3-80E9-CDD1AC8CDE98}" presName="sibTrans" presStyleLbl="sibTrans1D1" presStyleIdx="4" presStyleCnt="6"/>
      <dgm:spPr/>
      <dgm:t>
        <a:bodyPr/>
        <a:lstStyle/>
        <a:p>
          <a:endParaRPr lang="en-US"/>
        </a:p>
      </dgm:t>
    </dgm:pt>
    <dgm:pt modelId="{72608869-C0A6-425B-82C6-5B1787403E41}" type="pres">
      <dgm:prSet presAssocID="{B60F6857-58AF-4085-9CC9-A959C230728E}" presName="node" presStyleLbl="node1" presStyleIdx="5" presStyleCnt="6" custScaleX="147377" custScaleY="77954">
        <dgm:presLayoutVars>
          <dgm:bulletEnabled val="1"/>
        </dgm:presLayoutVars>
      </dgm:prSet>
      <dgm:spPr/>
      <dgm:t>
        <a:bodyPr/>
        <a:lstStyle/>
        <a:p>
          <a:endParaRPr lang="en-US"/>
        </a:p>
      </dgm:t>
    </dgm:pt>
    <dgm:pt modelId="{23E547E3-BADD-4D8F-B0A9-782F4DAC173A}" type="pres">
      <dgm:prSet presAssocID="{B60F6857-58AF-4085-9CC9-A959C230728E}" presName="spNode" presStyleCnt="0"/>
      <dgm:spPr/>
      <dgm:t>
        <a:bodyPr/>
        <a:lstStyle/>
        <a:p>
          <a:endParaRPr lang="en-US"/>
        </a:p>
      </dgm:t>
    </dgm:pt>
    <dgm:pt modelId="{3724B169-D80E-48BB-81F7-825AB9631BF4}" type="pres">
      <dgm:prSet presAssocID="{3620B0E4-77F4-4AC4-B236-39BFC775FC81}" presName="sibTrans" presStyleLbl="sibTrans1D1" presStyleIdx="5" presStyleCnt="6"/>
      <dgm:spPr/>
      <dgm:t>
        <a:bodyPr/>
        <a:lstStyle/>
        <a:p>
          <a:endParaRPr lang="en-US"/>
        </a:p>
      </dgm:t>
    </dgm:pt>
  </dgm:ptLst>
  <dgm:cxnLst>
    <dgm:cxn modelId="{A8C945A4-6DA4-486D-8FBC-0048F78B4237}" type="presOf" srcId="{D85D1D97-D9B8-408D-AD8E-43F47CBCC7B0}" destId="{B040A2AB-002C-4C53-886B-3A8F01564599}" srcOrd="0" destOrd="0" presId="urn:microsoft.com/office/officeart/2005/8/layout/cycle5"/>
    <dgm:cxn modelId="{3DA476F4-C9A7-4DF5-973A-5E2AF0FE2FFF}" type="presOf" srcId="{8C9FE3A2-5BAC-4DA3-ACFA-25E61F2B4E4B}" destId="{3E246A47-82B4-4D38-957D-CCF3C16BB639}" srcOrd="0" destOrd="0" presId="urn:microsoft.com/office/officeart/2005/8/layout/cycle5"/>
    <dgm:cxn modelId="{D0089C8F-CA2F-47BC-AA17-9A24BEEF76C2}" srcId="{2D333B25-A5D5-4155-B248-6BEB05E4E0A4}" destId="{C21115F3-B6FD-4B37-B0B6-21A143B9C765}" srcOrd="1" destOrd="0" parTransId="{00F54D21-EB1B-47F7-8688-47CE3B29861D}" sibTransId="{6383FEEF-0041-46D0-8C9D-73E1714DBEA8}"/>
    <dgm:cxn modelId="{8B5504E4-7A6E-4C62-998B-548EA421A90B}" type="presOf" srcId="{2D333B25-A5D5-4155-B248-6BEB05E4E0A4}" destId="{BD6E75F6-17FB-4443-89E0-6273302B7249}" srcOrd="0" destOrd="0" presId="urn:microsoft.com/office/officeart/2005/8/layout/cycle5"/>
    <dgm:cxn modelId="{10465096-7E21-47DE-8E52-019BB38EE31B}" srcId="{2D333B25-A5D5-4155-B248-6BEB05E4E0A4}" destId="{8C9FE3A2-5BAC-4DA3-ACFA-25E61F2B4E4B}" srcOrd="4" destOrd="0" parTransId="{A9A1FD03-A50A-4496-8357-9EE340D3071B}" sibTransId="{18F39990-86AA-4FC3-80E9-CDD1AC8CDE98}"/>
    <dgm:cxn modelId="{21314762-467B-4E68-866E-C515F9AA9F4C}" type="presOf" srcId="{12A009A0-4140-4B46-80C3-859DB9723573}" destId="{D385512F-74F5-409B-8C7D-86406E7E76E6}" srcOrd="0" destOrd="0" presId="urn:microsoft.com/office/officeart/2005/8/layout/cycle5"/>
    <dgm:cxn modelId="{7C123913-5753-4E03-807A-31018D1DF960}" type="presOf" srcId="{3620B0E4-77F4-4AC4-B236-39BFC775FC81}" destId="{3724B169-D80E-48BB-81F7-825AB9631BF4}" srcOrd="0" destOrd="0" presId="urn:microsoft.com/office/officeart/2005/8/layout/cycle5"/>
    <dgm:cxn modelId="{B4456710-4964-43B6-B4A9-8A5C23B69677}" type="presOf" srcId="{18F39990-86AA-4FC3-80E9-CDD1AC8CDE98}" destId="{9C19168B-FCD5-42F4-8D6C-B6BFD66164BB}" srcOrd="0" destOrd="0" presId="urn:microsoft.com/office/officeart/2005/8/layout/cycle5"/>
    <dgm:cxn modelId="{8D4C02A3-15D9-47F4-AFD5-2CDE0BB4CE9C}" type="presOf" srcId="{6383FEEF-0041-46D0-8C9D-73E1714DBEA8}" destId="{90DA619F-BF22-4FF9-B938-73F9910E7B84}" srcOrd="0" destOrd="0" presId="urn:microsoft.com/office/officeart/2005/8/layout/cycle5"/>
    <dgm:cxn modelId="{85B08E6C-9C73-4832-9E9C-0A3B0F9914D8}" type="presOf" srcId="{A923B84B-3F41-4710-9BA8-F9C167FFB0F1}" destId="{D1E57B65-194D-42B0-8237-D6C47EEAABC6}" srcOrd="0" destOrd="0" presId="urn:microsoft.com/office/officeart/2005/8/layout/cycle5"/>
    <dgm:cxn modelId="{43A8CF84-7360-4328-AE35-A343064D9243}" type="presOf" srcId="{A5290E4C-FA1E-4870-9294-74299A4C6C34}" destId="{7EA3ED06-D411-4694-8A5F-4DBB60C403BC}" srcOrd="0" destOrd="0" presId="urn:microsoft.com/office/officeart/2005/8/layout/cycle5"/>
    <dgm:cxn modelId="{B5B02825-DB09-43E3-AE9F-009FDB7A35E7}" srcId="{2D333B25-A5D5-4155-B248-6BEB05E4E0A4}" destId="{A923B84B-3F41-4710-9BA8-F9C167FFB0F1}" srcOrd="2" destOrd="0" parTransId="{1524C839-DE1B-4B38-9457-D01AE6C2C787}" sibTransId="{D85D1D97-D9B8-408D-AD8E-43F47CBCC7B0}"/>
    <dgm:cxn modelId="{C63EA747-722B-4F9F-BED6-6D643802D1C0}" srcId="{2D333B25-A5D5-4155-B248-6BEB05E4E0A4}" destId="{A5290E4C-FA1E-4870-9294-74299A4C6C34}" srcOrd="3" destOrd="0" parTransId="{71B801B0-FEA9-477F-9D9E-B76CAA034A52}" sibTransId="{E46A3722-D0BF-43A7-9668-91946355D588}"/>
    <dgm:cxn modelId="{1D219AE4-E7F0-4C23-BC81-98427AB2CBFE}" type="presOf" srcId="{C21115F3-B6FD-4B37-B0B6-21A143B9C765}" destId="{08E3CA4D-900A-47AA-8732-129F42608E17}" srcOrd="0" destOrd="0" presId="urn:microsoft.com/office/officeart/2005/8/layout/cycle5"/>
    <dgm:cxn modelId="{D6391462-4D8C-4EAF-9BA4-7FED1E2B6A65}" srcId="{2D333B25-A5D5-4155-B248-6BEB05E4E0A4}" destId="{B60F6857-58AF-4085-9CC9-A959C230728E}" srcOrd="5" destOrd="0" parTransId="{331585A1-BD00-412A-87B1-D6DA32FCA1D4}" sibTransId="{3620B0E4-77F4-4AC4-B236-39BFC775FC81}"/>
    <dgm:cxn modelId="{4085F247-75DC-4079-AD6B-ED1C7066264A}" type="presOf" srcId="{E46A3722-D0BF-43A7-9668-91946355D588}" destId="{7D6B7DF1-170F-41AE-ABE2-A97DFB8A5830}" srcOrd="0" destOrd="0" presId="urn:microsoft.com/office/officeart/2005/8/layout/cycle5"/>
    <dgm:cxn modelId="{F98F498E-1770-4FB0-9D10-C93CB30A643B}" srcId="{2D333B25-A5D5-4155-B248-6BEB05E4E0A4}" destId="{169A6380-BE8B-4C1D-99A2-FAEAEC47FD28}" srcOrd="0" destOrd="0" parTransId="{C34EB269-5452-4CF1-B7C4-4BEB2EC8980C}" sibTransId="{12A009A0-4140-4B46-80C3-859DB9723573}"/>
    <dgm:cxn modelId="{66C4AC9E-46C4-44AA-B04A-036F1DC93CCC}" type="presOf" srcId="{B60F6857-58AF-4085-9CC9-A959C230728E}" destId="{72608869-C0A6-425B-82C6-5B1787403E41}" srcOrd="0" destOrd="0" presId="urn:microsoft.com/office/officeart/2005/8/layout/cycle5"/>
    <dgm:cxn modelId="{3737F617-C478-4F1F-9F9B-3CE652899C48}" type="presOf" srcId="{169A6380-BE8B-4C1D-99A2-FAEAEC47FD28}" destId="{455177D0-3CD9-4C9C-B4CD-BF549F01425B}" srcOrd="0" destOrd="0" presId="urn:microsoft.com/office/officeart/2005/8/layout/cycle5"/>
    <dgm:cxn modelId="{77203A2A-07DA-4FB1-8926-82F5525CA874}" type="presParOf" srcId="{BD6E75F6-17FB-4443-89E0-6273302B7249}" destId="{455177D0-3CD9-4C9C-B4CD-BF549F01425B}" srcOrd="0" destOrd="0" presId="urn:microsoft.com/office/officeart/2005/8/layout/cycle5"/>
    <dgm:cxn modelId="{77935931-17E4-4196-AC34-2514DEA720FD}" type="presParOf" srcId="{BD6E75F6-17FB-4443-89E0-6273302B7249}" destId="{C2828E3D-A87F-48EC-B07F-A08FC33C68EF}" srcOrd="1" destOrd="0" presId="urn:microsoft.com/office/officeart/2005/8/layout/cycle5"/>
    <dgm:cxn modelId="{0D4BD665-CC6D-4C15-BDA6-6F2E23FBDFFF}" type="presParOf" srcId="{BD6E75F6-17FB-4443-89E0-6273302B7249}" destId="{D385512F-74F5-409B-8C7D-86406E7E76E6}" srcOrd="2" destOrd="0" presId="urn:microsoft.com/office/officeart/2005/8/layout/cycle5"/>
    <dgm:cxn modelId="{B15673CC-8F15-4F70-98E0-23CB6C185723}" type="presParOf" srcId="{BD6E75F6-17FB-4443-89E0-6273302B7249}" destId="{08E3CA4D-900A-47AA-8732-129F42608E17}" srcOrd="3" destOrd="0" presId="urn:microsoft.com/office/officeart/2005/8/layout/cycle5"/>
    <dgm:cxn modelId="{0D2844D3-0B28-4B8E-928B-110DC8099331}" type="presParOf" srcId="{BD6E75F6-17FB-4443-89E0-6273302B7249}" destId="{DC19CFD0-E655-4302-A764-57CBE22E42B4}" srcOrd="4" destOrd="0" presId="urn:microsoft.com/office/officeart/2005/8/layout/cycle5"/>
    <dgm:cxn modelId="{3D037C50-76E9-4385-AD79-D049674BFA88}" type="presParOf" srcId="{BD6E75F6-17FB-4443-89E0-6273302B7249}" destId="{90DA619F-BF22-4FF9-B938-73F9910E7B84}" srcOrd="5" destOrd="0" presId="urn:microsoft.com/office/officeart/2005/8/layout/cycle5"/>
    <dgm:cxn modelId="{9CFB83CE-AB61-4319-A07C-1C881BC3E43F}" type="presParOf" srcId="{BD6E75F6-17FB-4443-89E0-6273302B7249}" destId="{D1E57B65-194D-42B0-8237-D6C47EEAABC6}" srcOrd="6" destOrd="0" presId="urn:microsoft.com/office/officeart/2005/8/layout/cycle5"/>
    <dgm:cxn modelId="{26BD1C64-6EEA-4253-B38B-E6E3B9EE815B}" type="presParOf" srcId="{BD6E75F6-17FB-4443-89E0-6273302B7249}" destId="{4BD512DF-FADB-4F6C-BEF3-4CA6042F5287}" srcOrd="7" destOrd="0" presId="urn:microsoft.com/office/officeart/2005/8/layout/cycle5"/>
    <dgm:cxn modelId="{1D133AD0-ED5A-4493-AC33-7382363C7184}" type="presParOf" srcId="{BD6E75F6-17FB-4443-89E0-6273302B7249}" destId="{B040A2AB-002C-4C53-886B-3A8F01564599}" srcOrd="8" destOrd="0" presId="urn:microsoft.com/office/officeart/2005/8/layout/cycle5"/>
    <dgm:cxn modelId="{50E6B924-BDFD-4B69-BAC7-0BB0711A42FB}" type="presParOf" srcId="{BD6E75F6-17FB-4443-89E0-6273302B7249}" destId="{7EA3ED06-D411-4694-8A5F-4DBB60C403BC}" srcOrd="9" destOrd="0" presId="urn:microsoft.com/office/officeart/2005/8/layout/cycle5"/>
    <dgm:cxn modelId="{3BD061FB-4DA5-4182-81A8-80F728EEF4F9}" type="presParOf" srcId="{BD6E75F6-17FB-4443-89E0-6273302B7249}" destId="{BD1421F6-A02A-4B6C-A4B1-E01848852044}" srcOrd="10" destOrd="0" presId="urn:microsoft.com/office/officeart/2005/8/layout/cycle5"/>
    <dgm:cxn modelId="{32AF1816-3FA7-4447-861B-7E01C6321C20}" type="presParOf" srcId="{BD6E75F6-17FB-4443-89E0-6273302B7249}" destId="{7D6B7DF1-170F-41AE-ABE2-A97DFB8A5830}" srcOrd="11" destOrd="0" presId="urn:microsoft.com/office/officeart/2005/8/layout/cycle5"/>
    <dgm:cxn modelId="{E930629A-438E-4A40-B5FD-A9A8A42ECCCC}" type="presParOf" srcId="{BD6E75F6-17FB-4443-89E0-6273302B7249}" destId="{3E246A47-82B4-4D38-957D-CCF3C16BB639}" srcOrd="12" destOrd="0" presId="urn:microsoft.com/office/officeart/2005/8/layout/cycle5"/>
    <dgm:cxn modelId="{3C1B79D3-3B55-4D9C-A130-912ED31CF4F3}" type="presParOf" srcId="{BD6E75F6-17FB-4443-89E0-6273302B7249}" destId="{60FD1D10-7DB7-413E-B823-75A1FC3FE494}" srcOrd="13" destOrd="0" presId="urn:microsoft.com/office/officeart/2005/8/layout/cycle5"/>
    <dgm:cxn modelId="{0A69E5E8-3ED7-49FC-8210-6B2C0BEC6BE2}" type="presParOf" srcId="{BD6E75F6-17FB-4443-89E0-6273302B7249}" destId="{9C19168B-FCD5-42F4-8D6C-B6BFD66164BB}" srcOrd="14" destOrd="0" presId="urn:microsoft.com/office/officeart/2005/8/layout/cycle5"/>
    <dgm:cxn modelId="{4D1FE390-4F3F-4E1A-BC21-C9333FE1F298}" type="presParOf" srcId="{BD6E75F6-17FB-4443-89E0-6273302B7249}" destId="{72608869-C0A6-425B-82C6-5B1787403E41}" srcOrd="15" destOrd="0" presId="urn:microsoft.com/office/officeart/2005/8/layout/cycle5"/>
    <dgm:cxn modelId="{4BA99CDC-949F-4BC4-9B8C-D4AD27747AEA}" type="presParOf" srcId="{BD6E75F6-17FB-4443-89E0-6273302B7249}" destId="{23E547E3-BADD-4D8F-B0A9-782F4DAC173A}" srcOrd="16" destOrd="0" presId="urn:microsoft.com/office/officeart/2005/8/layout/cycle5"/>
    <dgm:cxn modelId="{9B4322EE-60BE-42B1-B942-3134BC8AB232}" type="presParOf" srcId="{BD6E75F6-17FB-4443-89E0-6273302B7249}" destId="{3724B169-D80E-48BB-81F7-825AB9631BF4}" srcOrd="17" destOrd="0" presId="urn:microsoft.com/office/officeart/2005/8/layout/cycle5"/>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5177D0-3CD9-4C9C-B4CD-BF549F01425B}">
      <dsp:nvSpPr>
        <dsp:cNvPr id="0" name=""/>
        <dsp:cNvSpPr/>
      </dsp:nvSpPr>
      <dsp:spPr>
        <a:xfrm>
          <a:off x="3235499" y="717"/>
          <a:ext cx="1500721" cy="61822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Information Need</a:t>
          </a:r>
          <a:endParaRPr lang="en-US" sz="1600" kern="1200" dirty="0"/>
        </a:p>
      </dsp:txBody>
      <dsp:txXfrm>
        <a:off x="3265678" y="30896"/>
        <a:ext cx="1440363" cy="557864"/>
      </dsp:txXfrm>
    </dsp:sp>
    <dsp:sp modelId="{D385512F-74F5-409B-8C7D-86406E7E76E6}">
      <dsp:nvSpPr>
        <dsp:cNvPr id="0" name=""/>
        <dsp:cNvSpPr/>
      </dsp:nvSpPr>
      <dsp:spPr>
        <a:xfrm>
          <a:off x="2529621" y="309828"/>
          <a:ext cx="2912477" cy="2912477"/>
        </a:xfrm>
        <a:custGeom>
          <a:avLst/>
          <a:gdLst/>
          <a:ahLst/>
          <a:cxnLst/>
          <a:rect l="0" t="0" r="0" b="0"/>
          <a:pathLst>
            <a:path>
              <a:moveTo>
                <a:pt x="2264696" y="245029"/>
              </a:moveTo>
              <a:arcTo wR="1456238" hR="1456238" stAng="18223339" swAng="489086"/>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08E3CA4D-900A-47AA-8732-129F42608E17}">
      <dsp:nvSpPr>
        <dsp:cNvPr id="0" name=""/>
        <dsp:cNvSpPr/>
      </dsp:nvSpPr>
      <dsp:spPr>
        <a:xfrm>
          <a:off x="4453886" y="728836"/>
          <a:ext cx="1586226" cy="61822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Question Understanding</a:t>
          </a:r>
          <a:endParaRPr lang="en-US" sz="1600" kern="1200" dirty="0"/>
        </a:p>
      </dsp:txBody>
      <dsp:txXfrm>
        <a:off x="4484065" y="759015"/>
        <a:ext cx="1525868" cy="557864"/>
      </dsp:txXfrm>
    </dsp:sp>
    <dsp:sp modelId="{90DA619F-BF22-4FF9-B938-73F9910E7B84}">
      <dsp:nvSpPr>
        <dsp:cNvPr id="0" name=""/>
        <dsp:cNvSpPr/>
      </dsp:nvSpPr>
      <dsp:spPr>
        <a:xfrm>
          <a:off x="2545259" y="358731"/>
          <a:ext cx="2912477" cy="2912477"/>
        </a:xfrm>
        <a:custGeom>
          <a:avLst/>
          <a:gdLst/>
          <a:ahLst/>
          <a:cxnLst/>
          <a:rect l="0" t="0" r="0" b="0"/>
          <a:pathLst>
            <a:path>
              <a:moveTo>
                <a:pt x="2876156" y="1133028"/>
              </a:moveTo>
              <a:arcTo wR="1456238" hR="1456238" stAng="20830588" swAng="1085765"/>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D1E57B65-194D-42B0-8237-D6C47EEAABC6}">
      <dsp:nvSpPr>
        <dsp:cNvPr id="0" name=""/>
        <dsp:cNvSpPr/>
      </dsp:nvSpPr>
      <dsp:spPr>
        <a:xfrm>
          <a:off x="4656957" y="2097610"/>
          <a:ext cx="1329997" cy="61822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Selecting Sources</a:t>
          </a:r>
          <a:endParaRPr lang="en-US" sz="1600" kern="1200" dirty="0"/>
        </a:p>
      </dsp:txBody>
      <dsp:txXfrm>
        <a:off x="4687136" y="2127789"/>
        <a:ext cx="1269639" cy="557864"/>
      </dsp:txXfrm>
    </dsp:sp>
    <dsp:sp modelId="{B040A2AB-002C-4C53-886B-3A8F01564599}">
      <dsp:nvSpPr>
        <dsp:cNvPr id="0" name=""/>
        <dsp:cNvSpPr/>
      </dsp:nvSpPr>
      <dsp:spPr>
        <a:xfrm>
          <a:off x="2590978" y="278320"/>
          <a:ext cx="2912477" cy="2912477"/>
        </a:xfrm>
        <a:custGeom>
          <a:avLst/>
          <a:gdLst/>
          <a:ahLst/>
          <a:cxnLst/>
          <a:rect l="0" t="0" r="0" b="0"/>
          <a:pathLst>
            <a:path>
              <a:moveTo>
                <a:pt x="2454951" y="2516052"/>
              </a:moveTo>
              <a:arcTo wR="1456238" hR="1456238" stAng="2802010" swAng="788349"/>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EA3ED06-D411-4694-8A5F-4DBB60C403BC}">
      <dsp:nvSpPr>
        <dsp:cNvPr id="0" name=""/>
        <dsp:cNvSpPr/>
      </dsp:nvSpPr>
      <dsp:spPr>
        <a:xfrm>
          <a:off x="3290136" y="2913194"/>
          <a:ext cx="1391448" cy="61822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Information Retrieval and Extraction</a:t>
          </a:r>
          <a:endParaRPr lang="en-US" sz="1600" kern="1200" dirty="0"/>
        </a:p>
      </dsp:txBody>
      <dsp:txXfrm>
        <a:off x="3320315" y="2943373"/>
        <a:ext cx="1331090" cy="557864"/>
      </dsp:txXfrm>
    </dsp:sp>
    <dsp:sp modelId="{7D6B7DF1-170F-41AE-ABE2-A97DFB8A5830}">
      <dsp:nvSpPr>
        <dsp:cNvPr id="0" name=""/>
        <dsp:cNvSpPr/>
      </dsp:nvSpPr>
      <dsp:spPr>
        <a:xfrm>
          <a:off x="2568424" y="331706"/>
          <a:ext cx="2912477" cy="2912477"/>
        </a:xfrm>
        <a:custGeom>
          <a:avLst/>
          <a:gdLst/>
          <a:ahLst/>
          <a:cxnLst/>
          <a:rect l="0" t="0" r="0" b="0"/>
          <a:pathLst>
            <a:path>
              <a:moveTo>
                <a:pt x="606085" y="2638554"/>
              </a:moveTo>
              <a:arcTo wR="1456238" hR="1456238" stAng="7543100" swAng="992433"/>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3E246A47-82B4-4D38-957D-CCF3C16BB639}">
      <dsp:nvSpPr>
        <dsp:cNvPr id="0" name=""/>
        <dsp:cNvSpPr/>
      </dsp:nvSpPr>
      <dsp:spPr>
        <a:xfrm>
          <a:off x="1887957" y="1948174"/>
          <a:ext cx="1497754" cy="618222"/>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Answer Determination</a:t>
          </a:r>
          <a:endParaRPr lang="en-US" sz="1600" kern="1200" dirty="0"/>
        </a:p>
      </dsp:txBody>
      <dsp:txXfrm>
        <a:off x="1918136" y="1978353"/>
        <a:ext cx="1437396" cy="557864"/>
      </dsp:txXfrm>
    </dsp:sp>
    <dsp:sp modelId="{9C19168B-FCD5-42F4-8D6C-B6BFD66164BB}">
      <dsp:nvSpPr>
        <dsp:cNvPr id="0" name=""/>
        <dsp:cNvSpPr/>
      </dsp:nvSpPr>
      <dsp:spPr>
        <a:xfrm>
          <a:off x="2544229" y="266533"/>
          <a:ext cx="2912477" cy="2912477"/>
        </a:xfrm>
        <a:custGeom>
          <a:avLst/>
          <a:gdLst/>
          <a:ahLst/>
          <a:cxnLst/>
          <a:rect l="0" t="0" r="0" b="0"/>
          <a:pathLst>
            <a:path>
              <a:moveTo>
                <a:pt x="2908" y="1548238"/>
              </a:moveTo>
              <a:arcTo wR="1456238" hR="1456238" stAng="10582672" swAng="965162"/>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72608869-C0A6-425B-82C6-5B1787403E41}">
      <dsp:nvSpPr>
        <dsp:cNvPr id="0" name=""/>
        <dsp:cNvSpPr/>
      </dsp:nvSpPr>
      <dsp:spPr>
        <a:xfrm>
          <a:off x="2023860" y="796983"/>
          <a:ext cx="1401720" cy="481929"/>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ctr" defTabSz="711200">
            <a:lnSpc>
              <a:spcPct val="90000"/>
            </a:lnSpc>
            <a:spcBef>
              <a:spcPct val="0"/>
            </a:spcBef>
            <a:spcAft>
              <a:spcPct val="35000"/>
            </a:spcAft>
          </a:pPr>
          <a:r>
            <a:rPr lang="en-US" sz="1600" kern="1200" dirty="0" smtClean="0"/>
            <a:t>Answer Presentation</a:t>
          </a:r>
          <a:endParaRPr lang="en-US" sz="1600" kern="1200" dirty="0"/>
        </a:p>
      </dsp:txBody>
      <dsp:txXfrm>
        <a:off x="2047386" y="820509"/>
        <a:ext cx="1354668" cy="434877"/>
      </dsp:txXfrm>
    </dsp:sp>
    <dsp:sp modelId="{3724B169-D80E-48BB-81F7-825AB9631BF4}">
      <dsp:nvSpPr>
        <dsp:cNvPr id="0" name=""/>
        <dsp:cNvSpPr/>
      </dsp:nvSpPr>
      <dsp:spPr>
        <a:xfrm>
          <a:off x="2529621" y="309828"/>
          <a:ext cx="2912477" cy="2912477"/>
        </a:xfrm>
        <a:custGeom>
          <a:avLst/>
          <a:gdLst/>
          <a:ahLst/>
          <a:cxnLst/>
          <a:rect l="0" t="0" r="0" b="0"/>
          <a:pathLst>
            <a:path>
              <a:moveTo>
                <a:pt x="429375" y="423676"/>
              </a:moveTo>
              <a:arcTo wR="1456238" hR="1456238" stAng="13509513" swAng="623136"/>
            </a:path>
          </a:pathLst>
        </a:custGeom>
        <a:noFill/>
        <a:ln w="9525"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16224250" cy="2508250"/>
          </a:xfrm>
          <a:prstGeom prst="rect">
            <a:avLst/>
          </a:prstGeom>
          <a:noFill/>
          <a:ln>
            <a:noFill/>
          </a:ln>
          <a:effectLst/>
          <a:extLst/>
        </p:spPr>
        <p:txBody>
          <a:bodyPr vert="horz" wrap="square" lIns="500515" tIns="250258" rIns="500515" bIns="250258" numCol="1" anchor="t" anchorCtr="0" compatLnSpc="1">
            <a:prstTxWarp prst="textNoShape">
              <a:avLst/>
            </a:prstTxWarp>
          </a:bodyPr>
          <a:lstStyle>
            <a:lvl1pPr defTabSz="5005388">
              <a:defRPr sz="6600">
                <a:latin typeface="Arial" pitchFamily="34" charset="0"/>
              </a:defRPr>
            </a:lvl1pPr>
          </a:lstStyle>
          <a:p>
            <a:pPr>
              <a:defRPr/>
            </a:pPr>
            <a:endParaRPr lang="en-US"/>
          </a:p>
        </p:txBody>
      </p:sp>
      <p:sp>
        <p:nvSpPr>
          <p:cNvPr id="14339" name="Rectangle 3"/>
          <p:cNvSpPr>
            <a:spLocks noGrp="1" noChangeArrowheads="1"/>
          </p:cNvSpPr>
          <p:nvPr>
            <p:ph type="dt" idx="1"/>
          </p:nvPr>
        </p:nvSpPr>
        <p:spPr bwMode="auto">
          <a:xfrm>
            <a:off x="21207413" y="0"/>
            <a:ext cx="16225837" cy="2508250"/>
          </a:xfrm>
          <a:prstGeom prst="rect">
            <a:avLst/>
          </a:prstGeom>
          <a:noFill/>
          <a:ln>
            <a:noFill/>
          </a:ln>
          <a:effectLst/>
          <a:extLst/>
        </p:spPr>
        <p:txBody>
          <a:bodyPr vert="horz" wrap="square" lIns="500515" tIns="250258" rIns="500515" bIns="250258" numCol="1" anchor="t" anchorCtr="0" compatLnSpc="1">
            <a:prstTxWarp prst="textNoShape">
              <a:avLst/>
            </a:prstTxWarp>
          </a:bodyPr>
          <a:lstStyle>
            <a:lvl1pPr algn="r" defTabSz="5005388">
              <a:defRPr sz="6600">
                <a:latin typeface="Arial" pitchFamily="34"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6183313" y="3760788"/>
            <a:ext cx="25076150" cy="188071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1" name="Rectangle 5"/>
          <p:cNvSpPr>
            <a:spLocks noGrp="1" noChangeArrowheads="1"/>
          </p:cNvSpPr>
          <p:nvPr>
            <p:ph type="body" sz="quarter" idx="3"/>
          </p:nvPr>
        </p:nvSpPr>
        <p:spPr bwMode="auto">
          <a:xfrm>
            <a:off x="3744913" y="23820438"/>
            <a:ext cx="29952950" cy="22567900"/>
          </a:xfrm>
          <a:prstGeom prst="rect">
            <a:avLst/>
          </a:prstGeom>
          <a:noFill/>
          <a:ln>
            <a:noFill/>
          </a:ln>
          <a:effectLst/>
          <a:extLst/>
        </p:spPr>
        <p:txBody>
          <a:bodyPr vert="horz" wrap="square" lIns="500515" tIns="250258" rIns="500515" bIns="250258"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4342" name="Rectangle 6"/>
          <p:cNvSpPr>
            <a:spLocks noGrp="1" noChangeArrowheads="1"/>
          </p:cNvSpPr>
          <p:nvPr>
            <p:ph type="ftr" sz="quarter" idx="4"/>
          </p:nvPr>
        </p:nvSpPr>
        <p:spPr bwMode="auto">
          <a:xfrm>
            <a:off x="0" y="47632938"/>
            <a:ext cx="16224250" cy="2508250"/>
          </a:xfrm>
          <a:prstGeom prst="rect">
            <a:avLst/>
          </a:prstGeom>
          <a:noFill/>
          <a:ln>
            <a:noFill/>
          </a:ln>
          <a:effectLst/>
          <a:extLst/>
        </p:spPr>
        <p:txBody>
          <a:bodyPr vert="horz" wrap="square" lIns="500515" tIns="250258" rIns="500515" bIns="250258" numCol="1" anchor="b" anchorCtr="0" compatLnSpc="1">
            <a:prstTxWarp prst="textNoShape">
              <a:avLst/>
            </a:prstTxWarp>
          </a:bodyPr>
          <a:lstStyle>
            <a:lvl1pPr defTabSz="5005388">
              <a:defRPr sz="6600">
                <a:latin typeface="Arial" pitchFamily="34" charset="0"/>
              </a:defRPr>
            </a:lvl1pPr>
          </a:lstStyle>
          <a:p>
            <a:pPr>
              <a:defRPr/>
            </a:pPr>
            <a:endParaRPr lang="en-US"/>
          </a:p>
        </p:txBody>
      </p:sp>
      <p:sp>
        <p:nvSpPr>
          <p:cNvPr id="14343" name="Rectangle 7"/>
          <p:cNvSpPr>
            <a:spLocks noGrp="1" noChangeArrowheads="1"/>
          </p:cNvSpPr>
          <p:nvPr>
            <p:ph type="sldNum" sz="quarter" idx="5"/>
          </p:nvPr>
        </p:nvSpPr>
        <p:spPr bwMode="auto">
          <a:xfrm>
            <a:off x="21207413" y="47632938"/>
            <a:ext cx="16225837" cy="2508250"/>
          </a:xfrm>
          <a:prstGeom prst="rect">
            <a:avLst/>
          </a:prstGeom>
          <a:noFill/>
          <a:ln>
            <a:noFill/>
          </a:ln>
          <a:effectLst/>
          <a:extLst/>
        </p:spPr>
        <p:txBody>
          <a:bodyPr vert="horz" wrap="square" lIns="500515" tIns="250258" rIns="500515" bIns="250258" numCol="1" anchor="b" anchorCtr="0" compatLnSpc="1">
            <a:prstTxWarp prst="textNoShape">
              <a:avLst/>
            </a:prstTxWarp>
          </a:bodyPr>
          <a:lstStyle>
            <a:lvl1pPr algn="r" defTabSz="5005388">
              <a:defRPr sz="6600">
                <a:latin typeface="Arial" pitchFamily="34" charset="0"/>
              </a:defRPr>
            </a:lvl1pPr>
          </a:lstStyle>
          <a:p>
            <a:pPr>
              <a:defRPr/>
            </a:pPr>
            <a:fld id="{1E8E95D4-7AF1-46FA-AE38-43E0180ED658}" type="slidenum">
              <a:rPr lang="en-US"/>
              <a:pPr>
                <a:defRPr/>
              </a:pPr>
              <a:t>‹#›</a:t>
            </a:fld>
            <a:endParaRPr lang="en-US"/>
          </a:p>
        </p:txBody>
      </p:sp>
    </p:spTree>
    <p:extLst>
      <p:ext uri="{BB962C8B-B14F-4D97-AF65-F5344CB8AC3E}">
        <p14:creationId xmlns:p14="http://schemas.microsoft.com/office/powerpoint/2010/main" val="35561327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5005388" eaLnBrk="0" hangingPunct="0">
              <a:defRPr sz="4000">
                <a:solidFill>
                  <a:schemeClr val="tx1"/>
                </a:solidFill>
                <a:latin typeface="Arial" charset="0"/>
              </a:defRPr>
            </a:lvl1pPr>
            <a:lvl2pPr marL="742950" indent="-285750" defTabSz="5005388" eaLnBrk="0" hangingPunct="0">
              <a:defRPr sz="4000">
                <a:solidFill>
                  <a:schemeClr val="tx1"/>
                </a:solidFill>
                <a:latin typeface="Arial" charset="0"/>
              </a:defRPr>
            </a:lvl2pPr>
            <a:lvl3pPr marL="1143000" indent="-228600" defTabSz="5005388" eaLnBrk="0" hangingPunct="0">
              <a:defRPr sz="4000">
                <a:solidFill>
                  <a:schemeClr val="tx1"/>
                </a:solidFill>
                <a:latin typeface="Arial" charset="0"/>
              </a:defRPr>
            </a:lvl3pPr>
            <a:lvl4pPr marL="1600200" indent="-228600" defTabSz="5005388" eaLnBrk="0" hangingPunct="0">
              <a:defRPr sz="4000">
                <a:solidFill>
                  <a:schemeClr val="tx1"/>
                </a:solidFill>
                <a:latin typeface="Arial" charset="0"/>
              </a:defRPr>
            </a:lvl4pPr>
            <a:lvl5pPr marL="2057400" indent="-228600" defTabSz="5005388" eaLnBrk="0" hangingPunct="0">
              <a:defRPr sz="4000">
                <a:solidFill>
                  <a:schemeClr val="tx1"/>
                </a:solidFill>
                <a:latin typeface="Arial" charset="0"/>
              </a:defRPr>
            </a:lvl5pPr>
            <a:lvl6pPr marL="2514600" indent="-228600" defTabSz="5005388" eaLnBrk="0" fontAlgn="base" hangingPunct="0">
              <a:spcBef>
                <a:spcPct val="0"/>
              </a:spcBef>
              <a:spcAft>
                <a:spcPct val="0"/>
              </a:spcAft>
              <a:defRPr sz="4000">
                <a:solidFill>
                  <a:schemeClr val="tx1"/>
                </a:solidFill>
                <a:latin typeface="Arial" charset="0"/>
              </a:defRPr>
            </a:lvl6pPr>
            <a:lvl7pPr marL="2971800" indent="-228600" defTabSz="5005388" eaLnBrk="0" fontAlgn="base" hangingPunct="0">
              <a:spcBef>
                <a:spcPct val="0"/>
              </a:spcBef>
              <a:spcAft>
                <a:spcPct val="0"/>
              </a:spcAft>
              <a:defRPr sz="4000">
                <a:solidFill>
                  <a:schemeClr val="tx1"/>
                </a:solidFill>
                <a:latin typeface="Arial" charset="0"/>
              </a:defRPr>
            </a:lvl7pPr>
            <a:lvl8pPr marL="3429000" indent="-228600" defTabSz="5005388" eaLnBrk="0" fontAlgn="base" hangingPunct="0">
              <a:spcBef>
                <a:spcPct val="0"/>
              </a:spcBef>
              <a:spcAft>
                <a:spcPct val="0"/>
              </a:spcAft>
              <a:defRPr sz="4000">
                <a:solidFill>
                  <a:schemeClr val="tx1"/>
                </a:solidFill>
                <a:latin typeface="Arial" charset="0"/>
              </a:defRPr>
            </a:lvl8pPr>
            <a:lvl9pPr marL="3886200" indent="-228600" defTabSz="5005388" eaLnBrk="0" fontAlgn="base" hangingPunct="0">
              <a:spcBef>
                <a:spcPct val="0"/>
              </a:spcBef>
              <a:spcAft>
                <a:spcPct val="0"/>
              </a:spcAft>
              <a:defRPr sz="4000">
                <a:solidFill>
                  <a:schemeClr val="tx1"/>
                </a:solidFill>
                <a:latin typeface="Arial" charset="0"/>
              </a:defRPr>
            </a:lvl9pPr>
          </a:lstStyle>
          <a:p>
            <a:pPr eaLnBrk="1" hangingPunct="1"/>
            <a:fld id="{446D6BB8-F7CF-466D-826C-47234EE3781C}" type="slidenum">
              <a:rPr lang="en-US" sz="6600" smtClean="0"/>
              <a:pPr eaLnBrk="1" hangingPunct="1"/>
              <a:t>1</a:t>
            </a:fld>
            <a:endParaRPr lang="en-US" sz="6600" smtClean="0"/>
          </a:p>
        </p:txBody>
      </p:sp>
      <p:sp>
        <p:nvSpPr>
          <p:cNvPr id="4099" name="Rectangle 2"/>
          <p:cNvSpPr>
            <a:spLocks noGrp="1" noRot="1" noChangeAspect="1" noChangeArrowheads="1" noTextEdit="1"/>
          </p:cNvSpPr>
          <p:nvPr>
            <p:ph type="sldImg"/>
          </p:nvPr>
        </p:nvSpPr>
        <p:spPr>
          <a:xfrm>
            <a:off x="6183313" y="3760788"/>
            <a:ext cx="25076150" cy="18807112"/>
          </a:xfrm>
          <a:ln/>
        </p:spPr>
      </p:sp>
      <p:sp>
        <p:nvSpPr>
          <p:cNvPr id="4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475" y="10226676"/>
            <a:ext cx="37306251" cy="705485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364" y="18653126"/>
            <a:ext cx="30724475"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4A5AA10-4386-40EF-A3A3-C736DD78E330}" type="slidenum">
              <a:rPr lang="en-US"/>
              <a:pPr>
                <a:defRPr/>
              </a:pPr>
              <a:t>‹#›</a:t>
            </a:fld>
            <a:endParaRPr lang="en-US"/>
          </a:p>
        </p:txBody>
      </p:sp>
    </p:spTree>
    <p:extLst>
      <p:ext uri="{BB962C8B-B14F-4D97-AF65-F5344CB8AC3E}">
        <p14:creationId xmlns:p14="http://schemas.microsoft.com/office/powerpoint/2010/main" val="3669501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EF86427-1371-4695-AA2B-6C50CCC3F149}" type="slidenum">
              <a:rPr lang="en-US"/>
              <a:pPr>
                <a:defRPr/>
              </a:pPr>
              <a:t>‹#›</a:t>
            </a:fld>
            <a:endParaRPr lang="en-US"/>
          </a:p>
        </p:txBody>
      </p:sp>
    </p:spTree>
    <p:extLst>
      <p:ext uri="{BB962C8B-B14F-4D97-AF65-F5344CB8AC3E}">
        <p14:creationId xmlns:p14="http://schemas.microsoft.com/office/powerpoint/2010/main" val="1248912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3026" y="1316039"/>
            <a:ext cx="9875839" cy="28089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2339" y="1316039"/>
            <a:ext cx="29478287" cy="28089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DD7B84-9CF5-4F6F-8ADA-75D07D47A6F7}" type="slidenum">
              <a:rPr lang="en-US"/>
              <a:pPr>
                <a:defRPr/>
              </a:pPr>
              <a:t>‹#›</a:t>
            </a:fld>
            <a:endParaRPr lang="en-US"/>
          </a:p>
        </p:txBody>
      </p:sp>
    </p:spTree>
    <p:extLst>
      <p:ext uri="{BB962C8B-B14F-4D97-AF65-F5344CB8AC3E}">
        <p14:creationId xmlns:p14="http://schemas.microsoft.com/office/powerpoint/2010/main" val="29314565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2192339" y="1316038"/>
            <a:ext cx="39506525" cy="54864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2192338" y="7683501"/>
            <a:ext cx="19677063" cy="21721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hart Placeholder 3"/>
          <p:cNvSpPr>
            <a:spLocks noGrp="1"/>
          </p:cNvSpPr>
          <p:nvPr>
            <p:ph type="chart" sz="half" idx="2"/>
          </p:nvPr>
        </p:nvSpPr>
        <p:spPr>
          <a:xfrm>
            <a:off x="22021802" y="7683501"/>
            <a:ext cx="19677063" cy="21721763"/>
          </a:xfrm>
        </p:spPr>
        <p:txBody>
          <a:bodyPr/>
          <a:lstStyle/>
          <a:p>
            <a:pPr lvl="0"/>
            <a:endParaRPr lang="en-US"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9A6771E-D5C2-40AE-8167-83C2ABCB1691}" type="slidenum">
              <a:rPr lang="en-US"/>
              <a:pPr>
                <a:defRPr/>
              </a:pPr>
              <a:t>‹#›</a:t>
            </a:fld>
            <a:endParaRPr lang="en-US"/>
          </a:p>
        </p:txBody>
      </p:sp>
    </p:spTree>
    <p:extLst>
      <p:ext uri="{BB962C8B-B14F-4D97-AF65-F5344CB8AC3E}">
        <p14:creationId xmlns:p14="http://schemas.microsoft.com/office/powerpoint/2010/main" val="302651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6283401-5E2A-4802-95BE-B7C0D3C0A930}" type="slidenum">
              <a:rPr lang="en-US"/>
              <a:pPr>
                <a:defRPr/>
              </a:pPr>
              <a:t>‹#›</a:t>
            </a:fld>
            <a:endParaRPr lang="en-US"/>
          </a:p>
        </p:txBody>
      </p:sp>
    </p:spTree>
    <p:extLst>
      <p:ext uri="{BB962C8B-B14F-4D97-AF65-F5344CB8AC3E}">
        <p14:creationId xmlns:p14="http://schemas.microsoft.com/office/powerpoint/2010/main" val="3922736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7839" cy="653732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1" y="13952538"/>
            <a:ext cx="37307839"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D0AA5D1-809C-43CA-B833-626B3B02736E}" type="slidenum">
              <a:rPr lang="en-US"/>
              <a:pPr>
                <a:defRPr/>
              </a:pPr>
              <a:t>‹#›</a:t>
            </a:fld>
            <a:endParaRPr lang="en-US"/>
          </a:p>
        </p:txBody>
      </p:sp>
    </p:spTree>
    <p:extLst>
      <p:ext uri="{BB962C8B-B14F-4D97-AF65-F5344CB8AC3E}">
        <p14:creationId xmlns:p14="http://schemas.microsoft.com/office/powerpoint/2010/main" val="3023403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2338" y="7683501"/>
            <a:ext cx="19677063" cy="21721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021802" y="7683501"/>
            <a:ext cx="19677063" cy="21721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AB6908C-E7A9-442A-BDD9-F857D2B9A38E}" type="slidenum">
              <a:rPr lang="en-US"/>
              <a:pPr>
                <a:defRPr/>
              </a:pPr>
              <a:t>‹#›</a:t>
            </a:fld>
            <a:endParaRPr lang="en-US"/>
          </a:p>
        </p:txBody>
      </p:sp>
    </p:spTree>
    <p:extLst>
      <p:ext uri="{BB962C8B-B14F-4D97-AF65-F5344CB8AC3E}">
        <p14:creationId xmlns:p14="http://schemas.microsoft.com/office/powerpoint/2010/main" val="557131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7625"/>
            <a:ext cx="39503351" cy="54864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3926" y="7369176"/>
            <a:ext cx="1939290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193926" y="10439401"/>
            <a:ext cx="1939290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439" y="7369176"/>
            <a:ext cx="19400837"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22296439" y="10439401"/>
            <a:ext cx="19400837"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0F8AB5A-F364-4710-93D9-57F64B0A0923}" type="slidenum">
              <a:rPr lang="en-US"/>
              <a:pPr>
                <a:defRPr/>
              </a:pPr>
              <a:t>‹#›</a:t>
            </a:fld>
            <a:endParaRPr lang="en-US"/>
          </a:p>
        </p:txBody>
      </p:sp>
    </p:spTree>
    <p:extLst>
      <p:ext uri="{BB962C8B-B14F-4D97-AF65-F5344CB8AC3E}">
        <p14:creationId xmlns:p14="http://schemas.microsoft.com/office/powerpoint/2010/main" val="3146578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E901F85-403B-42F1-9628-D318615F5AEB}" type="slidenum">
              <a:rPr lang="en-US"/>
              <a:pPr>
                <a:defRPr/>
              </a:pPr>
              <a:t>‹#›</a:t>
            </a:fld>
            <a:endParaRPr lang="en-US"/>
          </a:p>
        </p:txBody>
      </p:sp>
    </p:spTree>
    <p:extLst>
      <p:ext uri="{BB962C8B-B14F-4D97-AF65-F5344CB8AC3E}">
        <p14:creationId xmlns:p14="http://schemas.microsoft.com/office/powerpoint/2010/main" val="3425024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FEF9513-07B0-4651-87F6-268F84FBBF6A}" type="slidenum">
              <a:rPr lang="en-US"/>
              <a:pPr>
                <a:defRPr/>
              </a:pPr>
              <a:t>‹#›</a:t>
            </a:fld>
            <a:endParaRPr lang="en-US"/>
          </a:p>
        </p:txBody>
      </p:sp>
    </p:spTree>
    <p:extLst>
      <p:ext uri="{BB962C8B-B14F-4D97-AF65-F5344CB8AC3E}">
        <p14:creationId xmlns:p14="http://schemas.microsoft.com/office/powerpoint/2010/main" val="13329422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3926" y="1311276"/>
            <a:ext cx="14439900" cy="557688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17160875" y="1311276"/>
            <a:ext cx="245364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3926" y="6888163"/>
            <a:ext cx="1443990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8283849D-427D-4AC3-B82C-43B4AE80ED8E}" type="slidenum">
              <a:rPr lang="en-US"/>
              <a:pPr>
                <a:defRPr/>
              </a:pPr>
              <a:t>‹#›</a:t>
            </a:fld>
            <a:endParaRPr lang="en-US"/>
          </a:p>
        </p:txBody>
      </p:sp>
    </p:spTree>
    <p:extLst>
      <p:ext uri="{BB962C8B-B14F-4D97-AF65-F5344CB8AC3E}">
        <p14:creationId xmlns:p14="http://schemas.microsoft.com/office/powerpoint/2010/main" val="1163004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664" y="23042564"/>
            <a:ext cx="26335037" cy="27209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8602664" y="2941639"/>
            <a:ext cx="26335037"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8602664" y="25763539"/>
            <a:ext cx="26335037"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28AC1D5-6D9E-4832-AB8F-627274AD2151}" type="slidenum">
              <a:rPr lang="en-US"/>
              <a:pPr>
                <a:defRPr/>
              </a:pPr>
              <a:t>‹#›</a:t>
            </a:fld>
            <a:endParaRPr lang="en-US"/>
          </a:p>
        </p:txBody>
      </p:sp>
    </p:spTree>
    <p:extLst>
      <p:ext uri="{BB962C8B-B14F-4D97-AF65-F5344CB8AC3E}">
        <p14:creationId xmlns:p14="http://schemas.microsoft.com/office/powerpoint/2010/main" val="2405384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2867" y="1315641"/>
            <a:ext cx="39505467"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165" tIns="235082" rIns="470165" bIns="235082"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2192867" y="7683103"/>
            <a:ext cx="39505467" cy="2172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0165" tIns="235082" rIns="470165" bIns="235082"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2192867" y="29979937"/>
            <a:ext cx="10242551" cy="2281238"/>
          </a:xfrm>
          <a:prstGeom prst="rect">
            <a:avLst/>
          </a:prstGeom>
          <a:noFill/>
          <a:ln>
            <a:noFill/>
          </a:ln>
          <a:effectLst/>
          <a:extLst/>
        </p:spPr>
        <p:txBody>
          <a:bodyPr vert="horz" wrap="square" lIns="470165" tIns="235082" rIns="470165" bIns="235082" numCol="1" anchor="t" anchorCtr="0" compatLnSpc="1">
            <a:prstTxWarp prst="textNoShape">
              <a:avLst/>
            </a:prstTxWarp>
          </a:bodyPr>
          <a:lstStyle>
            <a:lvl1pPr>
              <a:defRPr sz="7200" smtClean="0"/>
            </a:lvl1pPr>
          </a:lstStyle>
          <a:p>
            <a:pPr>
              <a:defRPr/>
            </a:pPr>
            <a:endParaRPr lang="en-US"/>
          </a:p>
        </p:txBody>
      </p:sp>
      <p:sp>
        <p:nvSpPr>
          <p:cNvPr id="1029" name="Rectangle 5"/>
          <p:cNvSpPr>
            <a:spLocks noGrp="1" noChangeArrowheads="1"/>
          </p:cNvSpPr>
          <p:nvPr>
            <p:ph type="ftr" sz="quarter" idx="3"/>
          </p:nvPr>
        </p:nvSpPr>
        <p:spPr bwMode="auto">
          <a:xfrm>
            <a:off x="14994467" y="29979937"/>
            <a:ext cx="13902267" cy="2281238"/>
          </a:xfrm>
          <a:prstGeom prst="rect">
            <a:avLst/>
          </a:prstGeom>
          <a:noFill/>
          <a:ln>
            <a:noFill/>
          </a:ln>
          <a:effectLst/>
          <a:extLst/>
        </p:spPr>
        <p:txBody>
          <a:bodyPr vert="horz" wrap="square" lIns="470165" tIns="235082" rIns="470165" bIns="235082" numCol="1" anchor="t" anchorCtr="0" compatLnSpc="1">
            <a:prstTxWarp prst="textNoShape">
              <a:avLst/>
            </a:prstTxWarp>
          </a:bodyPr>
          <a:lstStyle>
            <a:lvl1pPr algn="ctr">
              <a:defRPr sz="7200" smtClean="0"/>
            </a:lvl1pPr>
          </a:lstStyle>
          <a:p>
            <a:pPr>
              <a:defRPr/>
            </a:pPr>
            <a:endParaRPr lang="en-US"/>
          </a:p>
        </p:txBody>
      </p:sp>
      <p:sp>
        <p:nvSpPr>
          <p:cNvPr id="1030" name="Rectangle 6"/>
          <p:cNvSpPr>
            <a:spLocks noGrp="1" noChangeArrowheads="1"/>
          </p:cNvSpPr>
          <p:nvPr>
            <p:ph type="sldNum" sz="quarter" idx="4"/>
          </p:nvPr>
        </p:nvSpPr>
        <p:spPr bwMode="auto">
          <a:xfrm>
            <a:off x="31455784" y="29979937"/>
            <a:ext cx="10242549" cy="2281238"/>
          </a:xfrm>
          <a:prstGeom prst="rect">
            <a:avLst/>
          </a:prstGeom>
          <a:noFill/>
          <a:ln>
            <a:noFill/>
          </a:ln>
          <a:effectLst/>
          <a:extLst/>
        </p:spPr>
        <p:txBody>
          <a:bodyPr vert="horz" wrap="square" lIns="470165" tIns="235082" rIns="470165" bIns="235082" numCol="1" anchor="t" anchorCtr="0" compatLnSpc="1">
            <a:prstTxWarp prst="textNoShape">
              <a:avLst/>
            </a:prstTxWarp>
          </a:bodyPr>
          <a:lstStyle>
            <a:lvl1pPr algn="r">
              <a:defRPr sz="7200" smtClean="0"/>
            </a:lvl1pPr>
          </a:lstStyle>
          <a:p>
            <a:pPr>
              <a:defRPr/>
            </a:pPr>
            <a:fld id="{8568632F-2841-46A5-95F7-2832CF8A2CCB}"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703763" rtl="0" eaLnBrk="0" fontAlgn="base" hangingPunct="0">
        <a:spcBef>
          <a:spcPct val="0"/>
        </a:spcBef>
        <a:spcAft>
          <a:spcPct val="0"/>
        </a:spcAft>
        <a:defRPr sz="22400">
          <a:solidFill>
            <a:schemeClr val="tx2"/>
          </a:solidFill>
          <a:latin typeface="+mj-lt"/>
          <a:ea typeface="+mj-ea"/>
          <a:cs typeface="+mj-cs"/>
        </a:defRPr>
      </a:lvl1pPr>
      <a:lvl2pPr algn="ctr" defTabSz="4703763" rtl="0" eaLnBrk="0" fontAlgn="base" hangingPunct="0">
        <a:spcBef>
          <a:spcPct val="0"/>
        </a:spcBef>
        <a:spcAft>
          <a:spcPct val="0"/>
        </a:spcAft>
        <a:defRPr sz="22400">
          <a:solidFill>
            <a:schemeClr val="tx2"/>
          </a:solidFill>
          <a:latin typeface="Arial" pitchFamily="34" charset="0"/>
        </a:defRPr>
      </a:lvl2pPr>
      <a:lvl3pPr algn="ctr" defTabSz="4703763" rtl="0" eaLnBrk="0" fontAlgn="base" hangingPunct="0">
        <a:spcBef>
          <a:spcPct val="0"/>
        </a:spcBef>
        <a:spcAft>
          <a:spcPct val="0"/>
        </a:spcAft>
        <a:defRPr sz="22400">
          <a:solidFill>
            <a:schemeClr val="tx2"/>
          </a:solidFill>
          <a:latin typeface="Arial" pitchFamily="34" charset="0"/>
        </a:defRPr>
      </a:lvl3pPr>
      <a:lvl4pPr algn="ctr" defTabSz="4703763" rtl="0" eaLnBrk="0" fontAlgn="base" hangingPunct="0">
        <a:spcBef>
          <a:spcPct val="0"/>
        </a:spcBef>
        <a:spcAft>
          <a:spcPct val="0"/>
        </a:spcAft>
        <a:defRPr sz="22400">
          <a:solidFill>
            <a:schemeClr val="tx2"/>
          </a:solidFill>
          <a:latin typeface="Arial" pitchFamily="34" charset="0"/>
        </a:defRPr>
      </a:lvl4pPr>
      <a:lvl5pPr algn="ctr" defTabSz="4703763" rtl="0" eaLnBrk="0" fontAlgn="base" hangingPunct="0">
        <a:spcBef>
          <a:spcPct val="0"/>
        </a:spcBef>
        <a:spcAft>
          <a:spcPct val="0"/>
        </a:spcAft>
        <a:defRPr sz="22400">
          <a:solidFill>
            <a:schemeClr val="tx2"/>
          </a:solidFill>
          <a:latin typeface="Arial" pitchFamily="34" charset="0"/>
        </a:defRPr>
      </a:lvl5pPr>
      <a:lvl6pPr marL="457200" algn="ctr" defTabSz="4703763" rtl="0" fontAlgn="base">
        <a:spcBef>
          <a:spcPct val="0"/>
        </a:spcBef>
        <a:spcAft>
          <a:spcPct val="0"/>
        </a:spcAft>
        <a:defRPr sz="22400">
          <a:solidFill>
            <a:schemeClr val="tx2"/>
          </a:solidFill>
          <a:latin typeface="Arial" pitchFamily="34" charset="0"/>
        </a:defRPr>
      </a:lvl6pPr>
      <a:lvl7pPr marL="914400" algn="ctr" defTabSz="4703763" rtl="0" fontAlgn="base">
        <a:spcBef>
          <a:spcPct val="0"/>
        </a:spcBef>
        <a:spcAft>
          <a:spcPct val="0"/>
        </a:spcAft>
        <a:defRPr sz="22400">
          <a:solidFill>
            <a:schemeClr val="tx2"/>
          </a:solidFill>
          <a:latin typeface="Arial" pitchFamily="34" charset="0"/>
        </a:defRPr>
      </a:lvl7pPr>
      <a:lvl8pPr marL="1371600" algn="ctr" defTabSz="4703763" rtl="0" fontAlgn="base">
        <a:spcBef>
          <a:spcPct val="0"/>
        </a:spcBef>
        <a:spcAft>
          <a:spcPct val="0"/>
        </a:spcAft>
        <a:defRPr sz="22400">
          <a:solidFill>
            <a:schemeClr val="tx2"/>
          </a:solidFill>
          <a:latin typeface="Arial" pitchFamily="34" charset="0"/>
        </a:defRPr>
      </a:lvl8pPr>
      <a:lvl9pPr marL="1828800" algn="ctr" defTabSz="4703763" rtl="0" fontAlgn="base">
        <a:spcBef>
          <a:spcPct val="0"/>
        </a:spcBef>
        <a:spcAft>
          <a:spcPct val="0"/>
        </a:spcAft>
        <a:defRPr sz="22400">
          <a:solidFill>
            <a:schemeClr val="tx2"/>
          </a:solidFill>
          <a:latin typeface="Arial" pitchFamily="34" charset="0"/>
        </a:defRPr>
      </a:lvl9pPr>
    </p:titleStyle>
    <p:bodyStyle>
      <a:lvl1pPr marL="1762125" indent="-1762125" algn="l" defTabSz="4703763" rtl="0" eaLnBrk="0" fontAlgn="base" hangingPunct="0">
        <a:spcBef>
          <a:spcPct val="20000"/>
        </a:spcBef>
        <a:spcAft>
          <a:spcPct val="0"/>
        </a:spcAft>
        <a:buChar char="•"/>
        <a:defRPr sz="16100">
          <a:solidFill>
            <a:schemeClr val="tx1"/>
          </a:solidFill>
          <a:latin typeface="+mn-lt"/>
          <a:ea typeface="+mn-ea"/>
          <a:cs typeface="+mn-cs"/>
        </a:defRPr>
      </a:lvl1pPr>
      <a:lvl2pPr marL="3822700" indent="-1477963" algn="l" defTabSz="4703763" rtl="0" eaLnBrk="0" fontAlgn="base" hangingPunct="0">
        <a:spcBef>
          <a:spcPct val="20000"/>
        </a:spcBef>
        <a:spcAft>
          <a:spcPct val="0"/>
        </a:spcAft>
        <a:buChar char="–"/>
        <a:defRPr sz="14300">
          <a:solidFill>
            <a:schemeClr val="tx1"/>
          </a:solidFill>
          <a:latin typeface="+mn-lt"/>
        </a:defRPr>
      </a:lvl2pPr>
      <a:lvl3pPr marL="5875338" indent="-1171575" algn="l" defTabSz="4703763" rtl="0" eaLnBrk="0" fontAlgn="base" hangingPunct="0">
        <a:spcBef>
          <a:spcPct val="20000"/>
        </a:spcBef>
        <a:spcAft>
          <a:spcPct val="0"/>
        </a:spcAft>
        <a:buChar char="•"/>
        <a:defRPr sz="12500">
          <a:solidFill>
            <a:schemeClr val="tx1"/>
          </a:solidFill>
          <a:latin typeface="+mn-lt"/>
        </a:defRPr>
      </a:lvl3pPr>
      <a:lvl4pPr marL="8228013" indent="-1173163" algn="l" defTabSz="4703763" rtl="0" eaLnBrk="0" fontAlgn="base" hangingPunct="0">
        <a:spcBef>
          <a:spcPct val="20000"/>
        </a:spcBef>
        <a:spcAft>
          <a:spcPct val="0"/>
        </a:spcAft>
        <a:buChar char="–"/>
        <a:defRPr sz="10300">
          <a:solidFill>
            <a:schemeClr val="tx1"/>
          </a:solidFill>
          <a:latin typeface="+mn-lt"/>
        </a:defRPr>
      </a:lvl4pPr>
      <a:lvl5pPr marL="10587038" indent="-1187450" algn="l" defTabSz="4703763" rtl="0" eaLnBrk="0" fontAlgn="base" hangingPunct="0">
        <a:spcBef>
          <a:spcPct val="20000"/>
        </a:spcBef>
        <a:spcAft>
          <a:spcPct val="0"/>
        </a:spcAft>
        <a:buChar char="»"/>
        <a:defRPr sz="10300">
          <a:solidFill>
            <a:schemeClr val="tx1"/>
          </a:solidFill>
          <a:latin typeface="+mn-lt"/>
        </a:defRPr>
      </a:lvl5pPr>
      <a:lvl6pPr marL="11044238" indent="-1187450" algn="l" defTabSz="4703763" rtl="0" fontAlgn="base">
        <a:spcBef>
          <a:spcPct val="20000"/>
        </a:spcBef>
        <a:spcAft>
          <a:spcPct val="0"/>
        </a:spcAft>
        <a:buChar char="»"/>
        <a:defRPr sz="10300">
          <a:solidFill>
            <a:schemeClr val="tx1"/>
          </a:solidFill>
          <a:latin typeface="+mn-lt"/>
        </a:defRPr>
      </a:lvl6pPr>
      <a:lvl7pPr marL="11501438" indent="-1187450" algn="l" defTabSz="4703763" rtl="0" fontAlgn="base">
        <a:spcBef>
          <a:spcPct val="20000"/>
        </a:spcBef>
        <a:spcAft>
          <a:spcPct val="0"/>
        </a:spcAft>
        <a:buChar char="»"/>
        <a:defRPr sz="10300">
          <a:solidFill>
            <a:schemeClr val="tx1"/>
          </a:solidFill>
          <a:latin typeface="+mn-lt"/>
        </a:defRPr>
      </a:lvl7pPr>
      <a:lvl8pPr marL="11958638" indent="-1187450" algn="l" defTabSz="4703763" rtl="0" fontAlgn="base">
        <a:spcBef>
          <a:spcPct val="20000"/>
        </a:spcBef>
        <a:spcAft>
          <a:spcPct val="0"/>
        </a:spcAft>
        <a:buChar char="»"/>
        <a:defRPr sz="10300">
          <a:solidFill>
            <a:schemeClr val="tx1"/>
          </a:solidFill>
          <a:latin typeface="+mn-lt"/>
        </a:defRPr>
      </a:lvl8pPr>
      <a:lvl9pPr marL="12415838" indent="-1187450" algn="l" defTabSz="4703763" rtl="0" fontAlgn="base">
        <a:spcBef>
          <a:spcPct val="20000"/>
        </a:spcBef>
        <a:spcAft>
          <a:spcPct val="0"/>
        </a:spcAft>
        <a:buChar char="»"/>
        <a:defRPr sz="10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diagramLayout" Target="../diagrams/layout1.xml"/><Relationship Id="rId12" Type="http://schemas.openxmlformats.org/officeDocument/2006/relationships/image" Target="../media/image5.wm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diagramData" Target="../diagrams/data1.xml"/><Relationship Id="rId11" Type="http://schemas.openxmlformats.org/officeDocument/2006/relationships/image" Target="../media/image4.jpg"/><Relationship Id="rId5" Type="http://schemas.openxmlformats.org/officeDocument/2006/relationships/image" Target="../media/image3.png"/><Relationship Id="rId15" Type="http://schemas.openxmlformats.org/officeDocument/2006/relationships/image" Target="../media/image7.tif"/><Relationship Id="rId10" Type="http://schemas.microsoft.com/office/2007/relationships/diagramDrawing" Target="../diagrams/drawing1.xml"/><Relationship Id="rId4" Type="http://schemas.openxmlformats.org/officeDocument/2006/relationships/image" Target="../media/image2.png"/><Relationship Id="rId9" Type="http://schemas.openxmlformats.org/officeDocument/2006/relationships/diagramColors" Target="../diagrams/colors1.xml"/><Relationship Id="rId14" Type="http://schemas.openxmlformats.org/officeDocument/2006/relationships/chart" Target="../charts/char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7001">
              <a:srgbClr val="E6E6E6"/>
            </a:gs>
            <a:gs pos="32001">
              <a:srgbClr val="7D8496"/>
            </a:gs>
            <a:gs pos="47000">
              <a:srgbClr val="E6E6E6"/>
            </a:gs>
            <a:gs pos="85001">
              <a:srgbClr val="7D8496"/>
            </a:gs>
            <a:gs pos="100000">
              <a:srgbClr val="E6E6E6"/>
            </a:gs>
          </a:gsLst>
          <a:path path="shape">
            <a:fillToRect r="100000" b="100000"/>
          </a:path>
        </a:gradFill>
        <a:effectLst/>
      </p:bgPr>
    </p:bg>
    <p:spTree>
      <p:nvGrpSpPr>
        <p:cNvPr id="1" name=""/>
        <p:cNvGrpSpPr/>
        <p:nvPr/>
      </p:nvGrpSpPr>
      <p:grpSpPr>
        <a:xfrm>
          <a:off x="0" y="0"/>
          <a:ext cx="0" cy="0"/>
          <a:chOff x="0" y="0"/>
          <a:chExt cx="0" cy="0"/>
        </a:xfrm>
      </p:grpSpPr>
      <p:sp>
        <p:nvSpPr>
          <p:cNvPr id="80" name="Round Diagonal Corner Rectangle 79"/>
          <p:cNvSpPr/>
          <p:nvPr/>
        </p:nvSpPr>
        <p:spPr bwMode="auto">
          <a:xfrm>
            <a:off x="34409643" y="29324578"/>
            <a:ext cx="8936854" cy="2341605"/>
          </a:xfrm>
          <a:prstGeom prst="round2DiagRect">
            <a:avLst/>
          </a:prstGeom>
          <a:solidFill>
            <a:schemeClr val="bg1">
              <a:lumMod val="65000"/>
              <a:lumOff val="35000"/>
            </a:schemeClr>
          </a:solidFill>
          <a:ln w="38100" cap="flat" cmpd="sng" algn="ctr">
            <a:solidFill>
              <a:schemeClr val="tx1"/>
            </a:solidFill>
            <a:prstDash val="solid"/>
            <a:round/>
            <a:headEnd type="none" w="med" len="med"/>
            <a:tailEnd type="none" w="med" len="med"/>
          </a:ln>
          <a:effectLst/>
          <a:scene3d>
            <a:camera prst="orthographicFront">
              <a:rot lat="0" lon="10800000" rev="0"/>
            </a:camera>
            <a:lightRig rig="threePt" dir="t"/>
          </a:scene3d>
          <a:extLst/>
        </p:spPr>
        <p:txBody>
          <a:bodyPr/>
          <a:lstStyle/>
          <a:p>
            <a:pPr defTabSz="4703763">
              <a:defRPr/>
            </a:pPr>
            <a:endParaRPr lang="en-US" dirty="0">
              <a:latin typeface="Arial" pitchFamily="34" charset="0"/>
            </a:endParaRPr>
          </a:p>
        </p:txBody>
      </p:sp>
      <p:sp>
        <p:nvSpPr>
          <p:cNvPr id="317" name="Rounded Rectangle 316"/>
          <p:cNvSpPr/>
          <p:nvPr/>
        </p:nvSpPr>
        <p:spPr bwMode="auto">
          <a:xfrm>
            <a:off x="34409642" y="17400653"/>
            <a:ext cx="8954201" cy="11381406"/>
          </a:xfrm>
          <a:prstGeom prst="roundRect">
            <a:avLst/>
          </a:prstGeom>
          <a:solidFill>
            <a:schemeClr val="bg1">
              <a:lumMod val="65000"/>
              <a:lumOff val="35000"/>
            </a:schemeClr>
          </a:solidFill>
          <a:ln w="38100" cap="flat" cmpd="sng" algn="ctr">
            <a:solidFill>
              <a:schemeClr val="tx1"/>
            </a:solidFill>
            <a:prstDash val="solid"/>
            <a:round/>
            <a:headEnd type="none" w="med" len="med"/>
            <a:tailEnd type="none" w="med" len="med"/>
          </a:ln>
          <a:effectLst/>
          <a:extLst/>
        </p:spPr>
        <p:txBody>
          <a:bodyPr/>
          <a:lstStyle/>
          <a:p>
            <a:pPr defTabSz="4703763">
              <a:defRPr/>
            </a:pPr>
            <a:endParaRPr lang="en-US">
              <a:latin typeface="Arial" pitchFamily="34" charset="0"/>
            </a:endParaRPr>
          </a:p>
        </p:txBody>
      </p:sp>
      <p:sp>
        <p:nvSpPr>
          <p:cNvPr id="17" name="Rounded Rectangle 16"/>
          <p:cNvSpPr/>
          <p:nvPr/>
        </p:nvSpPr>
        <p:spPr bwMode="auto">
          <a:xfrm>
            <a:off x="9862608" y="20320267"/>
            <a:ext cx="24156877" cy="11345916"/>
          </a:xfrm>
          <a:prstGeom prst="roundRect">
            <a:avLst/>
          </a:prstGeom>
          <a:solidFill>
            <a:schemeClr val="bg1">
              <a:lumMod val="65000"/>
              <a:lumOff val="35000"/>
            </a:schemeClr>
          </a:solidFill>
          <a:ln w="38100" cap="flat" cmpd="sng" algn="ctr">
            <a:solidFill>
              <a:schemeClr val="tx1"/>
            </a:solidFill>
            <a:prstDash val="solid"/>
            <a:round/>
            <a:headEnd type="none" w="med" len="med"/>
            <a:tailEnd type="none" w="med" len="med"/>
          </a:ln>
          <a:effectLst/>
          <a:extLst/>
        </p:spPr>
        <p:txBody>
          <a:bodyPr/>
          <a:lstStyle/>
          <a:p>
            <a:pPr>
              <a:defRPr/>
            </a:pPr>
            <a:endParaRPr lang="en-US" dirty="0"/>
          </a:p>
        </p:txBody>
      </p:sp>
      <p:sp>
        <p:nvSpPr>
          <p:cNvPr id="2" name="Rounded Rectangle 1"/>
          <p:cNvSpPr/>
          <p:nvPr/>
        </p:nvSpPr>
        <p:spPr bwMode="auto">
          <a:xfrm>
            <a:off x="2053167" y="819047"/>
            <a:ext cx="39721367" cy="4793985"/>
          </a:xfrm>
          <a:prstGeom prst="roundRect">
            <a:avLst/>
          </a:prstGeom>
          <a:solidFill>
            <a:schemeClr val="bg1">
              <a:lumMod val="65000"/>
              <a:lumOff val="35000"/>
            </a:schemeClr>
          </a:solidFill>
          <a:ln w="38100" cap="flat" cmpd="sng" algn="ctr">
            <a:solidFill>
              <a:schemeClr val="tx1"/>
            </a:solidFill>
            <a:prstDash val="solid"/>
            <a:round/>
            <a:headEnd type="none" w="med" len="med"/>
            <a:tailEnd type="none" w="med" len="med"/>
          </a:ln>
          <a:effectLst>
            <a:outerShdw dist="35921" dir="2700000" algn="ctr" rotWithShape="0">
              <a:schemeClr val="bg2"/>
            </a:outerShdw>
          </a:effectLst>
          <a:extLst/>
        </p:spPr>
        <p:txBody>
          <a:bodyPr/>
          <a:lstStyle/>
          <a:p>
            <a:pPr algn="ctr" defTabSz="4703763">
              <a:defRPr/>
            </a:pPr>
            <a:r>
              <a:rPr lang="en-US" sz="8800" b="1" dirty="0">
                <a:solidFill>
                  <a:srgbClr val="FFC000"/>
                </a:solidFill>
              </a:rPr>
              <a:t>The Jikitou Biomedical Question Answering System</a:t>
            </a:r>
            <a:r>
              <a:rPr lang="en-US" sz="8800" b="1" dirty="0" smtClean="0">
                <a:solidFill>
                  <a:srgbClr val="FFC000"/>
                </a:solidFill>
              </a:rPr>
              <a:t>:</a:t>
            </a:r>
          </a:p>
          <a:p>
            <a:pPr algn="ctr" defTabSz="4703763">
              <a:defRPr/>
            </a:pPr>
            <a:r>
              <a:rPr lang="en-US" sz="6600" b="1" dirty="0">
                <a:solidFill>
                  <a:schemeClr val="bg1"/>
                </a:solidFill>
              </a:rPr>
              <a:t>Using a Syntactic Parser to Rank Possible Answers</a:t>
            </a:r>
            <a:r>
              <a:rPr lang="en-US" sz="9600" dirty="0">
                <a:solidFill>
                  <a:schemeClr val="bg1"/>
                </a:solidFill>
              </a:rPr>
              <a:t/>
            </a:r>
            <a:br>
              <a:rPr lang="en-US" sz="9600" dirty="0">
                <a:solidFill>
                  <a:schemeClr val="bg1"/>
                </a:solidFill>
              </a:rPr>
            </a:br>
            <a:r>
              <a:rPr lang="en-US" sz="5400" b="1" dirty="0" smtClean="0">
                <a:solidFill>
                  <a:srgbClr val="FFFF00"/>
                </a:solidFill>
              </a:rPr>
              <a:t>Michael </a:t>
            </a:r>
            <a:r>
              <a:rPr lang="en-US" sz="5400" b="1" dirty="0">
                <a:solidFill>
                  <a:srgbClr val="FFFF00"/>
                </a:solidFill>
              </a:rPr>
              <a:t>A. Bauer</a:t>
            </a:r>
            <a:r>
              <a:rPr lang="en-US" sz="5400" b="1" baseline="33000" dirty="0">
                <a:solidFill>
                  <a:srgbClr val="FFFF00"/>
                </a:solidFill>
              </a:rPr>
              <a:t>1,2</a:t>
            </a:r>
            <a:r>
              <a:rPr lang="en-US" sz="5400" b="1" dirty="0">
                <a:solidFill>
                  <a:srgbClr val="FFFF00"/>
                </a:solidFill>
              </a:rPr>
              <a:t>, Daniel Berleant</a:t>
            </a:r>
            <a:r>
              <a:rPr lang="en-US" sz="5400" b="1" baseline="33000" dirty="0">
                <a:solidFill>
                  <a:srgbClr val="FFFF00"/>
                </a:solidFill>
              </a:rPr>
              <a:t>1</a:t>
            </a:r>
            <a:r>
              <a:rPr lang="en-US" sz="5400" b="1" dirty="0">
                <a:solidFill>
                  <a:srgbClr val="FFFF00"/>
                </a:solidFill>
              </a:rPr>
              <a:t>, Robert E. Belford</a:t>
            </a:r>
            <a:r>
              <a:rPr lang="en-US" sz="5400" b="1" baseline="30000" dirty="0">
                <a:solidFill>
                  <a:srgbClr val="FFFF00"/>
                </a:solidFill>
              </a:rPr>
              <a:t>1</a:t>
            </a:r>
            <a:r>
              <a:rPr lang="en-US" sz="5400" b="1" dirty="0">
                <a:solidFill>
                  <a:srgbClr val="FFFF00"/>
                </a:solidFill>
              </a:rPr>
              <a:t>, and Roger A. Hall</a:t>
            </a:r>
            <a:r>
              <a:rPr lang="en-US" sz="5400" b="1" baseline="30000" dirty="0">
                <a:solidFill>
                  <a:srgbClr val="FFFF00"/>
                </a:solidFill>
              </a:rPr>
              <a:t>1</a:t>
            </a:r>
            <a:r>
              <a:rPr lang="en-US" sz="5400" b="1" baseline="33000" dirty="0">
                <a:solidFill>
                  <a:srgbClr val="FFFF00"/>
                </a:solidFill>
              </a:rPr>
              <a:t> </a:t>
            </a:r>
            <a:r>
              <a:rPr lang="en-US" sz="1800" b="1" baseline="33000" dirty="0">
                <a:solidFill>
                  <a:srgbClr val="FFFF00"/>
                </a:solidFill>
              </a:rPr>
              <a:t/>
            </a:r>
            <a:br>
              <a:rPr lang="en-US" sz="1800" b="1" baseline="33000" dirty="0">
                <a:solidFill>
                  <a:srgbClr val="FFFF00"/>
                </a:solidFill>
              </a:rPr>
            </a:br>
            <a:r>
              <a:rPr lang="en-US" sz="3600" b="1" i="1" baseline="33000" dirty="0">
                <a:solidFill>
                  <a:srgbClr val="FFFF00"/>
                </a:solidFill>
              </a:rPr>
              <a:t>1</a:t>
            </a:r>
            <a:r>
              <a:rPr lang="en-US" sz="3600" b="1" i="1" dirty="0">
                <a:solidFill>
                  <a:srgbClr val="FFFF00"/>
                </a:solidFill>
              </a:rPr>
              <a:t>University of Arkansas at Little Rock</a:t>
            </a:r>
            <a:br>
              <a:rPr lang="en-US" sz="3600" b="1" i="1" dirty="0">
                <a:solidFill>
                  <a:srgbClr val="FFFF00"/>
                </a:solidFill>
              </a:rPr>
            </a:br>
            <a:r>
              <a:rPr lang="en-US" sz="3600" b="1" i="1" dirty="0">
                <a:solidFill>
                  <a:srgbClr val="FFFF00"/>
                </a:solidFill>
              </a:rPr>
              <a:t> </a:t>
            </a:r>
            <a:r>
              <a:rPr lang="en-US" sz="3600" b="1" i="1" baseline="33000" dirty="0">
                <a:solidFill>
                  <a:srgbClr val="FFFF00"/>
                </a:solidFill>
              </a:rPr>
              <a:t>2</a:t>
            </a:r>
            <a:r>
              <a:rPr lang="en-US" sz="3600" b="1" i="1" dirty="0">
                <a:solidFill>
                  <a:srgbClr val="FFFF00"/>
                </a:solidFill>
              </a:rPr>
              <a:t>University of Arkansas for Medical Sciences</a:t>
            </a:r>
            <a:endParaRPr lang="en-US" sz="3600" dirty="0">
              <a:latin typeface="Arial" pitchFamily="34" charset="0"/>
            </a:endParaRPr>
          </a:p>
        </p:txBody>
      </p:sp>
      <p:sp>
        <p:nvSpPr>
          <p:cNvPr id="4" name="Round Diagonal Corner Rectangle 3"/>
          <p:cNvSpPr/>
          <p:nvPr/>
        </p:nvSpPr>
        <p:spPr bwMode="auto">
          <a:xfrm>
            <a:off x="569386" y="6070822"/>
            <a:ext cx="8798304" cy="8013040"/>
          </a:xfrm>
          <a:prstGeom prst="round2DiagRect">
            <a:avLst/>
          </a:prstGeom>
          <a:solidFill>
            <a:schemeClr val="bg1">
              <a:lumMod val="65000"/>
              <a:lumOff val="35000"/>
            </a:schemeClr>
          </a:solidFill>
          <a:ln w="38100" cap="flat" cmpd="sng" algn="ctr">
            <a:solidFill>
              <a:schemeClr val="tx1"/>
            </a:solidFill>
            <a:prstDash val="solid"/>
            <a:round/>
            <a:headEnd type="none" w="med" len="med"/>
            <a:tailEnd type="none" w="med" len="med"/>
          </a:ln>
          <a:effectLst/>
          <a:extLst/>
        </p:spPr>
        <p:txBody>
          <a:bodyPr/>
          <a:lstStyle/>
          <a:p>
            <a:pPr algn="ctr" defTabSz="4703763">
              <a:defRPr/>
            </a:pPr>
            <a:endParaRPr lang="en-US" sz="5400" dirty="0">
              <a:latin typeface="Arial Black" pitchFamily="34" charset="0"/>
            </a:endParaRPr>
          </a:p>
        </p:txBody>
      </p:sp>
      <p:sp>
        <p:nvSpPr>
          <p:cNvPr id="2054" name="Rectangle 4"/>
          <p:cNvSpPr>
            <a:spLocks noChangeArrowheads="1"/>
          </p:cNvSpPr>
          <p:nvPr/>
        </p:nvSpPr>
        <p:spPr bwMode="auto">
          <a:xfrm>
            <a:off x="988472" y="7311446"/>
            <a:ext cx="8141874" cy="64940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a:t>We live in an age where researchers have access to unprecedented amounts of biological information.  This access to information cuts both ways; it allows for a more informed and empowered researcher but the deluge of information can become overwhelming when using traditional search engines.  There is a need for intelligent information retrieval systems that can summarize relevant textual information while also incorporating multiple sources of information from reliable sources to satisfy a user’s query.</a:t>
            </a:r>
          </a:p>
        </p:txBody>
      </p:sp>
      <p:sp>
        <p:nvSpPr>
          <p:cNvPr id="7" name="Round Diagonal Corner Rectangle 6"/>
          <p:cNvSpPr/>
          <p:nvPr/>
        </p:nvSpPr>
        <p:spPr bwMode="auto">
          <a:xfrm>
            <a:off x="475316" y="24572117"/>
            <a:ext cx="8892374" cy="7074223"/>
          </a:xfrm>
          <a:prstGeom prst="round2DiagRect">
            <a:avLst/>
          </a:prstGeom>
          <a:solidFill>
            <a:schemeClr val="bg1">
              <a:lumMod val="65000"/>
              <a:lumOff val="35000"/>
            </a:schemeClr>
          </a:solidFill>
          <a:ln w="38100" cap="flat" cmpd="sng" algn="ctr">
            <a:solidFill>
              <a:schemeClr val="tx1"/>
            </a:solidFill>
            <a:prstDash val="solid"/>
            <a:round/>
            <a:headEnd type="none" w="med" len="med"/>
            <a:tailEnd type="none" w="med" len="med"/>
          </a:ln>
          <a:effectLst/>
          <a:scene3d>
            <a:camera prst="orthographicFront">
              <a:rot lat="0" lon="10800000" rev="0"/>
            </a:camera>
            <a:lightRig rig="threePt" dir="t"/>
          </a:scene3d>
          <a:extLst/>
        </p:spPr>
        <p:txBody>
          <a:bodyPr/>
          <a:lstStyle/>
          <a:p>
            <a:pPr defTabSz="4703763">
              <a:defRPr/>
            </a:pPr>
            <a:endParaRPr lang="en-US" dirty="0">
              <a:latin typeface="Arial" pitchFamily="34" charset="0"/>
            </a:endParaRPr>
          </a:p>
        </p:txBody>
      </p:sp>
      <p:sp>
        <p:nvSpPr>
          <p:cNvPr id="2056" name="Rectangle 8"/>
          <p:cNvSpPr>
            <a:spLocks noChangeArrowheads="1"/>
          </p:cNvSpPr>
          <p:nvPr/>
        </p:nvSpPr>
        <p:spPr bwMode="auto">
          <a:xfrm>
            <a:off x="1645371" y="6224175"/>
            <a:ext cx="664633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defTabSz="4703763"/>
            <a:r>
              <a:rPr lang="en-US" sz="5400" dirty="0">
                <a:solidFill>
                  <a:srgbClr val="FFC000"/>
                </a:solidFill>
                <a:latin typeface="Arial Black" pitchFamily="34" charset="0"/>
              </a:rPr>
              <a:t>Introduction</a:t>
            </a:r>
          </a:p>
        </p:txBody>
      </p:sp>
      <p:sp>
        <p:nvSpPr>
          <p:cNvPr id="2059" name="Rectangle 10"/>
          <p:cNvSpPr>
            <a:spLocks noChangeArrowheads="1"/>
          </p:cNvSpPr>
          <p:nvPr/>
        </p:nvSpPr>
        <p:spPr bwMode="auto">
          <a:xfrm>
            <a:off x="34810764" y="18576379"/>
            <a:ext cx="8179088" cy="994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indent="-636588">
              <a:tabLst>
                <a:tab pos="1095375" algn="l"/>
                <a:tab pos="1552575" algn="l"/>
                <a:tab pos="2009775" algn="l"/>
                <a:tab pos="2466975" algn="l"/>
                <a:tab pos="2924175" algn="l"/>
                <a:tab pos="3381375" algn="l"/>
                <a:tab pos="3838575" algn="l"/>
                <a:tab pos="4295775" algn="l"/>
                <a:tab pos="4752975" algn="l"/>
                <a:tab pos="5210175" algn="l"/>
                <a:tab pos="5667375" algn="l"/>
                <a:tab pos="6124575" algn="l"/>
                <a:tab pos="6581775" algn="l"/>
                <a:tab pos="7038975" algn="l"/>
                <a:tab pos="7496175" algn="l"/>
                <a:tab pos="7953375" algn="l"/>
                <a:tab pos="8410575" algn="l"/>
                <a:tab pos="8867775" algn="l"/>
                <a:tab pos="9324975" algn="l"/>
                <a:tab pos="9782175" algn="l"/>
                <a:tab pos="10239375" algn="l"/>
                <a:tab pos="10858500" algn="l"/>
              </a:tabLst>
              <a:defRPr/>
            </a:pPr>
            <a:r>
              <a:rPr lang="en-US" sz="3200" b="1" dirty="0" smtClean="0"/>
              <a:t>Jikitou </a:t>
            </a:r>
            <a:r>
              <a:rPr lang="en-US" sz="3200" dirty="0" smtClean="0"/>
              <a:t>is </a:t>
            </a:r>
            <a:r>
              <a:rPr lang="en-US" sz="3200" dirty="0"/>
              <a:t>designed to </a:t>
            </a:r>
            <a:r>
              <a:rPr lang="en-US" sz="3200" dirty="0" smtClean="0"/>
              <a:t>be a </a:t>
            </a:r>
            <a:r>
              <a:rPr lang="en-US" sz="3200" dirty="0"/>
              <a:t>tool used by biomedical domain experts, and </a:t>
            </a:r>
            <a:r>
              <a:rPr lang="en-US" sz="3200" dirty="0" smtClean="0"/>
              <a:t> useful </a:t>
            </a:r>
            <a:r>
              <a:rPr lang="en-US" sz="3200" dirty="0"/>
              <a:t>and informative to students.</a:t>
            </a:r>
          </a:p>
          <a:p>
            <a:pPr eaLnBrk="1" hangingPunct="1"/>
            <a:endParaRPr lang="en-US" sz="3200" dirty="0" smtClean="0"/>
          </a:p>
          <a:p>
            <a:pPr eaLnBrk="1" hangingPunct="1"/>
            <a:r>
              <a:rPr lang="en-US" sz="3200" dirty="0"/>
              <a:t>P</a:t>
            </a:r>
            <a:r>
              <a:rPr lang="en-US" sz="3200" dirty="0" smtClean="0"/>
              <a:t>otential </a:t>
            </a:r>
            <a:r>
              <a:rPr lang="en-US" sz="3200" dirty="0" smtClean="0"/>
              <a:t>answers are returned to the </a:t>
            </a:r>
            <a:r>
              <a:rPr lang="en-US" sz="3200" dirty="0" smtClean="0"/>
              <a:t>system and we </a:t>
            </a:r>
            <a:r>
              <a:rPr lang="en-US" sz="3200" dirty="0" smtClean="0"/>
              <a:t>rank them based on a combination of the semantic </a:t>
            </a:r>
            <a:r>
              <a:rPr lang="en-US" sz="3200" dirty="0" smtClean="0"/>
              <a:t>distances </a:t>
            </a:r>
            <a:r>
              <a:rPr lang="en-US" sz="3200" dirty="0" smtClean="0"/>
              <a:t>of key terms that we determined using the Link Grammar Parser </a:t>
            </a:r>
            <a:r>
              <a:rPr lang="en-US" sz="3200" dirty="0" smtClean="0"/>
              <a:t>.</a:t>
            </a:r>
            <a:endParaRPr lang="en-US" sz="3200" dirty="0" smtClean="0"/>
          </a:p>
          <a:p>
            <a:pPr indent="-636588">
              <a:tabLst>
                <a:tab pos="1095375" algn="l"/>
                <a:tab pos="1552575" algn="l"/>
                <a:tab pos="2009775" algn="l"/>
                <a:tab pos="2466975" algn="l"/>
                <a:tab pos="2924175" algn="l"/>
                <a:tab pos="3381375" algn="l"/>
                <a:tab pos="3838575" algn="l"/>
                <a:tab pos="4295775" algn="l"/>
                <a:tab pos="4752975" algn="l"/>
                <a:tab pos="5210175" algn="l"/>
                <a:tab pos="5667375" algn="l"/>
                <a:tab pos="6124575" algn="l"/>
                <a:tab pos="6581775" algn="l"/>
                <a:tab pos="7038975" algn="l"/>
                <a:tab pos="7496175" algn="l"/>
                <a:tab pos="7953375" algn="l"/>
                <a:tab pos="8410575" algn="l"/>
                <a:tab pos="8867775" algn="l"/>
                <a:tab pos="9324975" algn="l"/>
                <a:tab pos="9782175" algn="l"/>
                <a:tab pos="10239375" algn="l"/>
                <a:tab pos="10858500" algn="l"/>
              </a:tabLst>
              <a:defRPr/>
            </a:pPr>
            <a:endParaRPr lang="en-US" sz="3200" dirty="0"/>
          </a:p>
          <a:p>
            <a:pPr indent="-636588">
              <a:tabLst>
                <a:tab pos="1095375" algn="l"/>
                <a:tab pos="1552575" algn="l"/>
                <a:tab pos="2009775" algn="l"/>
                <a:tab pos="2466975" algn="l"/>
                <a:tab pos="2924175" algn="l"/>
                <a:tab pos="3381375" algn="l"/>
                <a:tab pos="3838575" algn="l"/>
                <a:tab pos="4295775" algn="l"/>
                <a:tab pos="4752975" algn="l"/>
                <a:tab pos="5210175" algn="l"/>
                <a:tab pos="5667375" algn="l"/>
                <a:tab pos="6124575" algn="l"/>
                <a:tab pos="6581775" algn="l"/>
                <a:tab pos="7038975" algn="l"/>
                <a:tab pos="7496175" algn="l"/>
                <a:tab pos="7953375" algn="l"/>
                <a:tab pos="8410575" algn="l"/>
                <a:tab pos="8867775" algn="l"/>
                <a:tab pos="9324975" algn="l"/>
                <a:tab pos="9782175" algn="l"/>
                <a:tab pos="10239375" algn="l"/>
                <a:tab pos="10858500" algn="l"/>
              </a:tabLst>
              <a:defRPr/>
            </a:pPr>
            <a:r>
              <a:rPr lang="en-US" sz="3200" dirty="0"/>
              <a:t>The system brings together traditional textual information and dedicated and vetted biological databases to present a concise answer to the user</a:t>
            </a:r>
            <a:r>
              <a:rPr lang="en-US" sz="3200" dirty="0" smtClean="0"/>
              <a:t>.</a:t>
            </a:r>
          </a:p>
          <a:p>
            <a:pPr indent="-636588">
              <a:tabLst>
                <a:tab pos="1095375" algn="l"/>
                <a:tab pos="1552575" algn="l"/>
                <a:tab pos="2009775" algn="l"/>
                <a:tab pos="2466975" algn="l"/>
                <a:tab pos="2924175" algn="l"/>
                <a:tab pos="3381375" algn="l"/>
                <a:tab pos="3838575" algn="l"/>
                <a:tab pos="4295775" algn="l"/>
                <a:tab pos="4752975" algn="l"/>
                <a:tab pos="5210175" algn="l"/>
                <a:tab pos="5667375" algn="l"/>
                <a:tab pos="6124575" algn="l"/>
                <a:tab pos="6581775" algn="l"/>
                <a:tab pos="7038975" algn="l"/>
                <a:tab pos="7496175" algn="l"/>
                <a:tab pos="7953375" algn="l"/>
                <a:tab pos="8410575" algn="l"/>
                <a:tab pos="8867775" algn="l"/>
                <a:tab pos="9324975" algn="l"/>
                <a:tab pos="9782175" algn="l"/>
                <a:tab pos="10239375" algn="l"/>
                <a:tab pos="10858500" algn="l"/>
              </a:tabLst>
              <a:defRPr/>
            </a:pPr>
            <a:endParaRPr lang="en-US" sz="3200" dirty="0"/>
          </a:p>
          <a:p>
            <a:pPr indent="-636588">
              <a:tabLst>
                <a:tab pos="1095375" algn="l"/>
                <a:tab pos="1552575" algn="l"/>
                <a:tab pos="2009775" algn="l"/>
                <a:tab pos="2466975" algn="l"/>
                <a:tab pos="2924175" algn="l"/>
                <a:tab pos="3381375" algn="l"/>
                <a:tab pos="3838575" algn="l"/>
                <a:tab pos="4295775" algn="l"/>
                <a:tab pos="4752975" algn="l"/>
                <a:tab pos="5210175" algn="l"/>
                <a:tab pos="5667375" algn="l"/>
                <a:tab pos="6124575" algn="l"/>
                <a:tab pos="6581775" algn="l"/>
                <a:tab pos="7038975" algn="l"/>
                <a:tab pos="7496175" algn="l"/>
                <a:tab pos="7953375" algn="l"/>
                <a:tab pos="8410575" algn="l"/>
                <a:tab pos="8867775" algn="l"/>
                <a:tab pos="9324975" algn="l"/>
                <a:tab pos="9782175" algn="l"/>
                <a:tab pos="10239375" algn="l"/>
                <a:tab pos="10858500" algn="l"/>
              </a:tabLst>
              <a:defRPr/>
            </a:pPr>
            <a:r>
              <a:rPr lang="en-US" sz="3200" dirty="0" smtClean="0"/>
              <a:t>The use of High-Performance Computing has enabled the preprocessing of the sentences in days instead of weeks which will be invaluable when the system is scaled up to include more sentences.</a:t>
            </a:r>
            <a:endParaRPr lang="en-US" sz="3200" dirty="0"/>
          </a:p>
        </p:txBody>
      </p:sp>
      <p:sp>
        <p:nvSpPr>
          <p:cNvPr id="2060" name="Rectangle 11"/>
          <p:cNvSpPr>
            <a:spLocks noChangeArrowheads="1"/>
          </p:cNvSpPr>
          <p:nvPr/>
        </p:nvSpPr>
        <p:spPr bwMode="auto">
          <a:xfrm>
            <a:off x="36749719" y="17578920"/>
            <a:ext cx="430117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defTabSz="4703763"/>
            <a:r>
              <a:rPr lang="en-US" sz="5400" b="1" dirty="0">
                <a:solidFill>
                  <a:srgbClr val="FFC000"/>
                </a:solidFill>
                <a:latin typeface="Arial Black" pitchFamily="34" charset="0"/>
              </a:rPr>
              <a:t>Discussion</a:t>
            </a:r>
          </a:p>
        </p:txBody>
      </p:sp>
      <p:sp>
        <p:nvSpPr>
          <p:cNvPr id="2061" name="Rectangle 12"/>
          <p:cNvSpPr>
            <a:spLocks noChangeArrowheads="1"/>
          </p:cNvSpPr>
          <p:nvPr/>
        </p:nvSpPr>
        <p:spPr bwMode="auto">
          <a:xfrm>
            <a:off x="20798583" y="31666183"/>
            <a:ext cx="219456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 pos="9410700" algn="l"/>
                <a:tab pos="10134600" algn="l"/>
                <a:tab pos="10858500" algn="l"/>
                <a:tab pos="11582400" algn="l"/>
              </a:tabLst>
            </a:pPr>
            <a:r>
              <a:rPr lang="en-US" sz="2800" dirty="0">
                <a:solidFill>
                  <a:srgbClr val="FF0000"/>
                </a:solidFill>
              </a:rPr>
              <a:t>This work is supported by the NSF Division of Undergraduate Education Award number 0840830 and  the </a:t>
            </a:r>
            <a:r>
              <a:rPr lang="en-US" sz="2800" dirty="0" err="1">
                <a:solidFill>
                  <a:srgbClr val="FF0000"/>
                </a:solidFill>
              </a:rPr>
              <a:t>IDeA</a:t>
            </a:r>
            <a:r>
              <a:rPr lang="en-US" sz="2800" dirty="0">
                <a:solidFill>
                  <a:srgbClr val="FF0000"/>
                </a:solidFill>
              </a:rPr>
              <a:t> Networks of Biomedical Research Excellence (INBRE) Program of the National Center for Research Resources.</a:t>
            </a:r>
          </a:p>
        </p:txBody>
      </p:sp>
      <p:sp>
        <p:nvSpPr>
          <p:cNvPr id="15" name="Rectangle 14"/>
          <p:cNvSpPr/>
          <p:nvPr/>
        </p:nvSpPr>
        <p:spPr>
          <a:xfrm>
            <a:off x="23807393" y="26519902"/>
            <a:ext cx="9792312" cy="4524315"/>
          </a:xfrm>
          <a:prstGeom prst="rect">
            <a:avLst/>
          </a:prstGeom>
        </p:spPr>
        <p:txBody>
          <a:bodyPr wrap="square">
            <a:spAutoFit/>
          </a:bodyPr>
          <a:lstStyle/>
          <a:p>
            <a:pPr>
              <a:defRPr/>
            </a:pPr>
            <a:r>
              <a:rPr lang="en-US" sz="3200" dirty="0" smtClean="0"/>
              <a:t>The HyperGlossary, a </a:t>
            </a:r>
            <a:r>
              <a:rPr lang="en-US" sz="3200" dirty="0"/>
              <a:t>literacy tool, that we developed and integrated with Jikitou</a:t>
            </a:r>
          </a:p>
          <a:p>
            <a:pPr marL="1079500" indent="-509588">
              <a:buFont typeface="Arial" pitchFamily="34" charset="0"/>
              <a:buChar char="•"/>
              <a:defRPr/>
            </a:pPr>
            <a:r>
              <a:rPr lang="en-US" sz="3200" dirty="0"/>
              <a:t>Automates the insertion of hyperlinks into </a:t>
            </a:r>
            <a:r>
              <a:rPr lang="en-US" sz="3200" dirty="0" smtClean="0"/>
              <a:t>the text answers.</a:t>
            </a:r>
            <a:endParaRPr lang="en-US" sz="3200" dirty="0"/>
          </a:p>
          <a:p>
            <a:pPr marL="1079500" indent="-509588">
              <a:buFont typeface="Arial" pitchFamily="34" charset="0"/>
              <a:buChar char="•"/>
              <a:defRPr/>
            </a:pPr>
            <a:r>
              <a:rPr lang="en-US" sz="3200" dirty="0"/>
              <a:t>Connects them to textual definitions, multimedia content, and in the case of many molecules, 2D and 3D representations.  </a:t>
            </a:r>
          </a:p>
          <a:p>
            <a:pPr marL="1079500" indent="-509588">
              <a:buFont typeface="Arial" pitchFamily="34" charset="0"/>
              <a:buChar char="•"/>
              <a:defRPr/>
            </a:pPr>
            <a:r>
              <a:rPr lang="en-US" sz="3200" dirty="0"/>
              <a:t>Takes advantage of authoritative knowledge sources on the Internet.</a:t>
            </a:r>
          </a:p>
        </p:txBody>
      </p:sp>
      <p:pic>
        <p:nvPicPr>
          <p:cNvPr id="2064" name="Picture 295"/>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696241" y="21475507"/>
            <a:ext cx="7175500" cy="382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65" name="Picture 296"/>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5455441" y="23659511"/>
            <a:ext cx="2138841" cy="10710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66" name="Text Box 87"/>
          <p:cNvSpPr txBox="1">
            <a:spLocks noChangeArrowheads="1"/>
          </p:cNvSpPr>
          <p:nvPr/>
        </p:nvSpPr>
        <p:spPr bwMode="auto">
          <a:xfrm>
            <a:off x="25179775" y="25297145"/>
            <a:ext cx="8463077" cy="10125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8350" tIns="44175" rIns="88350" bIns="44175">
            <a:spAutoFit/>
          </a:bodyPr>
          <a:lstStyle>
            <a:lvl1pPr defTabSz="882650" eaLnBrk="0" hangingPunct="0">
              <a:defRPr sz="4000">
                <a:solidFill>
                  <a:schemeClr val="tx1"/>
                </a:solidFill>
                <a:latin typeface="Arial" charset="0"/>
              </a:defRPr>
            </a:lvl1pPr>
            <a:lvl2pPr marL="742950" indent="-285750" defTabSz="882650" eaLnBrk="0" hangingPunct="0">
              <a:defRPr sz="4000">
                <a:solidFill>
                  <a:schemeClr val="tx1"/>
                </a:solidFill>
                <a:latin typeface="Arial" charset="0"/>
              </a:defRPr>
            </a:lvl2pPr>
            <a:lvl3pPr marL="1143000" indent="-228600" defTabSz="882650" eaLnBrk="0" hangingPunct="0">
              <a:defRPr sz="4000">
                <a:solidFill>
                  <a:schemeClr val="tx1"/>
                </a:solidFill>
                <a:latin typeface="Arial" charset="0"/>
              </a:defRPr>
            </a:lvl3pPr>
            <a:lvl4pPr marL="1600200" indent="-228600" defTabSz="882650" eaLnBrk="0" hangingPunct="0">
              <a:defRPr sz="4000">
                <a:solidFill>
                  <a:schemeClr val="tx1"/>
                </a:solidFill>
                <a:latin typeface="Arial" charset="0"/>
              </a:defRPr>
            </a:lvl4pPr>
            <a:lvl5pPr marL="2057400" indent="-228600" defTabSz="882650" eaLnBrk="0" hangingPunct="0">
              <a:defRPr sz="4000">
                <a:solidFill>
                  <a:schemeClr val="tx1"/>
                </a:solidFill>
                <a:latin typeface="Arial" charset="0"/>
              </a:defRPr>
            </a:lvl5pPr>
            <a:lvl6pPr marL="2514600" indent="-228600" defTabSz="882650" eaLnBrk="0" fontAlgn="base" hangingPunct="0">
              <a:spcBef>
                <a:spcPct val="0"/>
              </a:spcBef>
              <a:spcAft>
                <a:spcPct val="0"/>
              </a:spcAft>
              <a:defRPr sz="4000">
                <a:solidFill>
                  <a:schemeClr val="tx1"/>
                </a:solidFill>
                <a:latin typeface="Arial" charset="0"/>
              </a:defRPr>
            </a:lvl6pPr>
            <a:lvl7pPr marL="2971800" indent="-228600" defTabSz="882650" eaLnBrk="0" fontAlgn="base" hangingPunct="0">
              <a:spcBef>
                <a:spcPct val="0"/>
              </a:spcBef>
              <a:spcAft>
                <a:spcPct val="0"/>
              </a:spcAft>
              <a:defRPr sz="4000">
                <a:solidFill>
                  <a:schemeClr val="tx1"/>
                </a:solidFill>
                <a:latin typeface="Arial" charset="0"/>
              </a:defRPr>
            </a:lvl7pPr>
            <a:lvl8pPr marL="3429000" indent="-228600" defTabSz="882650" eaLnBrk="0" fontAlgn="base" hangingPunct="0">
              <a:spcBef>
                <a:spcPct val="0"/>
              </a:spcBef>
              <a:spcAft>
                <a:spcPct val="0"/>
              </a:spcAft>
              <a:defRPr sz="4000">
                <a:solidFill>
                  <a:schemeClr val="tx1"/>
                </a:solidFill>
                <a:latin typeface="Arial" charset="0"/>
              </a:defRPr>
            </a:lvl8pPr>
            <a:lvl9pPr marL="3886200" indent="-228600" defTabSz="882650" eaLnBrk="0" fontAlgn="base" hangingPunct="0">
              <a:spcBef>
                <a:spcPct val="0"/>
              </a:spcBef>
              <a:spcAft>
                <a:spcPct val="0"/>
              </a:spcAft>
              <a:defRPr sz="4000">
                <a:solidFill>
                  <a:schemeClr val="tx1"/>
                </a:solidFill>
                <a:latin typeface="Arial" charset="0"/>
              </a:defRPr>
            </a:lvl9pPr>
          </a:lstStyle>
          <a:p>
            <a:pPr>
              <a:spcBef>
                <a:spcPct val="50000"/>
              </a:spcBef>
            </a:pPr>
            <a:r>
              <a:rPr lang="en-US" sz="2000" dirty="0">
                <a:solidFill>
                  <a:srgbClr val="FFFF00"/>
                </a:solidFill>
              </a:rPr>
              <a:t>Fig. </a:t>
            </a:r>
            <a:r>
              <a:rPr lang="en-US" sz="2000" dirty="0" smtClean="0">
                <a:solidFill>
                  <a:srgbClr val="FFFF00"/>
                </a:solidFill>
              </a:rPr>
              <a:t>6 </a:t>
            </a:r>
            <a:r>
              <a:rPr lang="en-US" sz="2000" dirty="0">
                <a:solidFill>
                  <a:srgbClr val="FFFF00"/>
                </a:solidFill>
              </a:rPr>
              <a:t>Connection to the </a:t>
            </a:r>
            <a:r>
              <a:rPr lang="en-US" sz="2000" dirty="0" err="1">
                <a:solidFill>
                  <a:srgbClr val="FFFF00"/>
                </a:solidFill>
              </a:rPr>
              <a:t>ChemEd</a:t>
            </a:r>
            <a:r>
              <a:rPr lang="en-US" sz="2000" dirty="0">
                <a:solidFill>
                  <a:srgbClr val="FFFF00"/>
                </a:solidFill>
              </a:rPr>
              <a:t> Digital Library returns </a:t>
            </a:r>
            <a:r>
              <a:rPr lang="en-US" sz="2000" dirty="0" err="1">
                <a:solidFill>
                  <a:srgbClr val="FFFF00"/>
                </a:solidFill>
              </a:rPr>
              <a:t>Jmols</a:t>
            </a:r>
            <a:r>
              <a:rPr lang="en-US" sz="2000" dirty="0">
                <a:solidFill>
                  <a:srgbClr val="FFFF00"/>
                </a:solidFill>
              </a:rPr>
              <a:t> which allows you to interact with molecules in multiple ways beyond simple measurements, like connecting vibrations to IR Spectra</a:t>
            </a:r>
          </a:p>
        </p:txBody>
      </p:sp>
      <p:sp>
        <p:nvSpPr>
          <p:cNvPr id="299" name="Text Box 87"/>
          <p:cNvSpPr txBox="1">
            <a:spLocks noChangeArrowheads="1"/>
          </p:cNvSpPr>
          <p:nvPr/>
        </p:nvSpPr>
        <p:spPr bwMode="auto">
          <a:xfrm>
            <a:off x="25179775" y="22036288"/>
            <a:ext cx="3424767" cy="458545"/>
          </a:xfrm>
          <a:prstGeom prst="rect">
            <a:avLst/>
          </a:prstGeom>
          <a:solidFill>
            <a:schemeClr val="bg1">
              <a:lumMod val="85000"/>
              <a:lumOff val="15000"/>
            </a:schemeClr>
          </a:solidFill>
          <a:ln w="9525">
            <a:noFill/>
            <a:miter lim="800000"/>
            <a:headEnd/>
            <a:tailEnd/>
          </a:ln>
        </p:spPr>
        <p:txBody>
          <a:bodyPr lIns="88350" tIns="44175" rIns="88350" bIns="44175">
            <a:spAutoFit/>
          </a:bodyPr>
          <a:lstStyle/>
          <a:p>
            <a:pPr defTabSz="882650" eaLnBrk="0" hangingPunct="0">
              <a:spcBef>
                <a:spcPct val="50000"/>
              </a:spcBef>
              <a:defRPr/>
            </a:pPr>
            <a:r>
              <a:rPr lang="en-US" sz="2400" b="1" dirty="0"/>
              <a:t>Glossary definition</a:t>
            </a:r>
          </a:p>
        </p:txBody>
      </p:sp>
      <p:sp>
        <p:nvSpPr>
          <p:cNvPr id="300" name="Text Box 87"/>
          <p:cNvSpPr txBox="1">
            <a:spLocks noChangeArrowheads="1"/>
          </p:cNvSpPr>
          <p:nvPr/>
        </p:nvSpPr>
        <p:spPr bwMode="auto">
          <a:xfrm>
            <a:off x="30353217" y="23195667"/>
            <a:ext cx="1824566" cy="458545"/>
          </a:xfrm>
          <a:prstGeom prst="rect">
            <a:avLst/>
          </a:prstGeom>
          <a:solidFill>
            <a:schemeClr val="bg1">
              <a:lumMod val="85000"/>
              <a:lumOff val="15000"/>
            </a:schemeClr>
          </a:solidFill>
          <a:ln w="9525">
            <a:noFill/>
            <a:miter lim="800000"/>
            <a:headEnd/>
            <a:tailEnd/>
          </a:ln>
        </p:spPr>
        <p:txBody>
          <a:bodyPr wrap="square" lIns="88350" tIns="44175" rIns="88350" bIns="44175">
            <a:spAutoFit/>
          </a:bodyPr>
          <a:lstStyle/>
          <a:p>
            <a:pPr defTabSz="882650" eaLnBrk="0" hangingPunct="0">
              <a:spcBef>
                <a:spcPct val="50000"/>
              </a:spcBef>
              <a:defRPr/>
            </a:pPr>
            <a:r>
              <a:rPr lang="en-US" sz="2400" b="1" dirty="0"/>
              <a:t>JMOL view </a:t>
            </a:r>
            <a:endParaRPr lang="en-US" sz="1400" b="1" dirty="0"/>
          </a:p>
        </p:txBody>
      </p:sp>
      <p:pic>
        <p:nvPicPr>
          <p:cNvPr id="2069" name="Picture 301"/>
          <p:cNvPicPr>
            <a:picLocks noChangeAspect="1"/>
          </p:cNvPicPr>
          <p:nvPr/>
        </p:nvPicPr>
        <p:blipFill>
          <a:blip r:embed="rId5">
            <a:extLst>
              <a:ext uri="{28A0092B-C50C-407E-A947-70E740481C1C}">
                <a14:useLocalDpi xmlns:a14="http://schemas.microsoft.com/office/drawing/2010/main" val="0"/>
              </a:ext>
            </a:extLst>
          </a:blip>
          <a:srcRect t="2441"/>
          <a:stretch>
            <a:fillRect/>
          </a:stretch>
        </p:blipFill>
        <p:spPr bwMode="auto">
          <a:xfrm>
            <a:off x="10909527" y="21660128"/>
            <a:ext cx="7160684" cy="33163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3" name="Text Box 104"/>
          <p:cNvSpPr txBox="1">
            <a:spLocks noChangeArrowheads="1"/>
          </p:cNvSpPr>
          <p:nvPr/>
        </p:nvSpPr>
        <p:spPr bwMode="auto">
          <a:xfrm>
            <a:off x="17756345" y="22811280"/>
            <a:ext cx="2104432" cy="461665"/>
          </a:xfrm>
          <a:prstGeom prst="rect">
            <a:avLst/>
          </a:prstGeom>
          <a:solidFill>
            <a:schemeClr val="bg1">
              <a:lumMod val="85000"/>
              <a:lumOff val="15000"/>
            </a:schemeClr>
          </a:solidFill>
          <a:ln w="9525">
            <a:noFill/>
            <a:miter lim="800000"/>
            <a:headEnd/>
            <a:tailEnd/>
          </a:ln>
          <a:effectLst/>
        </p:spPr>
        <p:txBody>
          <a:bodyPr wrap="square">
            <a:spAutoFit/>
          </a:bodyPr>
          <a:lstStyle/>
          <a:p>
            <a:pPr defTabSz="882650">
              <a:spcBef>
                <a:spcPct val="50000"/>
              </a:spcBef>
              <a:defRPr/>
            </a:pPr>
            <a:r>
              <a:rPr lang="en-US" sz="2400" b="1" dirty="0"/>
              <a:t>Synonyms</a:t>
            </a:r>
          </a:p>
        </p:txBody>
      </p:sp>
      <p:sp>
        <p:nvSpPr>
          <p:cNvPr id="304" name="Text Box 104"/>
          <p:cNvSpPr txBox="1">
            <a:spLocks noChangeArrowheads="1"/>
          </p:cNvSpPr>
          <p:nvPr/>
        </p:nvSpPr>
        <p:spPr bwMode="auto">
          <a:xfrm>
            <a:off x="12702886" y="23412943"/>
            <a:ext cx="2638946" cy="461665"/>
          </a:xfrm>
          <a:prstGeom prst="rect">
            <a:avLst/>
          </a:prstGeom>
          <a:solidFill>
            <a:schemeClr val="bg1">
              <a:lumMod val="85000"/>
              <a:lumOff val="15000"/>
            </a:schemeClr>
          </a:solidFill>
          <a:ln w="9525">
            <a:noFill/>
            <a:miter lim="800000"/>
            <a:headEnd/>
            <a:tailEnd/>
          </a:ln>
          <a:effectLst/>
        </p:spPr>
        <p:txBody>
          <a:bodyPr wrap="square">
            <a:spAutoFit/>
          </a:bodyPr>
          <a:lstStyle/>
          <a:p>
            <a:pPr defTabSz="882650">
              <a:spcBef>
                <a:spcPct val="50000"/>
              </a:spcBef>
              <a:defRPr/>
            </a:pPr>
            <a:r>
              <a:rPr lang="en-US" sz="2400" b="1" dirty="0"/>
              <a:t>Autocomplete</a:t>
            </a:r>
          </a:p>
        </p:txBody>
      </p:sp>
      <p:sp>
        <p:nvSpPr>
          <p:cNvPr id="305" name="Text Box 104"/>
          <p:cNvSpPr txBox="1">
            <a:spLocks noChangeArrowheads="1"/>
          </p:cNvSpPr>
          <p:nvPr/>
        </p:nvSpPr>
        <p:spPr bwMode="auto">
          <a:xfrm>
            <a:off x="17576004" y="24278131"/>
            <a:ext cx="2284773" cy="461665"/>
          </a:xfrm>
          <a:prstGeom prst="rect">
            <a:avLst/>
          </a:prstGeom>
          <a:solidFill>
            <a:schemeClr val="bg1">
              <a:lumMod val="85000"/>
              <a:lumOff val="15000"/>
            </a:schemeClr>
          </a:solidFill>
          <a:ln w="9525">
            <a:noFill/>
            <a:miter lim="800000"/>
            <a:headEnd/>
            <a:tailEnd/>
          </a:ln>
          <a:effectLst/>
        </p:spPr>
        <p:txBody>
          <a:bodyPr wrap="square">
            <a:spAutoFit/>
          </a:bodyPr>
          <a:lstStyle/>
          <a:p>
            <a:pPr defTabSz="882650">
              <a:spcBef>
                <a:spcPct val="50000"/>
              </a:spcBef>
              <a:defRPr/>
            </a:pPr>
            <a:r>
              <a:rPr lang="en-US" sz="2400" b="1" dirty="0"/>
              <a:t>Associations</a:t>
            </a:r>
          </a:p>
        </p:txBody>
      </p:sp>
      <p:sp>
        <p:nvSpPr>
          <p:cNvPr id="2073" name="Rectangle 17"/>
          <p:cNvSpPr>
            <a:spLocks noChangeArrowheads="1"/>
          </p:cNvSpPr>
          <p:nvPr/>
        </p:nvSpPr>
        <p:spPr bwMode="auto">
          <a:xfrm>
            <a:off x="17464233" y="20468580"/>
            <a:ext cx="8899231"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5400" b="1" dirty="0" smtClean="0">
                <a:solidFill>
                  <a:srgbClr val="FFC000"/>
                </a:solidFill>
                <a:latin typeface="Arial Black" pitchFamily="34" charset="0"/>
              </a:rPr>
              <a:t>A Quick Tour of Jikitou</a:t>
            </a:r>
            <a:endParaRPr lang="en-US" sz="5400" b="1" dirty="0">
              <a:solidFill>
                <a:srgbClr val="FFC000"/>
              </a:solidFill>
              <a:latin typeface="Arial Black" pitchFamily="34" charset="0"/>
            </a:endParaRPr>
          </a:p>
        </p:txBody>
      </p:sp>
      <p:sp>
        <p:nvSpPr>
          <p:cNvPr id="19" name="Rounded Rectangle 18"/>
          <p:cNvSpPr/>
          <p:nvPr/>
        </p:nvSpPr>
        <p:spPr bwMode="auto">
          <a:xfrm>
            <a:off x="425804" y="14335063"/>
            <a:ext cx="8941885" cy="9844348"/>
          </a:xfrm>
          <a:prstGeom prst="roundRect">
            <a:avLst/>
          </a:prstGeom>
          <a:solidFill>
            <a:schemeClr val="bg1">
              <a:lumMod val="65000"/>
              <a:lumOff val="35000"/>
            </a:schemeClr>
          </a:solidFill>
          <a:ln w="38100" cap="flat" cmpd="sng" algn="ctr">
            <a:solidFill>
              <a:schemeClr val="tx1"/>
            </a:solidFill>
            <a:prstDash val="solid"/>
            <a:round/>
            <a:headEnd type="none" w="med" len="med"/>
            <a:tailEnd type="none" w="med" len="med"/>
          </a:ln>
          <a:effectLst/>
          <a:extLst/>
        </p:spPr>
        <p:txBody>
          <a:bodyPr/>
          <a:lstStyle/>
          <a:p>
            <a:pPr defTabSz="4703763">
              <a:defRPr/>
            </a:pPr>
            <a:endParaRPr lang="en-US">
              <a:latin typeface="Arial" pitchFamily="34" charset="0"/>
            </a:endParaRPr>
          </a:p>
        </p:txBody>
      </p:sp>
      <p:sp>
        <p:nvSpPr>
          <p:cNvPr id="309" name="Rounded Rectangle 308"/>
          <p:cNvSpPr/>
          <p:nvPr/>
        </p:nvSpPr>
        <p:spPr bwMode="auto">
          <a:xfrm>
            <a:off x="23293298" y="6070821"/>
            <a:ext cx="10726188" cy="14035280"/>
          </a:xfrm>
          <a:prstGeom prst="roundRect">
            <a:avLst/>
          </a:prstGeom>
          <a:solidFill>
            <a:schemeClr val="bg1">
              <a:lumMod val="65000"/>
              <a:lumOff val="35000"/>
            </a:schemeClr>
          </a:solidFill>
          <a:ln w="38100" cap="flat" cmpd="sng" algn="ctr">
            <a:solidFill>
              <a:schemeClr val="tx1"/>
            </a:solidFill>
            <a:prstDash val="solid"/>
            <a:round/>
            <a:headEnd type="none" w="med" len="med"/>
            <a:tailEnd type="none" w="med" len="med"/>
          </a:ln>
          <a:effectLst/>
          <a:extLst/>
        </p:spPr>
        <p:txBody>
          <a:bodyPr/>
          <a:lstStyle/>
          <a:p>
            <a:pPr defTabSz="4703763">
              <a:defRPr/>
            </a:pPr>
            <a:endParaRPr lang="en-US" dirty="0">
              <a:latin typeface="Arial" pitchFamily="34" charset="0"/>
            </a:endParaRPr>
          </a:p>
        </p:txBody>
      </p:sp>
      <p:sp>
        <p:nvSpPr>
          <p:cNvPr id="2076" name="Rectangle 310"/>
          <p:cNvSpPr>
            <a:spLocks noChangeArrowheads="1"/>
          </p:cNvSpPr>
          <p:nvPr/>
        </p:nvSpPr>
        <p:spPr bwMode="auto">
          <a:xfrm>
            <a:off x="789650" y="15477523"/>
            <a:ext cx="8340696"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dirty="0"/>
              <a:t>Question answering (QA) is a specialized type of information retrieval with the aim of returning precise short answers to queries posed as natural language questions. </a:t>
            </a:r>
          </a:p>
          <a:p>
            <a:endParaRPr lang="en-US" sz="3200" dirty="0"/>
          </a:p>
          <a:p>
            <a:r>
              <a:rPr lang="en-US" sz="3200" dirty="0"/>
              <a:t>We have developed a QA system, named Jikitou, which answers natural language questions with sentences taken from Medline abstracts.</a:t>
            </a:r>
          </a:p>
        </p:txBody>
      </p:sp>
      <p:sp>
        <p:nvSpPr>
          <p:cNvPr id="2077" name="Rectangle 311"/>
          <p:cNvSpPr>
            <a:spLocks noChangeArrowheads="1"/>
          </p:cNvSpPr>
          <p:nvPr/>
        </p:nvSpPr>
        <p:spPr bwMode="auto">
          <a:xfrm>
            <a:off x="1099858" y="14604993"/>
            <a:ext cx="777648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4703763"/>
            <a:r>
              <a:rPr lang="en-US" sz="5400" b="1" dirty="0">
                <a:solidFill>
                  <a:srgbClr val="FFC000"/>
                </a:solidFill>
                <a:latin typeface="Arial Black" pitchFamily="34" charset="0"/>
              </a:rPr>
              <a:t>Question Answering</a:t>
            </a:r>
          </a:p>
        </p:txBody>
      </p:sp>
      <p:sp>
        <p:nvSpPr>
          <p:cNvPr id="2078" name="Rectangle 313"/>
          <p:cNvSpPr>
            <a:spLocks noChangeArrowheads="1"/>
          </p:cNvSpPr>
          <p:nvPr/>
        </p:nvSpPr>
        <p:spPr bwMode="auto">
          <a:xfrm>
            <a:off x="707136" y="24780087"/>
            <a:ext cx="8379217"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4703763"/>
            <a:r>
              <a:rPr lang="en-US" sz="5400" b="1" dirty="0" smtClean="0">
                <a:solidFill>
                  <a:srgbClr val="FFC000"/>
                </a:solidFill>
              </a:rPr>
              <a:t>Natural Language </a:t>
            </a:r>
            <a:r>
              <a:rPr lang="en-US" sz="5400" b="1" dirty="0" smtClean="0">
                <a:solidFill>
                  <a:srgbClr val="FFC000"/>
                </a:solidFill>
              </a:rPr>
              <a:t>Parser</a:t>
            </a:r>
            <a:endParaRPr lang="en-US" sz="5400" b="1" dirty="0">
              <a:solidFill>
                <a:srgbClr val="FFC000"/>
              </a:solidFill>
              <a:latin typeface="Arial Black" pitchFamily="34" charset="0"/>
            </a:endParaRPr>
          </a:p>
        </p:txBody>
      </p:sp>
      <p:sp>
        <p:nvSpPr>
          <p:cNvPr id="2079" name="Rectangle 20"/>
          <p:cNvSpPr>
            <a:spLocks noChangeArrowheads="1"/>
          </p:cNvSpPr>
          <p:nvPr/>
        </p:nvSpPr>
        <p:spPr bwMode="auto">
          <a:xfrm>
            <a:off x="25165285" y="6223580"/>
            <a:ext cx="72298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sz="5400" b="1" dirty="0" smtClean="0">
                <a:solidFill>
                  <a:srgbClr val="FFC000"/>
                </a:solidFill>
                <a:latin typeface="Arial Black" pitchFamily="34" charset="0"/>
              </a:rPr>
              <a:t>High-Performance </a:t>
            </a:r>
            <a:endParaRPr lang="en-US" sz="5400" b="1" dirty="0" smtClean="0">
              <a:solidFill>
                <a:srgbClr val="FFC000"/>
              </a:solidFill>
              <a:latin typeface="Arial Black" pitchFamily="34" charset="0"/>
            </a:endParaRPr>
          </a:p>
          <a:p>
            <a:pPr algn="ctr"/>
            <a:r>
              <a:rPr lang="en-US" sz="5400" b="1" dirty="0" smtClean="0">
                <a:solidFill>
                  <a:srgbClr val="FFC000"/>
                </a:solidFill>
                <a:latin typeface="Arial Black" pitchFamily="34" charset="0"/>
              </a:rPr>
              <a:t>Computing</a:t>
            </a:r>
            <a:endParaRPr lang="en-US" sz="5400" dirty="0">
              <a:solidFill>
                <a:srgbClr val="FFC000"/>
              </a:solidFill>
              <a:latin typeface="Arial Black" pitchFamily="34" charset="0"/>
            </a:endParaRPr>
          </a:p>
        </p:txBody>
      </p:sp>
      <p:sp>
        <p:nvSpPr>
          <p:cNvPr id="2080" name="Rectangle 21"/>
          <p:cNvSpPr>
            <a:spLocks noChangeArrowheads="1"/>
          </p:cNvSpPr>
          <p:nvPr/>
        </p:nvSpPr>
        <p:spPr bwMode="auto">
          <a:xfrm>
            <a:off x="10296937" y="25842089"/>
            <a:ext cx="10979885"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3200" b="1" dirty="0" smtClean="0"/>
              <a:t>System Feedback</a:t>
            </a:r>
          </a:p>
          <a:p>
            <a:pPr marL="1389063" indent="-812800">
              <a:buFont typeface="Arial" pitchFamily="34" charset="0"/>
              <a:buChar char="•"/>
            </a:pPr>
            <a:r>
              <a:rPr lang="en-US" sz="3200" dirty="0" smtClean="0"/>
              <a:t>The </a:t>
            </a:r>
            <a:r>
              <a:rPr lang="en-US" sz="3200" dirty="0" err="1"/>
              <a:t>WordNet</a:t>
            </a:r>
            <a:r>
              <a:rPr lang="en-US" sz="3200" dirty="0"/>
              <a:t> and Gene Ontology databases are queried to find synonyms to terms entered.</a:t>
            </a:r>
            <a:endParaRPr lang="en-US" sz="3200" b="1" dirty="0"/>
          </a:p>
          <a:p>
            <a:pPr marL="1389063" indent="-812800">
              <a:buFont typeface="Arial" pitchFamily="34" charset="0"/>
              <a:buChar char="•"/>
            </a:pPr>
            <a:endParaRPr lang="en-US" sz="3200" b="1" dirty="0"/>
          </a:p>
          <a:p>
            <a:pPr marL="1389063" indent="-812800">
              <a:buFont typeface="Arial" pitchFamily="34" charset="0"/>
              <a:buChar char="•"/>
            </a:pPr>
            <a:r>
              <a:rPr lang="en-US" sz="3200" dirty="0" smtClean="0"/>
              <a:t>A </a:t>
            </a:r>
            <a:r>
              <a:rPr lang="en-US" sz="3200" dirty="0"/>
              <a:t>medical term dictionary has been added to </a:t>
            </a:r>
            <a:r>
              <a:rPr lang="en-US" sz="3200" dirty="0" smtClean="0"/>
              <a:t>provide biomedical </a:t>
            </a:r>
            <a:r>
              <a:rPr lang="en-US" sz="3200" dirty="0"/>
              <a:t>domain specific </a:t>
            </a:r>
            <a:r>
              <a:rPr lang="en-US" sz="3200" dirty="0" smtClean="0"/>
              <a:t>terminology suggestion with autocomplete.</a:t>
            </a:r>
            <a:endParaRPr lang="en-US" sz="3200" b="1" dirty="0"/>
          </a:p>
          <a:p>
            <a:pPr marL="1389063" indent="-812800">
              <a:buFont typeface="Arial" pitchFamily="34" charset="0"/>
              <a:buChar char="•"/>
            </a:pPr>
            <a:endParaRPr lang="en-US" sz="3200" dirty="0"/>
          </a:p>
          <a:p>
            <a:pPr marL="1389063" indent="-812800">
              <a:buFont typeface="Arial" pitchFamily="34" charset="0"/>
              <a:buChar char="•"/>
            </a:pPr>
            <a:r>
              <a:rPr lang="en-US" sz="3200" dirty="0" smtClean="0"/>
              <a:t>Gene </a:t>
            </a:r>
            <a:r>
              <a:rPr lang="en-US" sz="3200" dirty="0"/>
              <a:t>Ontology database is used to find associations with biological terms such as biological process, cellular components, or function.  </a:t>
            </a:r>
            <a:endParaRPr lang="en-US" sz="3200" b="1" dirty="0"/>
          </a:p>
        </p:txBody>
      </p:sp>
      <p:graphicFrame>
        <p:nvGraphicFramePr>
          <p:cNvPr id="318" name="Diagram 317"/>
          <p:cNvGraphicFramePr/>
          <p:nvPr>
            <p:extLst>
              <p:ext uri="{D42A27DB-BD31-4B8C-83A1-F6EECF244321}">
                <p14:modId xmlns:p14="http://schemas.microsoft.com/office/powerpoint/2010/main" val="857871836"/>
              </p:ext>
            </p:extLst>
          </p:nvPr>
        </p:nvGraphicFramePr>
        <p:xfrm>
          <a:off x="860389" y="19779002"/>
          <a:ext cx="8015957" cy="3532135"/>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082" name="Rectangle 22"/>
          <p:cNvSpPr>
            <a:spLocks noChangeArrowheads="1"/>
          </p:cNvSpPr>
          <p:nvPr/>
        </p:nvSpPr>
        <p:spPr bwMode="auto">
          <a:xfrm>
            <a:off x="10909527" y="24976479"/>
            <a:ext cx="716068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000" dirty="0" smtClean="0">
                <a:solidFill>
                  <a:srgbClr val="FFFF00"/>
                </a:solidFill>
              </a:rPr>
              <a:t>Fig. </a:t>
            </a:r>
            <a:r>
              <a:rPr lang="en-US" sz="2000" dirty="0" smtClean="0">
                <a:solidFill>
                  <a:srgbClr val="FFFF00"/>
                </a:solidFill>
              </a:rPr>
              <a:t>5 </a:t>
            </a:r>
            <a:r>
              <a:rPr lang="en-US" sz="2000" dirty="0">
                <a:solidFill>
                  <a:srgbClr val="FFFF00"/>
                </a:solidFill>
              </a:rPr>
              <a:t>As a user types a question the system suggests additional terms that can be added to refine the initial query.</a:t>
            </a:r>
          </a:p>
        </p:txBody>
      </p:sp>
      <p:sp>
        <p:nvSpPr>
          <p:cNvPr id="2084" name="Rectangle 320"/>
          <p:cNvSpPr>
            <a:spLocks noChangeArrowheads="1"/>
          </p:cNvSpPr>
          <p:nvPr/>
        </p:nvSpPr>
        <p:spPr bwMode="auto">
          <a:xfrm>
            <a:off x="789650" y="25786106"/>
            <a:ext cx="8340696" cy="550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882650">
              <a:spcBef>
                <a:spcPct val="50000"/>
              </a:spcBef>
            </a:pPr>
            <a:r>
              <a:rPr lang="en-US" sz="3200" dirty="0" smtClean="0"/>
              <a:t>A natural language parser is a program used to determine the grammatical structure of a sentence.  In this project we use this structure to match answers based on the semantics of sentences  instead of just matching terms.</a:t>
            </a:r>
            <a:endParaRPr lang="en-US" sz="3200" dirty="0"/>
          </a:p>
          <a:p>
            <a:endParaRPr lang="en-US" sz="3200" dirty="0" smtClean="0"/>
          </a:p>
          <a:p>
            <a:r>
              <a:rPr lang="en-US" sz="3200" dirty="0" smtClean="0"/>
              <a:t>The Link Grammar Parser </a:t>
            </a:r>
            <a:r>
              <a:rPr lang="en-US" sz="3200" dirty="0"/>
              <a:t>takes a sentence and assigns to it a syntactic structure, which consists of a set of labeled links connecting pairs of words.</a:t>
            </a:r>
            <a:endParaRPr lang="en-US" sz="3200" dirty="0"/>
          </a:p>
        </p:txBody>
      </p:sp>
      <p:sp>
        <p:nvSpPr>
          <p:cNvPr id="2207" name="TextBox 287"/>
          <p:cNvSpPr txBox="1">
            <a:spLocks noChangeArrowheads="1"/>
          </p:cNvSpPr>
          <p:nvPr/>
        </p:nvSpPr>
        <p:spPr bwMode="auto">
          <a:xfrm>
            <a:off x="2748341" y="23546971"/>
            <a:ext cx="483869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Arial" charset="0"/>
              </a:defRPr>
            </a:lvl1pPr>
            <a:lvl2pPr marL="742950" indent="-285750" eaLnBrk="0" hangingPunct="0">
              <a:defRPr sz="4000">
                <a:solidFill>
                  <a:schemeClr val="tx1"/>
                </a:solidFill>
                <a:latin typeface="Arial" charset="0"/>
              </a:defRPr>
            </a:lvl2pPr>
            <a:lvl3pPr marL="1143000" indent="-228600" eaLnBrk="0" hangingPunct="0">
              <a:defRPr sz="4000">
                <a:solidFill>
                  <a:schemeClr val="tx1"/>
                </a:solidFill>
                <a:latin typeface="Arial" charset="0"/>
              </a:defRPr>
            </a:lvl3pPr>
            <a:lvl4pPr marL="1600200" indent="-228600" eaLnBrk="0" hangingPunct="0">
              <a:defRPr sz="4000">
                <a:solidFill>
                  <a:schemeClr val="tx1"/>
                </a:solidFill>
                <a:latin typeface="Arial" charset="0"/>
              </a:defRPr>
            </a:lvl4pPr>
            <a:lvl5pPr marL="2057400" indent="-228600" eaLnBrk="0" hangingPunct="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pPr eaLnBrk="1" hangingPunct="1"/>
            <a:r>
              <a:rPr lang="en-US" sz="2000" dirty="0">
                <a:solidFill>
                  <a:srgbClr val="FFFF00"/>
                </a:solidFill>
              </a:rPr>
              <a:t>Fig. 1 Basic Elements of a QA System</a:t>
            </a:r>
            <a:endParaRPr lang="en-US" sz="2000" b="1" dirty="0">
              <a:solidFill>
                <a:srgbClr val="FFFF00"/>
              </a:solidFill>
            </a:endParaRPr>
          </a:p>
        </p:txBody>
      </p:sp>
      <p:sp>
        <p:nvSpPr>
          <p:cNvPr id="2210" name="TextBox 291"/>
          <p:cNvSpPr txBox="1">
            <a:spLocks noChangeArrowheads="1"/>
          </p:cNvSpPr>
          <p:nvPr/>
        </p:nvSpPr>
        <p:spPr bwMode="auto">
          <a:xfrm>
            <a:off x="35568940" y="30070493"/>
            <a:ext cx="557096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Arial" charset="0"/>
              </a:defRPr>
            </a:lvl1pPr>
            <a:lvl2pPr marL="742950" indent="-285750" eaLnBrk="0" hangingPunct="0">
              <a:defRPr sz="4000">
                <a:solidFill>
                  <a:schemeClr val="tx1"/>
                </a:solidFill>
                <a:latin typeface="Arial" charset="0"/>
              </a:defRPr>
            </a:lvl2pPr>
            <a:lvl3pPr marL="1143000" indent="-228600" eaLnBrk="0" hangingPunct="0">
              <a:defRPr sz="4000">
                <a:solidFill>
                  <a:schemeClr val="tx1"/>
                </a:solidFill>
                <a:latin typeface="Arial" charset="0"/>
              </a:defRPr>
            </a:lvl3pPr>
            <a:lvl4pPr marL="1600200" indent="-228600" eaLnBrk="0" hangingPunct="0">
              <a:defRPr sz="4000">
                <a:solidFill>
                  <a:schemeClr val="tx1"/>
                </a:solidFill>
                <a:latin typeface="Arial" charset="0"/>
              </a:defRPr>
            </a:lvl4pPr>
            <a:lvl5pPr marL="2057400" indent="-228600" eaLnBrk="0" hangingPunct="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pPr eaLnBrk="1" hangingPunct="1"/>
            <a:r>
              <a:rPr lang="en-US" sz="5400" b="1" dirty="0">
                <a:solidFill>
                  <a:srgbClr val="0070C0"/>
                </a:solidFill>
              </a:rPr>
              <a:t>www.jikitou.com</a:t>
            </a:r>
          </a:p>
        </p:txBody>
      </p:sp>
      <p:sp>
        <p:nvSpPr>
          <p:cNvPr id="9" name="TextBox 8"/>
          <p:cNvSpPr txBox="1"/>
          <p:nvPr/>
        </p:nvSpPr>
        <p:spPr>
          <a:xfrm>
            <a:off x="23699915" y="7975374"/>
            <a:ext cx="10160542" cy="7971413"/>
          </a:xfrm>
          <a:prstGeom prst="rect">
            <a:avLst/>
          </a:prstGeom>
          <a:noFill/>
        </p:spPr>
        <p:txBody>
          <a:bodyPr wrap="square" rtlCol="0">
            <a:spAutoFit/>
          </a:bodyPr>
          <a:lstStyle/>
          <a:p>
            <a:r>
              <a:rPr lang="en-US" sz="3200" dirty="0" smtClean="0"/>
              <a:t>Due to the complexity and length of sentences found in biomedical literature, natural language parsing can be a very CPU intensive </a:t>
            </a:r>
            <a:r>
              <a:rPr lang="en-US" sz="3200" dirty="0" smtClean="0"/>
              <a:t>process.  Preprocessing </a:t>
            </a:r>
            <a:r>
              <a:rPr lang="en-US" sz="3200" dirty="0" smtClean="0"/>
              <a:t>the sentence knowledgebase using powerful multi-core </a:t>
            </a:r>
            <a:r>
              <a:rPr lang="en-US" sz="3200" dirty="0" smtClean="0"/>
              <a:t>servers was required.</a:t>
            </a:r>
            <a:endParaRPr lang="en-US" sz="3200" dirty="0" smtClean="0"/>
          </a:p>
          <a:p>
            <a:endParaRPr lang="en-US" sz="3200" dirty="0" smtClean="0"/>
          </a:p>
          <a:p>
            <a:r>
              <a:rPr lang="en-US" sz="3200" dirty="0" smtClean="0"/>
              <a:t>A Perl script was written which </a:t>
            </a:r>
            <a:r>
              <a:rPr lang="en-US" sz="3200" dirty="0" smtClean="0"/>
              <a:t>started the desired number of child processes and partitioned the approximately 4.5 million sentences into chunk of data to be processed in parallel.</a:t>
            </a:r>
          </a:p>
          <a:p>
            <a:endParaRPr lang="en-US" sz="3200" dirty="0"/>
          </a:p>
          <a:p>
            <a:r>
              <a:rPr lang="en-US" sz="3200" dirty="0" smtClean="0"/>
              <a:t>Using </a:t>
            </a:r>
            <a:r>
              <a:rPr lang="en-US" sz="3200" dirty="0" smtClean="0"/>
              <a:t>the HP </a:t>
            </a:r>
            <a:r>
              <a:rPr lang="en-US" sz="3200" dirty="0" err="1" smtClean="0"/>
              <a:t>ProLiant</a:t>
            </a:r>
            <a:r>
              <a:rPr lang="en-US" sz="3200" dirty="0" smtClean="0"/>
              <a:t> DL980 Server </a:t>
            </a:r>
            <a:r>
              <a:rPr lang="en-US" sz="3200" dirty="0" smtClean="0"/>
              <a:t>reduced </a:t>
            </a:r>
            <a:r>
              <a:rPr lang="en-US" sz="3200" dirty="0" smtClean="0"/>
              <a:t>these </a:t>
            </a:r>
            <a:r>
              <a:rPr lang="en-US" sz="3200" dirty="0" smtClean="0"/>
              <a:t>times from about 150 hours </a:t>
            </a:r>
            <a:r>
              <a:rPr lang="en-US" sz="3200" dirty="0" smtClean="0"/>
              <a:t>to 20 </a:t>
            </a:r>
            <a:r>
              <a:rPr lang="en-US" sz="3200" dirty="0" smtClean="0"/>
              <a:t>hours </a:t>
            </a:r>
            <a:r>
              <a:rPr lang="en-US" sz="3200" dirty="0" smtClean="0"/>
              <a:t>of processing time on the Dell PowerEdge.  </a:t>
            </a:r>
            <a:r>
              <a:rPr lang="en-US" sz="3200" dirty="0" smtClean="0"/>
              <a:t>Figure </a:t>
            </a:r>
            <a:r>
              <a:rPr lang="en-US" sz="3200" dirty="0" smtClean="0"/>
              <a:t>5 is a graph that shows the difference in processing time between the two </a:t>
            </a:r>
            <a:r>
              <a:rPr lang="en-US" sz="3200" dirty="0" smtClean="0"/>
              <a:t>servers.</a:t>
            </a:r>
            <a:endParaRPr lang="en-US" sz="3200" dirty="0"/>
          </a:p>
        </p:txBody>
      </p:sp>
      <p:sp>
        <p:nvSpPr>
          <p:cNvPr id="10" name="TextBox 9"/>
          <p:cNvSpPr txBox="1"/>
          <p:nvPr/>
        </p:nvSpPr>
        <p:spPr>
          <a:xfrm>
            <a:off x="26237453" y="16747183"/>
            <a:ext cx="923330" cy="2442320"/>
          </a:xfrm>
          <a:prstGeom prst="rect">
            <a:avLst/>
          </a:prstGeom>
          <a:noFill/>
        </p:spPr>
        <p:txBody>
          <a:bodyPr vert="vert270" wrap="square" rtlCol="0">
            <a:spAutoFit/>
          </a:bodyPr>
          <a:lstStyle/>
          <a:p>
            <a:pPr algn="ctr"/>
            <a:r>
              <a:rPr lang="en-US" sz="2400" dirty="0" smtClean="0"/>
              <a:t>Preprocessing time (Hours)</a:t>
            </a:r>
            <a:endParaRPr lang="en-US" sz="2400" dirty="0"/>
          </a:p>
        </p:txBody>
      </p:sp>
      <p:sp>
        <p:nvSpPr>
          <p:cNvPr id="11" name="TextBox 10"/>
          <p:cNvSpPr txBox="1"/>
          <p:nvPr/>
        </p:nvSpPr>
        <p:spPr>
          <a:xfrm>
            <a:off x="26113861" y="15889385"/>
            <a:ext cx="5332648" cy="1200329"/>
          </a:xfrm>
          <a:prstGeom prst="rect">
            <a:avLst/>
          </a:prstGeom>
          <a:noFill/>
        </p:spPr>
        <p:txBody>
          <a:bodyPr wrap="square" rtlCol="0">
            <a:spAutoFit/>
          </a:bodyPr>
          <a:lstStyle/>
          <a:p>
            <a:pPr algn="ctr"/>
            <a:r>
              <a:rPr lang="en-US" sz="2400" dirty="0" smtClean="0"/>
              <a:t>Dell PowerEdge </a:t>
            </a:r>
          </a:p>
          <a:p>
            <a:pPr algn="ctr"/>
            <a:r>
              <a:rPr lang="en-US" sz="2400" dirty="0" smtClean="0"/>
              <a:t>Vs. </a:t>
            </a:r>
          </a:p>
          <a:p>
            <a:pPr algn="ctr"/>
            <a:r>
              <a:rPr lang="en-US" sz="2400" dirty="0" smtClean="0"/>
              <a:t>HP </a:t>
            </a:r>
            <a:r>
              <a:rPr lang="en-US" sz="2400" dirty="0" err="1" smtClean="0"/>
              <a:t>ProLiant</a:t>
            </a:r>
            <a:r>
              <a:rPr lang="en-US" sz="2400" dirty="0" smtClean="0"/>
              <a:t> Server</a:t>
            </a:r>
          </a:p>
        </p:txBody>
      </p:sp>
      <p:sp>
        <p:nvSpPr>
          <p:cNvPr id="67" name="TextBox 287"/>
          <p:cNvSpPr txBox="1">
            <a:spLocks noChangeArrowheads="1"/>
          </p:cNvSpPr>
          <p:nvPr/>
        </p:nvSpPr>
        <p:spPr bwMode="auto">
          <a:xfrm>
            <a:off x="25738772" y="19236870"/>
            <a:ext cx="672656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Arial" charset="0"/>
              </a:defRPr>
            </a:lvl1pPr>
            <a:lvl2pPr marL="742950" indent="-285750" eaLnBrk="0" hangingPunct="0">
              <a:defRPr sz="4000">
                <a:solidFill>
                  <a:schemeClr val="tx1"/>
                </a:solidFill>
                <a:latin typeface="Arial" charset="0"/>
              </a:defRPr>
            </a:lvl2pPr>
            <a:lvl3pPr marL="1143000" indent="-228600" eaLnBrk="0" hangingPunct="0">
              <a:defRPr sz="4000">
                <a:solidFill>
                  <a:schemeClr val="tx1"/>
                </a:solidFill>
                <a:latin typeface="Arial" charset="0"/>
              </a:defRPr>
            </a:lvl3pPr>
            <a:lvl4pPr marL="1600200" indent="-228600" eaLnBrk="0" hangingPunct="0">
              <a:defRPr sz="4000">
                <a:solidFill>
                  <a:schemeClr val="tx1"/>
                </a:solidFill>
                <a:latin typeface="Arial" charset="0"/>
              </a:defRPr>
            </a:lvl4pPr>
            <a:lvl5pPr marL="2057400" indent="-228600" eaLnBrk="0" hangingPunct="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pPr eaLnBrk="1" hangingPunct="1"/>
            <a:r>
              <a:rPr lang="en-US" sz="2000" dirty="0">
                <a:solidFill>
                  <a:srgbClr val="FFFF00"/>
                </a:solidFill>
              </a:rPr>
              <a:t>Fig. </a:t>
            </a:r>
            <a:r>
              <a:rPr lang="en-US" sz="2000" dirty="0">
                <a:solidFill>
                  <a:srgbClr val="FFFF00"/>
                </a:solidFill>
              </a:rPr>
              <a:t>4</a:t>
            </a:r>
            <a:r>
              <a:rPr lang="en-US" sz="2000" dirty="0" smtClean="0">
                <a:solidFill>
                  <a:srgbClr val="FFFF00"/>
                </a:solidFill>
              </a:rPr>
              <a:t> </a:t>
            </a:r>
            <a:r>
              <a:rPr lang="en-US" sz="2000" dirty="0" smtClean="0">
                <a:solidFill>
                  <a:srgbClr val="FFFF00"/>
                </a:solidFill>
              </a:rPr>
              <a:t>Graph showing the </a:t>
            </a:r>
            <a:r>
              <a:rPr lang="en-US" sz="2000" dirty="0">
                <a:solidFill>
                  <a:srgbClr val="FFFF00"/>
                </a:solidFill>
              </a:rPr>
              <a:t>p</a:t>
            </a:r>
            <a:r>
              <a:rPr lang="en-US" sz="2000" dirty="0" smtClean="0">
                <a:solidFill>
                  <a:srgbClr val="FFFF00"/>
                </a:solidFill>
              </a:rPr>
              <a:t>reprocessing times of the Dell PowerEdge Vs. the HP </a:t>
            </a:r>
            <a:r>
              <a:rPr lang="en-US" sz="2000" dirty="0" err="1" smtClean="0">
                <a:solidFill>
                  <a:srgbClr val="FFFF00"/>
                </a:solidFill>
              </a:rPr>
              <a:t>ProLiant</a:t>
            </a:r>
            <a:r>
              <a:rPr lang="en-US" sz="2000" dirty="0" smtClean="0">
                <a:solidFill>
                  <a:srgbClr val="FFFF00"/>
                </a:solidFill>
              </a:rPr>
              <a:t> server</a:t>
            </a:r>
          </a:p>
          <a:p>
            <a:pPr eaLnBrk="1" hangingPunct="1"/>
            <a:endParaRPr lang="en-US" sz="2000" b="1" dirty="0">
              <a:solidFill>
                <a:srgbClr val="FFFF00"/>
              </a:solidFill>
            </a:endParaRPr>
          </a:p>
        </p:txBody>
      </p:sp>
      <p:pic>
        <p:nvPicPr>
          <p:cNvPr id="13" name="Picture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814100" y="1715576"/>
            <a:ext cx="3803446" cy="3171135"/>
          </a:xfrm>
          <a:prstGeom prst="rect">
            <a:avLst/>
          </a:prstGeom>
        </p:spPr>
      </p:pic>
      <p:pic>
        <p:nvPicPr>
          <p:cNvPr id="14" name="Picture 13"/>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7736638" y="1715576"/>
            <a:ext cx="3079750" cy="3203575"/>
          </a:xfrm>
          <a:prstGeom prst="rect">
            <a:avLst/>
          </a:prstGeom>
        </p:spPr>
      </p:pic>
      <p:sp>
        <p:nvSpPr>
          <p:cNvPr id="53" name="Rounded Rectangle 52"/>
          <p:cNvSpPr/>
          <p:nvPr/>
        </p:nvSpPr>
        <p:spPr bwMode="auto">
          <a:xfrm>
            <a:off x="9862608" y="6070821"/>
            <a:ext cx="13090682" cy="14006291"/>
          </a:xfrm>
          <a:prstGeom prst="roundRect">
            <a:avLst/>
          </a:prstGeom>
          <a:solidFill>
            <a:schemeClr val="bg1">
              <a:lumMod val="65000"/>
              <a:lumOff val="35000"/>
            </a:schemeClr>
          </a:solidFill>
          <a:ln w="38100" cap="flat" cmpd="sng" algn="ctr">
            <a:solidFill>
              <a:schemeClr val="tx1"/>
            </a:solidFill>
            <a:prstDash val="solid"/>
            <a:round/>
            <a:headEnd type="none" w="med" len="med"/>
            <a:tailEnd type="none" w="med" len="med"/>
          </a:ln>
          <a:effectLst/>
          <a:extLst/>
        </p:spPr>
        <p:txBody>
          <a:bodyPr/>
          <a:lstStyle/>
          <a:p>
            <a:pPr defTabSz="4703763">
              <a:defRPr/>
            </a:pPr>
            <a:endParaRPr lang="en-US" dirty="0">
              <a:latin typeface="Arial" pitchFamily="34" charset="0"/>
            </a:endParaRPr>
          </a:p>
        </p:txBody>
      </p:sp>
      <p:sp>
        <p:nvSpPr>
          <p:cNvPr id="54" name="Rectangle 20"/>
          <p:cNvSpPr>
            <a:spLocks noChangeArrowheads="1"/>
          </p:cNvSpPr>
          <p:nvPr/>
        </p:nvSpPr>
        <p:spPr bwMode="auto">
          <a:xfrm>
            <a:off x="13478664" y="6224175"/>
            <a:ext cx="5586283"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5400" b="1" dirty="0">
                <a:solidFill>
                  <a:srgbClr val="FFC000"/>
                </a:solidFill>
                <a:latin typeface="Arial Black" pitchFamily="34" charset="0"/>
              </a:rPr>
              <a:t>Link Grammar</a:t>
            </a:r>
            <a:endParaRPr lang="en-US" sz="5400" dirty="0">
              <a:solidFill>
                <a:srgbClr val="FFC000"/>
              </a:solidFill>
              <a:latin typeface="Arial Black" pitchFamily="34" charset="0"/>
            </a:endParaRPr>
          </a:p>
        </p:txBody>
      </p:sp>
      <p:pic>
        <p:nvPicPr>
          <p:cNvPr id="55" name="Picture 28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724261" y="10682540"/>
            <a:ext cx="8207979" cy="1837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6" name="Table 55"/>
          <p:cNvGraphicFramePr>
            <a:graphicFrameLocks noGrp="1"/>
          </p:cNvGraphicFramePr>
          <p:nvPr>
            <p:extLst>
              <p:ext uri="{D42A27DB-BD31-4B8C-83A1-F6EECF244321}">
                <p14:modId xmlns:p14="http://schemas.microsoft.com/office/powerpoint/2010/main" val="3163484610"/>
              </p:ext>
            </p:extLst>
          </p:nvPr>
        </p:nvGraphicFramePr>
        <p:xfrm>
          <a:off x="20080630" y="10320973"/>
          <a:ext cx="2539844" cy="2406673"/>
        </p:xfrm>
        <a:graphic>
          <a:graphicData uri="http://schemas.openxmlformats.org/drawingml/2006/table">
            <a:tbl>
              <a:tblPr firstRow="1" bandRow="1">
                <a:tableStyleId>{F5AB1C69-6EDB-4FF4-983F-18BD219EF322}</a:tableStyleId>
              </a:tblPr>
              <a:tblGrid>
                <a:gridCol w="606707"/>
                <a:gridCol w="1933137"/>
              </a:tblGrid>
              <a:tr h="274285">
                <a:tc>
                  <a:txBody>
                    <a:bodyPr/>
                    <a:lstStyle/>
                    <a:p>
                      <a:r>
                        <a:rPr lang="en-US" sz="1200" dirty="0" smtClean="0"/>
                        <a:t>Code</a:t>
                      </a:r>
                      <a:endParaRPr lang="en-US" sz="1200" dirty="0"/>
                    </a:p>
                  </a:txBody>
                  <a:tcPr marL="91422" marR="91422" marT="45707" marB="45707"/>
                </a:tc>
                <a:tc>
                  <a:txBody>
                    <a:bodyPr/>
                    <a:lstStyle/>
                    <a:p>
                      <a:r>
                        <a:rPr lang="en-US" sz="1200" dirty="0" smtClean="0"/>
                        <a:t>Connects</a:t>
                      </a:r>
                      <a:endParaRPr lang="en-US" sz="1200" dirty="0"/>
                    </a:p>
                  </a:txBody>
                  <a:tcPr marL="91422" marR="91422" marT="45707" marB="45707"/>
                </a:tc>
              </a:tr>
              <a:tr h="261589">
                <a:tc>
                  <a:txBody>
                    <a:bodyPr/>
                    <a:lstStyle/>
                    <a:p>
                      <a:r>
                        <a:rPr lang="en-US" sz="1000" dirty="0" err="1" smtClean="0"/>
                        <a:t>Xp</a:t>
                      </a:r>
                      <a:endParaRPr lang="en-US" sz="1000" b="1" dirty="0"/>
                    </a:p>
                  </a:txBody>
                  <a:tcPr marL="91422" marR="91422" marT="45707" marB="45707"/>
                </a:tc>
                <a:tc>
                  <a:txBody>
                    <a:bodyPr/>
                    <a:lstStyle/>
                    <a:p>
                      <a:r>
                        <a:rPr lang="en-US" sz="1000" dirty="0" smtClean="0"/>
                        <a:t>periods at ends of sentences</a:t>
                      </a:r>
                      <a:endParaRPr lang="en-US" sz="1000" b="0" dirty="0"/>
                    </a:p>
                  </a:txBody>
                  <a:tcPr marL="91422" marR="91422" marT="45707" marB="45707"/>
                </a:tc>
              </a:tr>
              <a:tr h="261589">
                <a:tc>
                  <a:txBody>
                    <a:bodyPr/>
                    <a:lstStyle/>
                    <a:p>
                      <a:r>
                        <a:rPr lang="en-US" sz="1000" dirty="0" err="1" smtClean="0"/>
                        <a:t>Wd</a:t>
                      </a:r>
                      <a:endParaRPr lang="en-US" sz="1000" b="1" dirty="0"/>
                    </a:p>
                  </a:txBody>
                  <a:tcPr marL="91422" marR="91422" marT="45707" marB="45707"/>
                </a:tc>
                <a:tc>
                  <a:txBody>
                    <a:bodyPr/>
                    <a:lstStyle/>
                    <a:p>
                      <a:r>
                        <a:rPr lang="en-US" sz="1000" dirty="0" smtClean="0"/>
                        <a:t>main clause back to the wall</a:t>
                      </a:r>
                      <a:endParaRPr lang="en-US" sz="1000" dirty="0"/>
                    </a:p>
                  </a:txBody>
                  <a:tcPr marL="91422" marR="91422" marT="45707" marB="45707"/>
                </a:tc>
              </a:tr>
              <a:tr h="261589">
                <a:tc>
                  <a:txBody>
                    <a:bodyPr/>
                    <a:lstStyle/>
                    <a:p>
                      <a:r>
                        <a:rPr lang="en-US" sz="1000" dirty="0" smtClean="0"/>
                        <a:t>AN</a:t>
                      </a:r>
                      <a:endParaRPr lang="en-US" sz="1000" b="1" dirty="0"/>
                    </a:p>
                  </a:txBody>
                  <a:tcPr marL="91422" marR="91422" marT="45707" marB="45707"/>
                </a:tc>
                <a:tc>
                  <a:txBody>
                    <a:bodyPr/>
                    <a:lstStyle/>
                    <a:p>
                      <a:r>
                        <a:rPr lang="en-US" sz="1000" dirty="0" smtClean="0"/>
                        <a:t>noun-modifiers to nouns</a:t>
                      </a:r>
                      <a:endParaRPr lang="en-US" sz="1000" dirty="0"/>
                    </a:p>
                  </a:txBody>
                  <a:tcPr marL="91422" marR="91422" marT="45707" marB="45707"/>
                </a:tc>
              </a:tr>
              <a:tr h="261589">
                <a:tc>
                  <a:txBody>
                    <a:bodyPr/>
                    <a:lstStyle/>
                    <a:p>
                      <a:r>
                        <a:rPr lang="en-US" sz="1000" dirty="0" smtClean="0"/>
                        <a:t>S</a:t>
                      </a:r>
                      <a:endParaRPr lang="en-US" sz="1000" b="1" dirty="0"/>
                    </a:p>
                  </a:txBody>
                  <a:tcPr marL="91422" marR="91422" marT="45707" marB="45707"/>
                </a:tc>
                <a:tc>
                  <a:txBody>
                    <a:bodyPr/>
                    <a:lstStyle/>
                    <a:p>
                      <a:r>
                        <a:rPr lang="en-US" sz="1000" dirty="0" smtClean="0"/>
                        <a:t>subject-nouns to finite verbs</a:t>
                      </a:r>
                      <a:endParaRPr lang="en-US" sz="1000" dirty="0"/>
                    </a:p>
                  </a:txBody>
                  <a:tcPr marL="91422" marR="91422" marT="45707" marB="45707"/>
                </a:tc>
              </a:tr>
              <a:tr h="428220">
                <a:tc>
                  <a:txBody>
                    <a:bodyPr/>
                    <a:lstStyle/>
                    <a:p>
                      <a:r>
                        <a:rPr lang="en-US" sz="1000" dirty="0" err="1" smtClean="0"/>
                        <a:t>MVp</a:t>
                      </a:r>
                      <a:endParaRPr lang="en-US" sz="1000" b="1" dirty="0"/>
                    </a:p>
                  </a:txBody>
                  <a:tcPr marL="91422" marR="91422" marT="45707" marB="45707"/>
                </a:tc>
                <a:tc>
                  <a:txBody>
                    <a:bodyPr/>
                    <a:lstStyle/>
                    <a:p>
                      <a:r>
                        <a:rPr lang="en-US" sz="1000" dirty="0" smtClean="0"/>
                        <a:t>verbs (and adjectives) to modifying phrases like adverbs</a:t>
                      </a:r>
                      <a:endParaRPr lang="en-US" sz="1000" dirty="0"/>
                    </a:p>
                  </a:txBody>
                  <a:tcPr marL="91422" marR="91422" marT="45707" marB="45707"/>
                </a:tc>
              </a:tr>
              <a:tr h="261589">
                <a:tc>
                  <a:txBody>
                    <a:bodyPr/>
                    <a:lstStyle/>
                    <a:p>
                      <a:r>
                        <a:rPr lang="en-US" sz="1000" dirty="0" smtClean="0"/>
                        <a:t>J</a:t>
                      </a:r>
                      <a:endParaRPr lang="en-US" sz="1000" b="1" dirty="0"/>
                    </a:p>
                  </a:txBody>
                  <a:tcPr marL="91422" marR="91422" marT="45707" marB="45707"/>
                </a:tc>
                <a:tc>
                  <a:txBody>
                    <a:bodyPr/>
                    <a:lstStyle/>
                    <a:p>
                      <a:r>
                        <a:rPr lang="en-US" sz="1000" dirty="0" smtClean="0"/>
                        <a:t>prepositions to their objects</a:t>
                      </a:r>
                      <a:endParaRPr lang="en-US" sz="1000" dirty="0"/>
                    </a:p>
                  </a:txBody>
                  <a:tcPr marL="91422" marR="91422" marT="45707" marB="45707"/>
                </a:tc>
              </a:tr>
              <a:tr h="396200">
                <a:tc>
                  <a:txBody>
                    <a:bodyPr/>
                    <a:lstStyle/>
                    <a:p>
                      <a:r>
                        <a:rPr lang="en-US" sz="1000" dirty="0" smtClean="0"/>
                        <a:t>A</a:t>
                      </a:r>
                      <a:endParaRPr lang="en-US" sz="1000" b="1" dirty="0"/>
                    </a:p>
                  </a:txBody>
                  <a:tcPr marL="91422" marR="91422" marT="45707" marB="45707"/>
                </a:tc>
                <a:tc>
                  <a:txBody>
                    <a:bodyPr/>
                    <a:lstStyle/>
                    <a:p>
                      <a:r>
                        <a:rPr lang="en-US" sz="1000" dirty="0" smtClean="0"/>
                        <a:t>pre-noun ("attributive") adjectives to nouns</a:t>
                      </a:r>
                      <a:endParaRPr lang="en-US" sz="1000" dirty="0"/>
                    </a:p>
                  </a:txBody>
                  <a:tcPr marL="91422" marR="91422" marT="45707" marB="45707"/>
                </a:tc>
              </a:tr>
            </a:tbl>
          </a:graphicData>
        </a:graphic>
      </p:graphicFrame>
      <p:sp>
        <p:nvSpPr>
          <p:cNvPr id="59" name="Rectangle 27"/>
          <p:cNvSpPr>
            <a:spLocks noChangeArrowheads="1"/>
          </p:cNvSpPr>
          <p:nvPr/>
        </p:nvSpPr>
        <p:spPr bwMode="auto">
          <a:xfrm>
            <a:off x="11332235" y="7503717"/>
            <a:ext cx="857477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4703763"/>
            <a:r>
              <a:rPr lang="en-US" sz="2800" b="1" dirty="0">
                <a:solidFill>
                  <a:srgbClr val="FF0000"/>
                </a:solidFill>
              </a:rPr>
              <a:t>Query:  </a:t>
            </a:r>
            <a:r>
              <a:rPr lang="en-US" sz="2800" dirty="0"/>
              <a:t>What inhibits the metabolism of benzene?</a:t>
            </a:r>
          </a:p>
        </p:txBody>
      </p:sp>
      <p:sp>
        <p:nvSpPr>
          <p:cNvPr id="60" name="Rectangle 28"/>
          <p:cNvSpPr>
            <a:spLocks noChangeArrowheads="1"/>
          </p:cNvSpPr>
          <p:nvPr/>
        </p:nvSpPr>
        <p:spPr bwMode="auto">
          <a:xfrm>
            <a:off x="11332235" y="8159349"/>
            <a:ext cx="961429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en-US" sz="2800" b="1" dirty="0">
                <a:solidFill>
                  <a:srgbClr val="FF0000"/>
                </a:solidFill>
              </a:rPr>
              <a:t>Potential Answer:  </a:t>
            </a:r>
            <a:r>
              <a:rPr lang="en-US" sz="2800" dirty="0"/>
              <a:t>Addition of isoniazid resulted in a strong inhibition of benzene metabolism.</a:t>
            </a:r>
          </a:p>
        </p:txBody>
      </p:sp>
      <p:sp>
        <p:nvSpPr>
          <p:cNvPr id="61" name="Down Arrow Callout 60"/>
          <p:cNvSpPr/>
          <p:nvPr/>
        </p:nvSpPr>
        <p:spPr bwMode="auto">
          <a:xfrm>
            <a:off x="13917194" y="9258783"/>
            <a:ext cx="3774945" cy="1258867"/>
          </a:xfrm>
          <a:prstGeom prst="downArrowCallout">
            <a:avLst/>
          </a:prstGeom>
          <a:solidFill>
            <a:schemeClr val="bg1">
              <a:lumMod val="85000"/>
              <a:lumOff val="15000"/>
            </a:schemeClr>
          </a:solidFill>
          <a:ln w="12700" cap="flat" cmpd="sng" algn="ctr">
            <a:solidFill>
              <a:schemeClr val="tx1"/>
            </a:solidFill>
            <a:prstDash val="solid"/>
            <a:round/>
            <a:headEnd type="none" w="med" len="med"/>
            <a:tailEnd type="none" w="med" len="med"/>
          </a:ln>
          <a:effectLst/>
          <a:extLst/>
        </p:spPr>
        <p:txBody>
          <a:bodyPr/>
          <a:lstStyle/>
          <a:p>
            <a:pPr algn="ctr" defTabSz="4703763">
              <a:defRPr/>
            </a:pPr>
            <a:r>
              <a:rPr lang="en-US" sz="2400" dirty="0">
                <a:latin typeface="Arial" pitchFamily="34" charset="0"/>
              </a:rPr>
              <a:t>Send to Link Grammar Parser</a:t>
            </a:r>
          </a:p>
        </p:txBody>
      </p:sp>
      <p:sp>
        <p:nvSpPr>
          <p:cNvPr id="62" name="TextBox 30"/>
          <p:cNvSpPr txBox="1">
            <a:spLocks noChangeArrowheads="1"/>
          </p:cNvSpPr>
          <p:nvPr/>
        </p:nvSpPr>
        <p:spPr bwMode="auto">
          <a:xfrm>
            <a:off x="10486597" y="15688266"/>
            <a:ext cx="1225348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Arial" charset="0"/>
              </a:defRPr>
            </a:lvl1pPr>
            <a:lvl2pPr marL="742950" indent="-285750" eaLnBrk="0" hangingPunct="0">
              <a:defRPr sz="4000">
                <a:solidFill>
                  <a:schemeClr val="tx1"/>
                </a:solidFill>
                <a:latin typeface="Arial" charset="0"/>
              </a:defRPr>
            </a:lvl2pPr>
            <a:lvl3pPr marL="1143000" indent="-228600" eaLnBrk="0" hangingPunct="0">
              <a:defRPr sz="4000">
                <a:solidFill>
                  <a:schemeClr val="tx1"/>
                </a:solidFill>
                <a:latin typeface="Arial" charset="0"/>
              </a:defRPr>
            </a:lvl3pPr>
            <a:lvl4pPr marL="1600200" indent="-228600" eaLnBrk="0" hangingPunct="0">
              <a:defRPr sz="4000">
                <a:solidFill>
                  <a:schemeClr val="tx1"/>
                </a:solidFill>
                <a:latin typeface="Arial" charset="0"/>
              </a:defRPr>
            </a:lvl4pPr>
            <a:lvl5pPr marL="2057400" indent="-228600" eaLnBrk="0" hangingPunct="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pPr eaLnBrk="1" hangingPunct="1"/>
            <a:r>
              <a:rPr lang="en-US" sz="3200" dirty="0"/>
              <a:t>Once potential answers are returned to the system, we rank them based on the semantic distance of key terms. The naïve method to assess strength of evidence of interaction in a sentence is their lexical separation in the sentence. Semantic distance is expected to give a more accurate measure of term relatedness.  In the example answer the </a:t>
            </a:r>
            <a:r>
              <a:rPr lang="en-US" sz="3200" i="1" dirty="0"/>
              <a:t>semantic</a:t>
            </a:r>
            <a:r>
              <a:rPr lang="en-US" sz="3200" dirty="0"/>
              <a:t> distance between isoniazid and benzene, 4, is closer than their </a:t>
            </a:r>
            <a:r>
              <a:rPr lang="en-US" sz="3200" i="1" dirty="0" smtClean="0"/>
              <a:t>lexical </a:t>
            </a:r>
            <a:r>
              <a:rPr lang="en-US" sz="3200" dirty="0" smtClean="0"/>
              <a:t>distance of 6.</a:t>
            </a:r>
            <a:endParaRPr lang="en-US" sz="3200" dirty="0"/>
          </a:p>
        </p:txBody>
      </p:sp>
      <p:sp>
        <p:nvSpPr>
          <p:cNvPr id="63" name="TextBox 2047"/>
          <p:cNvSpPr txBox="1">
            <a:spLocks noChangeArrowheads="1"/>
          </p:cNvSpPr>
          <p:nvPr/>
        </p:nvSpPr>
        <p:spPr bwMode="auto">
          <a:xfrm>
            <a:off x="10296938" y="11235233"/>
            <a:ext cx="2206464"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Arial" charset="0"/>
              </a:defRPr>
            </a:lvl1pPr>
            <a:lvl2pPr marL="742950" indent="-285750" eaLnBrk="0" hangingPunct="0">
              <a:defRPr sz="4000">
                <a:solidFill>
                  <a:schemeClr val="tx1"/>
                </a:solidFill>
                <a:latin typeface="Arial" charset="0"/>
              </a:defRPr>
            </a:lvl2pPr>
            <a:lvl3pPr marL="1143000" indent="-228600" eaLnBrk="0" hangingPunct="0">
              <a:defRPr sz="4000">
                <a:solidFill>
                  <a:schemeClr val="tx1"/>
                </a:solidFill>
                <a:latin typeface="Arial" charset="0"/>
              </a:defRPr>
            </a:lvl3pPr>
            <a:lvl4pPr marL="1600200" indent="-228600" eaLnBrk="0" hangingPunct="0">
              <a:defRPr sz="4000">
                <a:solidFill>
                  <a:schemeClr val="tx1"/>
                </a:solidFill>
                <a:latin typeface="Arial" charset="0"/>
              </a:defRPr>
            </a:lvl4pPr>
            <a:lvl5pPr marL="2057400" indent="-228600" eaLnBrk="0" hangingPunct="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pPr eaLnBrk="1" hangingPunct="1"/>
            <a:r>
              <a:rPr lang="en-US" sz="2400" dirty="0"/>
              <a:t>Sematic Structure</a:t>
            </a:r>
          </a:p>
        </p:txBody>
      </p:sp>
      <p:sp>
        <p:nvSpPr>
          <p:cNvPr id="69" name="Down Arrow Callout 68"/>
          <p:cNvSpPr/>
          <p:nvPr/>
        </p:nvSpPr>
        <p:spPr bwMode="auto">
          <a:xfrm>
            <a:off x="13917194" y="13352147"/>
            <a:ext cx="4709224" cy="862012"/>
          </a:xfrm>
          <a:prstGeom prst="downArrowCallout">
            <a:avLst/>
          </a:prstGeom>
          <a:solidFill>
            <a:schemeClr val="bg1">
              <a:lumMod val="85000"/>
              <a:lumOff val="15000"/>
            </a:schemeClr>
          </a:solidFill>
          <a:ln w="12700" cap="flat" cmpd="sng" algn="ctr">
            <a:solidFill>
              <a:schemeClr val="tx1"/>
            </a:solidFill>
            <a:prstDash val="solid"/>
            <a:round/>
            <a:headEnd type="none" w="med" len="med"/>
            <a:tailEnd type="none" w="med" len="med"/>
          </a:ln>
          <a:effectLst/>
          <a:extLst/>
        </p:spPr>
        <p:txBody>
          <a:bodyPr/>
          <a:lstStyle/>
          <a:p>
            <a:pPr algn="ctr" defTabSz="4703763">
              <a:defRPr/>
            </a:pPr>
            <a:r>
              <a:rPr lang="en-US" sz="2400" dirty="0">
                <a:latin typeface="Arial" pitchFamily="34" charset="0"/>
              </a:rPr>
              <a:t>Build Semantic Adjacency Matrix</a:t>
            </a:r>
          </a:p>
        </p:txBody>
      </p:sp>
      <p:sp>
        <p:nvSpPr>
          <p:cNvPr id="70" name="TextBox 290"/>
          <p:cNvSpPr txBox="1">
            <a:spLocks noChangeArrowheads="1"/>
          </p:cNvSpPr>
          <p:nvPr/>
        </p:nvSpPr>
        <p:spPr bwMode="auto">
          <a:xfrm>
            <a:off x="11937581" y="12519792"/>
            <a:ext cx="6737911"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Arial" charset="0"/>
              </a:defRPr>
            </a:lvl1pPr>
            <a:lvl2pPr marL="742950" indent="-285750" eaLnBrk="0" hangingPunct="0">
              <a:defRPr sz="4000">
                <a:solidFill>
                  <a:schemeClr val="tx1"/>
                </a:solidFill>
                <a:latin typeface="Arial" charset="0"/>
              </a:defRPr>
            </a:lvl2pPr>
            <a:lvl3pPr marL="1143000" indent="-228600" eaLnBrk="0" hangingPunct="0">
              <a:defRPr sz="4000">
                <a:solidFill>
                  <a:schemeClr val="tx1"/>
                </a:solidFill>
                <a:latin typeface="Arial" charset="0"/>
              </a:defRPr>
            </a:lvl3pPr>
            <a:lvl4pPr marL="1600200" indent="-228600" eaLnBrk="0" hangingPunct="0">
              <a:defRPr sz="4000">
                <a:solidFill>
                  <a:schemeClr val="tx1"/>
                </a:solidFill>
                <a:latin typeface="Arial" charset="0"/>
              </a:defRPr>
            </a:lvl4pPr>
            <a:lvl5pPr marL="2057400" indent="-228600" eaLnBrk="0" hangingPunct="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pPr eaLnBrk="1" hangingPunct="1"/>
            <a:r>
              <a:rPr lang="en-US" sz="2000" dirty="0">
                <a:solidFill>
                  <a:srgbClr val="FFFF00"/>
                </a:solidFill>
              </a:rPr>
              <a:t>Fig </a:t>
            </a:r>
            <a:r>
              <a:rPr lang="en-US" sz="2000" dirty="0" smtClean="0">
                <a:solidFill>
                  <a:srgbClr val="FFFF00"/>
                </a:solidFill>
              </a:rPr>
              <a:t>2. </a:t>
            </a:r>
            <a:r>
              <a:rPr lang="en-US" sz="2000" dirty="0">
                <a:solidFill>
                  <a:srgbClr val="FFFF00"/>
                </a:solidFill>
              </a:rPr>
              <a:t>Resulting semantic structure after being sent to the link grammar parser </a:t>
            </a:r>
          </a:p>
        </p:txBody>
      </p:sp>
      <p:sp>
        <p:nvSpPr>
          <p:cNvPr id="71" name="TextBox 292"/>
          <p:cNvSpPr txBox="1">
            <a:spLocks noChangeArrowheads="1"/>
          </p:cNvSpPr>
          <p:nvPr/>
        </p:nvSpPr>
        <p:spPr bwMode="auto">
          <a:xfrm>
            <a:off x="12682834" y="14335063"/>
            <a:ext cx="7177943" cy="1014413"/>
          </a:xfrm>
          <a:prstGeom prst="rect">
            <a:avLst/>
          </a:prstGeom>
          <a:solidFill>
            <a:schemeClr val="bg1">
              <a:lumMod val="85000"/>
              <a:lumOff val="15000"/>
            </a:schemeClr>
          </a:solidFill>
          <a:ln>
            <a:noFill/>
          </a:ln>
        </p:spPr>
        <p:txBody>
          <a:bodyPr wrap="square">
            <a:spAutoFit/>
          </a:bodyPr>
          <a:lstStyle>
            <a:lvl1pPr eaLnBrk="0" hangingPunct="0">
              <a:defRPr sz="4000">
                <a:solidFill>
                  <a:schemeClr val="tx1"/>
                </a:solidFill>
                <a:latin typeface="Arial" charset="0"/>
              </a:defRPr>
            </a:lvl1pPr>
            <a:lvl2pPr marL="742950" indent="-285750" eaLnBrk="0" hangingPunct="0">
              <a:defRPr sz="4000">
                <a:solidFill>
                  <a:schemeClr val="tx1"/>
                </a:solidFill>
                <a:latin typeface="Arial" charset="0"/>
              </a:defRPr>
            </a:lvl2pPr>
            <a:lvl3pPr marL="1143000" indent="-228600" eaLnBrk="0" hangingPunct="0">
              <a:defRPr sz="4000">
                <a:solidFill>
                  <a:schemeClr val="tx1"/>
                </a:solidFill>
                <a:latin typeface="Arial" charset="0"/>
              </a:defRPr>
            </a:lvl3pPr>
            <a:lvl4pPr marL="1600200" indent="-228600" eaLnBrk="0" hangingPunct="0">
              <a:defRPr sz="4000">
                <a:solidFill>
                  <a:schemeClr val="tx1"/>
                </a:solidFill>
                <a:latin typeface="Arial" charset="0"/>
              </a:defRPr>
            </a:lvl4pPr>
            <a:lvl5pPr marL="2057400" indent="-228600" eaLnBrk="0" hangingPunct="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pPr eaLnBrk="1" hangingPunct="1"/>
            <a:r>
              <a:rPr lang="en-US" sz="2000" dirty="0" smtClean="0">
                <a:solidFill>
                  <a:srgbClr val="FFFF00"/>
                </a:solidFill>
              </a:rPr>
              <a:t>Adjacency </a:t>
            </a:r>
            <a:r>
              <a:rPr lang="en-US" sz="2000" dirty="0">
                <a:solidFill>
                  <a:srgbClr val="FFFF00"/>
                </a:solidFill>
              </a:rPr>
              <a:t>matrix of pairs of keywords found in the semantic graph.  Contains the semantic distance between the words according to the link grammar parser.</a:t>
            </a:r>
          </a:p>
        </p:txBody>
      </p:sp>
      <p:sp>
        <p:nvSpPr>
          <p:cNvPr id="72" name="TextBox 293"/>
          <p:cNvSpPr txBox="1">
            <a:spLocks noChangeArrowheads="1"/>
          </p:cNvSpPr>
          <p:nvPr/>
        </p:nvSpPr>
        <p:spPr bwMode="auto">
          <a:xfrm>
            <a:off x="20163058" y="12760422"/>
            <a:ext cx="2577019"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000">
                <a:solidFill>
                  <a:schemeClr val="tx1"/>
                </a:solidFill>
                <a:latin typeface="Arial" charset="0"/>
              </a:defRPr>
            </a:lvl1pPr>
            <a:lvl2pPr marL="742950" indent="-285750" eaLnBrk="0" hangingPunct="0">
              <a:defRPr sz="4000">
                <a:solidFill>
                  <a:schemeClr val="tx1"/>
                </a:solidFill>
                <a:latin typeface="Arial" charset="0"/>
              </a:defRPr>
            </a:lvl2pPr>
            <a:lvl3pPr marL="1143000" indent="-228600" eaLnBrk="0" hangingPunct="0">
              <a:defRPr sz="4000">
                <a:solidFill>
                  <a:schemeClr val="tx1"/>
                </a:solidFill>
                <a:latin typeface="Arial" charset="0"/>
              </a:defRPr>
            </a:lvl3pPr>
            <a:lvl4pPr marL="1600200" indent="-228600" eaLnBrk="0" hangingPunct="0">
              <a:defRPr sz="4000">
                <a:solidFill>
                  <a:schemeClr val="tx1"/>
                </a:solidFill>
                <a:latin typeface="Arial" charset="0"/>
              </a:defRPr>
            </a:lvl4pPr>
            <a:lvl5pPr marL="2057400" indent="-228600" eaLnBrk="0" hangingPunct="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pPr eaLnBrk="1" hangingPunct="1"/>
            <a:r>
              <a:rPr lang="en-US" sz="2000" dirty="0">
                <a:solidFill>
                  <a:srgbClr val="FFFF00"/>
                </a:solidFill>
              </a:rPr>
              <a:t>Fig </a:t>
            </a:r>
            <a:r>
              <a:rPr lang="en-US" sz="2000" dirty="0" smtClean="0">
                <a:solidFill>
                  <a:srgbClr val="FFFF00"/>
                </a:solidFill>
              </a:rPr>
              <a:t>3. </a:t>
            </a:r>
            <a:r>
              <a:rPr lang="en-US" sz="2000" dirty="0">
                <a:solidFill>
                  <a:srgbClr val="FFFF00"/>
                </a:solidFill>
              </a:rPr>
              <a:t>Explanation of some of the labeled links in the  semantic structure</a:t>
            </a:r>
          </a:p>
        </p:txBody>
      </p:sp>
      <p:sp>
        <p:nvSpPr>
          <p:cNvPr id="73" name="Round Diagonal Corner Rectangle 72"/>
          <p:cNvSpPr/>
          <p:nvPr/>
        </p:nvSpPr>
        <p:spPr bwMode="auto">
          <a:xfrm>
            <a:off x="34454121" y="6070821"/>
            <a:ext cx="8892375" cy="11018893"/>
          </a:xfrm>
          <a:prstGeom prst="round2DiagRect">
            <a:avLst/>
          </a:prstGeom>
          <a:solidFill>
            <a:schemeClr val="bg1">
              <a:lumMod val="65000"/>
              <a:lumOff val="35000"/>
            </a:schemeClr>
          </a:solidFill>
          <a:ln w="38100" cap="flat" cmpd="sng" algn="ctr">
            <a:solidFill>
              <a:schemeClr val="tx1"/>
            </a:solidFill>
            <a:prstDash val="solid"/>
            <a:round/>
            <a:headEnd type="none" w="med" len="med"/>
            <a:tailEnd type="none" w="med" len="med"/>
          </a:ln>
          <a:effectLst/>
          <a:scene3d>
            <a:camera prst="orthographicFront">
              <a:rot lat="0" lon="10800000" rev="0"/>
            </a:camera>
            <a:lightRig rig="threePt" dir="t"/>
          </a:scene3d>
          <a:extLst/>
        </p:spPr>
        <p:txBody>
          <a:bodyPr/>
          <a:lstStyle/>
          <a:p>
            <a:pPr defTabSz="4703763">
              <a:defRPr/>
            </a:pPr>
            <a:endParaRPr lang="en-US" dirty="0">
              <a:latin typeface="Arial" pitchFamily="34" charset="0"/>
            </a:endParaRPr>
          </a:p>
        </p:txBody>
      </p:sp>
      <p:sp>
        <p:nvSpPr>
          <p:cNvPr id="74" name="Rectangle 313"/>
          <p:cNvSpPr>
            <a:spLocks noChangeArrowheads="1"/>
          </p:cNvSpPr>
          <p:nvPr/>
        </p:nvSpPr>
        <p:spPr bwMode="auto">
          <a:xfrm>
            <a:off x="35568940" y="6223580"/>
            <a:ext cx="64135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4703763"/>
            <a:r>
              <a:rPr lang="en-US" sz="5400" b="1" dirty="0">
                <a:solidFill>
                  <a:srgbClr val="FFC000"/>
                </a:solidFill>
                <a:latin typeface="Arial Black" pitchFamily="34" charset="0"/>
              </a:rPr>
              <a:t>System Diagram</a:t>
            </a:r>
          </a:p>
        </p:txBody>
      </p:sp>
      <p:sp>
        <p:nvSpPr>
          <p:cNvPr id="76" name="Rectangle 320"/>
          <p:cNvSpPr>
            <a:spLocks noChangeArrowheads="1"/>
          </p:cNvSpPr>
          <p:nvPr/>
        </p:nvSpPr>
        <p:spPr bwMode="auto">
          <a:xfrm>
            <a:off x="34686146" y="7292788"/>
            <a:ext cx="8179088"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882650">
              <a:spcBef>
                <a:spcPct val="50000"/>
              </a:spcBef>
            </a:pPr>
            <a:r>
              <a:rPr lang="en-US" sz="3200" dirty="0"/>
              <a:t>The system is modular in design and follows the Model  View Controller paradigm, which separates the interface logic from the application logic.  As new search strategies are developed the module design allows them to be easily integrated into the system. </a:t>
            </a:r>
          </a:p>
        </p:txBody>
      </p:sp>
      <p:sp>
        <p:nvSpPr>
          <p:cNvPr id="77" name="TextBox 338"/>
          <p:cNvSpPr txBox="1">
            <a:spLocks noChangeArrowheads="1"/>
          </p:cNvSpPr>
          <p:nvPr/>
        </p:nvSpPr>
        <p:spPr bwMode="auto">
          <a:xfrm>
            <a:off x="35517618" y="16149927"/>
            <a:ext cx="68262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000">
                <a:solidFill>
                  <a:schemeClr val="tx1"/>
                </a:solidFill>
                <a:latin typeface="Arial" charset="0"/>
              </a:defRPr>
            </a:lvl1pPr>
            <a:lvl2pPr marL="742950" indent="-285750" eaLnBrk="0" hangingPunct="0">
              <a:defRPr sz="4000">
                <a:solidFill>
                  <a:schemeClr val="tx1"/>
                </a:solidFill>
                <a:latin typeface="Arial" charset="0"/>
              </a:defRPr>
            </a:lvl2pPr>
            <a:lvl3pPr marL="1143000" indent="-228600" eaLnBrk="0" hangingPunct="0">
              <a:defRPr sz="4000">
                <a:solidFill>
                  <a:schemeClr val="tx1"/>
                </a:solidFill>
                <a:latin typeface="Arial" charset="0"/>
              </a:defRPr>
            </a:lvl3pPr>
            <a:lvl4pPr marL="1600200" indent="-228600" eaLnBrk="0" hangingPunct="0">
              <a:defRPr sz="4000">
                <a:solidFill>
                  <a:schemeClr val="tx1"/>
                </a:solidFill>
                <a:latin typeface="Arial" charset="0"/>
              </a:defRPr>
            </a:lvl4pPr>
            <a:lvl5pPr marL="2057400" indent="-228600" eaLnBrk="0" hangingPunct="0">
              <a:defRPr sz="4000">
                <a:solidFill>
                  <a:schemeClr val="tx1"/>
                </a:solidFill>
                <a:latin typeface="Arial" charset="0"/>
              </a:defRPr>
            </a:lvl5pPr>
            <a:lvl6pPr marL="2514600" indent="-228600" eaLnBrk="0" fontAlgn="base" hangingPunct="0">
              <a:spcBef>
                <a:spcPct val="0"/>
              </a:spcBef>
              <a:spcAft>
                <a:spcPct val="0"/>
              </a:spcAft>
              <a:defRPr sz="4000">
                <a:solidFill>
                  <a:schemeClr val="tx1"/>
                </a:solidFill>
                <a:latin typeface="Arial" charset="0"/>
              </a:defRPr>
            </a:lvl6pPr>
            <a:lvl7pPr marL="2971800" indent="-228600" eaLnBrk="0" fontAlgn="base" hangingPunct="0">
              <a:spcBef>
                <a:spcPct val="0"/>
              </a:spcBef>
              <a:spcAft>
                <a:spcPct val="0"/>
              </a:spcAft>
              <a:defRPr sz="4000">
                <a:solidFill>
                  <a:schemeClr val="tx1"/>
                </a:solidFill>
                <a:latin typeface="Arial" charset="0"/>
              </a:defRPr>
            </a:lvl7pPr>
            <a:lvl8pPr marL="3429000" indent="-228600" eaLnBrk="0" fontAlgn="base" hangingPunct="0">
              <a:spcBef>
                <a:spcPct val="0"/>
              </a:spcBef>
              <a:spcAft>
                <a:spcPct val="0"/>
              </a:spcAft>
              <a:defRPr sz="4000">
                <a:solidFill>
                  <a:schemeClr val="tx1"/>
                </a:solidFill>
                <a:latin typeface="Arial" charset="0"/>
              </a:defRPr>
            </a:lvl8pPr>
            <a:lvl9pPr marL="3886200" indent="-228600" eaLnBrk="0" fontAlgn="base" hangingPunct="0">
              <a:spcBef>
                <a:spcPct val="0"/>
              </a:spcBef>
              <a:spcAft>
                <a:spcPct val="0"/>
              </a:spcAft>
              <a:defRPr sz="4000">
                <a:solidFill>
                  <a:schemeClr val="tx1"/>
                </a:solidFill>
                <a:latin typeface="Arial" charset="0"/>
              </a:defRPr>
            </a:lvl9pPr>
          </a:lstStyle>
          <a:p>
            <a:pPr eaLnBrk="1" hangingPunct="1"/>
            <a:r>
              <a:rPr lang="en-US" sz="2000" dirty="0">
                <a:solidFill>
                  <a:srgbClr val="FFFF00"/>
                </a:solidFill>
              </a:rPr>
              <a:t>Fig. </a:t>
            </a:r>
            <a:r>
              <a:rPr lang="en-US" sz="2000" dirty="0" smtClean="0">
                <a:solidFill>
                  <a:srgbClr val="FFFF00"/>
                </a:solidFill>
              </a:rPr>
              <a:t>7 </a:t>
            </a:r>
            <a:r>
              <a:rPr lang="en-US" sz="2000" dirty="0">
                <a:solidFill>
                  <a:srgbClr val="FFFF00"/>
                </a:solidFill>
              </a:rPr>
              <a:t>Jikitou system diagram, showing the module  design  and  technologies used</a:t>
            </a:r>
            <a:endParaRPr lang="en-US" sz="2000" b="1" dirty="0">
              <a:solidFill>
                <a:srgbClr val="FFFF00"/>
              </a:solidFill>
            </a:endParaRPr>
          </a:p>
        </p:txBody>
      </p:sp>
      <p:graphicFrame>
        <p:nvGraphicFramePr>
          <p:cNvPr id="78" name="Chart 77"/>
          <p:cNvGraphicFramePr>
            <a:graphicFrameLocks/>
          </p:cNvGraphicFramePr>
          <p:nvPr>
            <p:extLst>
              <p:ext uri="{D42A27DB-BD31-4B8C-83A1-F6EECF244321}">
                <p14:modId xmlns:p14="http://schemas.microsoft.com/office/powerpoint/2010/main" val="2261825011"/>
              </p:ext>
            </p:extLst>
          </p:nvPr>
        </p:nvGraphicFramePr>
        <p:xfrm>
          <a:off x="27099823" y="17140310"/>
          <a:ext cx="4116025" cy="2096560"/>
        </p:xfrm>
        <a:graphic>
          <a:graphicData uri="http://schemas.openxmlformats.org/drawingml/2006/chart">
            <c:chart xmlns:c="http://schemas.openxmlformats.org/drawingml/2006/chart" xmlns:r="http://schemas.openxmlformats.org/officeDocument/2006/relationships" r:id="rId14"/>
          </a:graphicData>
        </a:graphic>
      </p:graphicFrame>
      <p:pic>
        <p:nvPicPr>
          <p:cNvPr id="3" name="Picture 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34763142" y="10661268"/>
            <a:ext cx="8322646" cy="5261838"/>
          </a:xfrm>
          <a:prstGeom prst="rect">
            <a:avLst/>
          </a:prstGeom>
        </p:spPr>
      </p:pic>
      <p:sp>
        <p:nvSpPr>
          <p:cNvPr id="81" name="Rectangle 80"/>
          <p:cNvSpPr/>
          <p:nvPr/>
        </p:nvSpPr>
        <p:spPr>
          <a:xfrm>
            <a:off x="36304713" y="29411782"/>
            <a:ext cx="2971800" cy="923330"/>
          </a:xfrm>
          <a:prstGeom prst="rect">
            <a:avLst/>
          </a:prstGeom>
        </p:spPr>
        <p:txBody>
          <a:bodyPr wrap="square">
            <a:spAutoFit/>
          </a:bodyPr>
          <a:lstStyle/>
          <a:p>
            <a:pPr algn="ctr"/>
            <a:r>
              <a:rPr lang="ja-JP" altLang="en-US" sz="5400" b="1" dirty="0">
                <a:solidFill>
                  <a:srgbClr val="FFC000"/>
                </a:solidFill>
                <a:latin typeface="BatangChe" pitchFamily="49" charset="-127"/>
                <a:ea typeface="BatangChe" pitchFamily="49" charset="-127"/>
              </a:rPr>
              <a:t>直答</a:t>
            </a:r>
            <a:endParaRPr lang="en-US" sz="5400" b="1" dirty="0">
              <a:solidFill>
                <a:srgbClr val="FFC000"/>
              </a:solidFill>
              <a:latin typeface="BatangChe" pitchFamily="49" charset="-127"/>
              <a:ea typeface="BatangChe" pitchFamily="49" charset="-127"/>
            </a:endParaRPr>
          </a:p>
        </p:txBody>
      </p:sp>
      <p:sp>
        <p:nvSpPr>
          <p:cNvPr id="82" name="TextBox 81"/>
          <p:cNvSpPr txBox="1"/>
          <p:nvPr/>
        </p:nvSpPr>
        <p:spPr>
          <a:xfrm>
            <a:off x="40951856" y="29848756"/>
            <a:ext cx="2222569" cy="1446550"/>
          </a:xfrm>
          <a:prstGeom prst="rect">
            <a:avLst/>
          </a:prstGeom>
          <a:noFill/>
        </p:spPr>
        <p:txBody>
          <a:bodyPr wrap="square" rtlCol="0">
            <a:spAutoFit/>
          </a:bodyPr>
          <a:lstStyle/>
          <a:p>
            <a:pPr algn="ctr"/>
            <a:r>
              <a:rPr lang="en-US" sz="4400" b="1" dirty="0" smtClean="0">
                <a:solidFill>
                  <a:srgbClr val="FFC000"/>
                </a:solidFill>
              </a:rPr>
              <a:t>Direct Answer</a:t>
            </a:r>
            <a:endParaRPr lang="en-US" sz="4400" b="1" dirty="0">
              <a:solidFill>
                <a:srgbClr val="FFC000"/>
              </a:solidFill>
            </a:endParaRPr>
          </a:p>
        </p:txBody>
      </p:sp>
      <p:sp>
        <p:nvSpPr>
          <p:cNvPr id="83" name="TextBox 82"/>
          <p:cNvSpPr txBox="1"/>
          <p:nvPr/>
        </p:nvSpPr>
        <p:spPr>
          <a:xfrm>
            <a:off x="34454121" y="30721661"/>
            <a:ext cx="2731479" cy="769441"/>
          </a:xfrm>
          <a:prstGeom prst="rect">
            <a:avLst/>
          </a:prstGeom>
          <a:noFill/>
        </p:spPr>
        <p:txBody>
          <a:bodyPr wrap="square" rtlCol="0">
            <a:spAutoFit/>
          </a:bodyPr>
          <a:lstStyle/>
          <a:p>
            <a:pPr algn="ctr"/>
            <a:r>
              <a:rPr lang="en-US" sz="4400" b="1" dirty="0" smtClean="0">
                <a:solidFill>
                  <a:srgbClr val="FFC000"/>
                </a:solidFill>
              </a:rPr>
              <a:t>Jikitou</a:t>
            </a:r>
            <a:endParaRPr lang="en-US" sz="4400" b="1" dirty="0">
              <a:solidFill>
                <a:srgbClr val="FFC000"/>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6">
      <a:dk1>
        <a:srgbClr val="336699"/>
      </a:dk1>
      <a:lt1>
        <a:srgbClr val="FFFFFF"/>
      </a:lt1>
      <a:dk2>
        <a:srgbClr val="000000"/>
      </a:dk2>
      <a:lt2>
        <a:srgbClr val="FFFF00"/>
      </a:lt2>
      <a:accent1>
        <a:srgbClr val="003399"/>
      </a:accent1>
      <a:accent2>
        <a:srgbClr val="468A4B"/>
      </a:accent2>
      <a:accent3>
        <a:srgbClr val="AAAAAA"/>
      </a:accent3>
      <a:accent4>
        <a:srgbClr val="DADADA"/>
      </a:accent4>
      <a:accent5>
        <a:srgbClr val="AAADCA"/>
      </a:accent5>
      <a:accent6>
        <a:srgbClr val="3F7D43"/>
      </a:accent6>
      <a:hlink>
        <a:srgbClr val="FF0066"/>
      </a:hlink>
      <a:folHlink>
        <a:srgbClr val="F0E5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4703763" rtl="0" eaLnBrk="1" fontAlgn="base" latinLnBrk="0" hangingPunct="1">
          <a:lnSpc>
            <a:spcPct val="100000"/>
          </a:lnSpc>
          <a:spcBef>
            <a:spcPct val="0"/>
          </a:spcBef>
          <a:spcAft>
            <a:spcPct val="0"/>
          </a:spcAft>
          <a:buClrTx/>
          <a:buSzTx/>
          <a:buFontTx/>
          <a:buNone/>
          <a:tabLst/>
          <a:defRPr kumimoji="0" lang="en-US" sz="4000" b="0" i="0"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336699"/>
        </a:dk1>
        <a:lt1>
          <a:srgbClr val="FFFFFF"/>
        </a:lt1>
        <a:dk2>
          <a:srgbClr val="333399"/>
        </a:dk2>
        <a:lt2>
          <a:srgbClr val="E3EBF1"/>
        </a:lt2>
        <a:accent1>
          <a:srgbClr val="003399"/>
        </a:accent1>
        <a:accent2>
          <a:srgbClr val="468A4B"/>
        </a:accent2>
        <a:accent3>
          <a:srgbClr val="ADADCA"/>
        </a:accent3>
        <a:accent4>
          <a:srgbClr val="DADADA"/>
        </a:accent4>
        <a:accent5>
          <a:srgbClr val="AAADCA"/>
        </a:accent5>
        <a:accent6>
          <a:srgbClr val="3F7D43"/>
        </a:accent6>
        <a:hlink>
          <a:srgbClr val="FF0066"/>
        </a:hlink>
        <a:folHlink>
          <a:srgbClr val="F0E500"/>
        </a:folHlink>
      </a:clrScheme>
      <a:clrMap bg1="dk2" tx1="lt1" bg2="dk1" tx2="lt2" accent1="accent1" accent2="accent2" accent3="accent3" accent4="accent4" accent5="accent5" accent6="accent6" hlink="hlink" folHlink="folHlink"/>
    </a:extraClrScheme>
    <a:extraClrScheme>
      <a:clrScheme name="Default Design 14">
        <a:dk1>
          <a:srgbClr val="336699"/>
        </a:dk1>
        <a:lt1>
          <a:srgbClr val="FFFFFF"/>
        </a:lt1>
        <a:dk2>
          <a:srgbClr val="003300"/>
        </a:dk2>
        <a:lt2>
          <a:srgbClr val="E3EBF1"/>
        </a:lt2>
        <a:accent1>
          <a:srgbClr val="003399"/>
        </a:accent1>
        <a:accent2>
          <a:srgbClr val="468A4B"/>
        </a:accent2>
        <a:accent3>
          <a:srgbClr val="AAADAA"/>
        </a:accent3>
        <a:accent4>
          <a:srgbClr val="DADADA"/>
        </a:accent4>
        <a:accent5>
          <a:srgbClr val="AAADCA"/>
        </a:accent5>
        <a:accent6>
          <a:srgbClr val="3F7D43"/>
        </a:accent6>
        <a:hlink>
          <a:srgbClr val="FF0066"/>
        </a:hlink>
        <a:folHlink>
          <a:srgbClr val="F0E500"/>
        </a:folHlink>
      </a:clrScheme>
      <a:clrMap bg1="dk2" tx1="lt1" bg2="dk1" tx2="lt2" accent1="accent1" accent2="accent2" accent3="accent3" accent4="accent4" accent5="accent5" accent6="accent6" hlink="hlink" folHlink="folHlink"/>
    </a:extraClrScheme>
    <a:extraClrScheme>
      <a:clrScheme name="Default Design 15">
        <a:dk1>
          <a:srgbClr val="336699"/>
        </a:dk1>
        <a:lt1>
          <a:srgbClr val="FFFFFF"/>
        </a:lt1>
        <a:dk2>
          <a:srgbClr val="003300"/>
        </a:dk2>
        <a:lt2>
          <a:srgbClr val="FFFF00"/>
        </a:lt2>
        <a:accent1>
          <a:srgbClr val="003399"/>
        </a:accent1>
        <a:accent2>
          <a:srgbClr val="468A4B"/>
        </a:accent2>
        <a:accent3>
          <a:srgbClr val="AAADAA"/>
        </a:accent3>
        <a:accent4>
          <a:srgbClr val="DADADA"/>
        </a:accent4>
        <a:accent5>
          <a:srgbClr val="AAADCA"/>
        </a:accent5>
        <a:accent6>
          <a:srgbClr val="3F7D43"/>
        </a:accent6>
        <a:hlink>
          <a:srgbClr val="FF0066"/>
        </a:hlink>
        <a:folHlink>
          <a:srgbClr val="F0E500"/>
        </a:folHlink>
      </a:clrScheme>
      <a:clrMap bg1="dk2" tx1="lt1" bg2="dk1" tx2="lt2" accent1="accent1" accent2="accent2" accent3="accent3" accent4="accent4" accent5="accent5" accent6="accent6" hlink="hlink" folHlink="folHlink"/>
    </a:extraClrScheme>
    <a:extraClrScheme>
      <a:clrScheme name="Default Design 16">
        <a:dk1>
          <a:srgbClr val="336699"/>
        </a:dk1>
        <a:lt1>
          <a:srgbClr val="FFFFFF"/>
        </a:lt1>
        <a:dk2>
          <a:srgbClr val="000000"/>
        </a:dk2>
        <a:lt2>
          <a:srgbClr val="FFFF00"/>
        </a:lt2>
        <a:accent1>
          <a:srgbClr val="003399"/>
        </a:accent1>
        <a:accent2>
          <a:srgbClr val="468A4B"/>
        </a:accent2>
        <a:accent3>
          <a:srgbClr val="AAAAAA"/>
        </a:accent3>
        <a:accent4>
          <a:srgbClr val="DADADA"/>
        </a:accent4>
        <a:accent5>
          <a:srgbClr val="AAADCA"/>
        </a:accent5>
        <a:accent6>
          <a:srgbClr val="3F7D43"/>
        </a:accent6>
        <a:hlink>
          <a:srgbClr val="FF0066"/>
        </a:hlink>
        <a:folHlink>
          <a:srgbClr val="F0E5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10482</TotalTime>
  <Words>980</Words>
  <Application>Microsoft Office PowerPoint</Application>
  <PresentationFormat>Custom</PresentationFormat>
  <Paragraphs>92</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Default Design</vt:lpstr>
      <vt:lpstr>PowerPoint Presentation</vt:lpstr>
    </vt:vector>
  </TitlesOfParts>
  <Company>Graphicsland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of a scientific poster</dc:title>
  <dc:subject>Free Research Poster</dc:subject>
  <dc:creator>Graphicsland/MakeSigns.com</dc:creator>
  <cp:keywords>scientific, research, template, custom, poster, presentation, symposium, printing, PowerPoint, create, design, example, sample, download</cp:keywords>
  <dc:description>These templates are offered for free to help your create a poster ranging from nursing research posters to psychology research posters.</dc:description>
  <cp:lastModifiedBy>mabauer</cp:lastModifiedBy>
  <cp:revision>225</cp:revision>
  <dcterms:created xsi:type="dcterms:W3CDTF">2004-07-26T21:45:23Z</dcterms:created>
  <dcterms:modified xsi:type="dcterms:W3CDTF">2012-06-19T22:28:40Z</dcterms:modified>
  <cp:category>research posters template</cp:category>
</cp:coreProperties>
</file>