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el Hollander" initials="RH" lastIdx="1" clrIdx="0">
    <p:extLst>
      <p:ext uri="{19B8F6BF-5375-455C-9EA6-DF929625EA0E}">
        <p15:presenceInfo xmlns:p15="http://schemas.microsoft.com/office/powerpoint/2012/main" userId="Rachel Holland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46" autoAdjust="0"/>
    <p:restoredTop sz="79330" autoAdjust="0"/>
  </p:normalViewPr>
  <p:slideViewPr>
    <p:cSldViewPr snapToGrid="0">
      <p:cViewPr>
        <p:scale>
          <a:sx n="60" d="100"/>
          <a:sy n="60" d="100"/>
        </p:scale>
        <p:origin x="-12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5B03E-3BC0-4FF3-B5F1-8DBC4F35F1CE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C1525-1C16-45AA-A126-43D668D89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88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1168" lvl="1" indent="0">
              <a:lnSpc>
                <a:spcPct val="110000"/>
              </a:lnSpc>
              <a:buNone/>
            </a:pPr>
            <a:endParaRPr lang="en-US" sz="2400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800" dirty="0"/>
              <a:t>We used the JDBC driver which communicates with SQL Server and allows the Java program to access data retrieved in a SQL query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800" dirty="0"/>
              <a:t>Errors we came across:</a:t>
            </a:r>
          </a:p>
          <a:p>
            <a:pPr marL="566928" lvl="3" indent="0">
              <a:buNone/>
            </a:pPr>
            <a:r>
              <a:rPr lang="en-US" sz="1800" dirty="0"/>
              <a:t>Permissions - settings had to be changed in the database to allow connections from all ports, otherwise SQL Server doesn’t allow foreign entities to query its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C1525-1C16-45AA-A126-43D668D89E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11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C1525-1C16-45AA-A126-43D668D89E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06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 something about the panels? First we had a bunch of different frames but then we combined them into one frame with a bunch of panels.  The panels get hidden when they are not in use? Added the function of a back button to go back to the last panel.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C1525-1C16-45AA-A126-43D668D89E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31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7565-8E7D-4558-8980-07C3107738C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373C-CBA4-4DBD-AA3A-3AB862A008F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2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7565-8E7D-4558-8980-07C3107738C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373C-CBA4-4DBD-AA3A-3AB862A0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9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7565-8E7D-4558-8980-07C3107738C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373C-CBA4-4DBD-AA3A-3AB862A0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54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7565-8E7D-4558-8980-07C3107738C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373C-CBA4-4DBD-AA3A-3AB862A0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1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7565-8E7D-4558-8980-07C3107738C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373C-CBA4-4DBD-AA3A-3AB862A008F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26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7565-8E7D-4558-8980-07C3107738C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373C-CBA4-4DBD-AA3A-3AB862A0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48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7565-8E7D-4558-8980-07C3107738C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373C-CBA4-4DBD-AA3A-3AB862A0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9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7565-8E7D-4558-8980-07C3107738C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373C-CBA4-4DBD-AA3A-3AB862A0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40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7565-8E7D-4558-8980-07C3107738C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373C-CBA4-4DBD-AA3A-3AB862A0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0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D8B7565-8E7D-4558-8980-07C3107738C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B7373C-CBA4-4DBD-AA3A-3AB862A0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7565-8E7D-4558-8980-07C3107738C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373C-CBA4-4DBD-AA3A-3AB862A0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5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D8B7565-8E7D-4558-8980-07C3107738C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2B7373C-CBA4-4DBD-AA3A-3AB862A008F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29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11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13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15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5FFC5-B3D4-40BE-9AEE-CBC52C603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771" y="634946"/>
            <a:ext cx="657497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tx1">
                    <a:lumMod val="75000"/>
                    <a:lumOff val="25000"/>
                  </a:schemeClr>
                </a:solidFill>
              </a:rPr>
              <a:t>Course Scheduler</a:t>
            </a:r>
          </a:p>
        </p:txBody>
      </p:sp>
      <p:pic>
        <p:nvPicPr>
          <p:cNvPr id="7" name="Graphic 6" descr="Daily Calendar">
            <a:extLst>
              <a:ext uri="{FF2B5EF4-FFF2-40B4-BE49-F238E27FC236}">
                <a16:creationId xmlns:a16="http://schemas.microsoft.com/office/drawing/2014/main" id="{EA340728-9A6C-4306-B325-767C15B51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296626"/>
            <a:ext cx="4001315" cy="4001315"/>
          </a:xfrm>
          <a:prstGeom prst="rect">
            <a:avLst/>
          </a:prstGeom>
        </p:spPr>
      </p:pic>
      <p:cxnSp>
        <p:nvCxnSpPr>
          <p:cNvPr id="39" name="Straight Connector 19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99365F2-D055-4240-8AEF-6E6F4EAC2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769" y="2198914"/>
            <a:ext cx="6574973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Deborah Bernstein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Ruth Davydov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Rachel Hollander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Shterna Morosou</a:t>
            </a:r>
          </a:p>
        </p:txBody>
      </p:sp>
      <p:sp>
        <p:nvSpPr>
          <p:cNvPr id="40" name="Rectangle 21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9913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71EF1-86D6-4C74-BE3F-A50B086B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78E6E-7C80-48BD-BAE5-3A3002041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The </a:t>
            </a:r>
            <a:r>
              <a:rPr lang="en-US" sz="2800" dirty="0" err="1"/>
              <a:t>ScheduleAlgorithm</a:t>
            </a:r>
            <a:endParaRPr lang="en-US" sz="2800" dirty="0"/>
          </a:p>
          <a:p>
            <a:pPr marL="201168" lvl="1" indent="0">
              <a:buNone/>
            </a:pPr>
            <a:r>
              <a:rPr lang="en-US" sz="2400" dirty="0"/>
              <a:t>	Receives an </a:t>
            </a:r>
            <a:r>
              <a:rPr lang="en-US" sz="2400" dirty="0" err="1"/>
              <a:t>ArrayList</a:t>
            </a:r>
            <a:r>
              <a:rPr lang="en-US" sz="2400" dirty="0"/>
              <a:t> of the requested course codes and returns a </a:t>
            </a:r>
            <a:r>
              <a:rPr lang="en-US" sz="2400" dirty="0" err="1"/>
              <a:t>CourseSchedule</a:t>
            </a:r>
            <a:r>
              <a:rPr lang="en-US" sz="2400" dirty="0"/>
              <a:t> Object </a:t>
            </a:r>
          </a:p>
          <a:p>
            <a:pPr marL="201168" lvl="1" indent="0">
              <a:buNone/>
            </a:pPr>
            <a:endParaRPr lang="en-US" sz="2400" dirty="0"/>
          </a:p>
          <a:p>
            <a:pPr lvl="3">
              <a:buFont typeface="Calibri" pitchFamily="34" charset="0"/>
              <a:buChar char="o"/>
            </a:pPr>
            <a:r>
              <a:rPr lang="en-US" sz="2000" dirty="0"/>
              <a:t>Tries to add all the requested courses without running into a conflict</a:t>
            </a:r>
          </a:p>
          <a:p>
            <a:pPr lvl="3">
              <a:buFont typeface="Calibri" pitchFamily="34" charset="0"/>
              <a:buChar char="o"/>
            </a:pPr>
            <a:r>
              <a:rPr lang="en-US" sz="2000" dirty="0"/>
              <a:t>Prioritized by the number of times each course is being offered</a:t>
            </a:r>
          </a:p>
          <a:p>
            <a:pPr lvl="3">
              <a:buFont typeface="Calibri" pitchFamily="34" charset="0"/>
              <a:buChar char="o"/>
            </a:pPr>
            <a:r>
              <a:rPr lang="en-US" sz="2000" dirty="0"/>
              <a:t>The first course to be added to the schedule is the one that is offered the least amount of times</a:t>
            </a:r>
          </a:p>
          <a:p>
            <a:pPr lvl="3">
              <a:buFont typeface="Calibri" pitchFamily="34" charset="0"/>
              <a:buChar char="o"/>
            </a:pPr>
            <a:r>
              <a:rPr lang="en-US" sz="2000" dirty="0"/>
              <a:t>Consequently, the rest of the courses are added</a:t>
            </a:r>
          </a:p>
          <a:p>
            <a:pPr lvl="3">
              <a:buFont typeface="Calibri" pitchFamily="34" charset="0"/>
              <a:buChar char="o"/>
            </a:pPr>
            <a:r>
              <a:rPr lang="en-US" sz="2000" dirty="0"/>
              <a:t>A loop which continues to add a different section of the course as long as there is still a conflict in the schedule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5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C625-507F-4FF2-8AE2-1BD4C142E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D39AF-0E21-4B8C-A750-A931D2840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US" sz="2800" dirty="0"/>
              <a:t>The </a:t>
            </a:r>
            <a:r>
              <a:rPr lang="en-US" sz="2800" dirty="0" err="1"/>
              <a:t>ScheduleAlgorithm</a:t>
            </a:r>
            <a:r>
              <a:rPr lang="en-US" sz="2800" dirty="0"/>
              <a:t> -Interesting Points</a:t>
            </a:r>
          </a:p>
          <a:p>
            <a:pPr marL="566928" lvl="3" indent="0">
              <a:buNone/>
            </a:pPr>
            <a:r>
              <a:rPr lang="en-US" sz="2000" dirty="0"/>
              <a:t>To order the courses based on the number of times each one is being offered: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800" dirty="0"/>
              <a:t>Use the </a:t>
            </a:r>
            <a:r>
              <a:rPr lang="en-US" sz="1800" dirty="0" err="1"/>
              <a:t>SearchCourses</a:t>
            </a:r>
            <a:r>
              <a:rPr lang="en-US" sz="1800" dirty="0"/>
              <a:t> algorithm, retrieve an individual list of all the options for each requested course code.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800" dirty="0"/>
              <a:t>The individual lists are then added to a greater overall list to compare them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800" dirty="0"/>
              <a:t>Using a Comparator, the outer </a:t>
            </a:r>
            <a:r>
              <a:rPr lang="en-US" sz="1800" dirty="0" err="1"/>
              <a:t>ArrayList</a:t>
            </a:r>
            <a:r>
              <a:rPr lang="en-US" sz="1800" dirty="0"/>
              <a:t> is sorted by the size attributes of the inner </a:t>
            </a:r>
            <a:r>
              <a:rPr lang="en-US" sz="1800" dirty="0" err="1"/>
              <a:t>ArrayLists</a:t>
            </a:r>
            <a:endParaRPr lang="en-US" sz="1800" dirty="0"/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&lt;Course&gt;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courseOptions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SearchCourses.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search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6A3E3E"/>
                </a:solidFill>
                <a:latin typeface="Consolas" panose="020B0609020204030204" pitchFamily="49" charset="0"/>
              </a:rPr>
              <a:t>courses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reqCourses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allCourses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courseOptions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66928" lvl="3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66928" lvl="3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allCourses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ArrayListSizeComparator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sz="1600" dirty="0"/>
          </a:p>
          <a:p>
            <a:pPr marL="566928" lvl="3" indent="0">
              <a:buNone/>
            </a:pPr>
            <a:r>
              <a:rPr lang="en-US" sz="18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05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4D76-4324-483C-A4CB-CCCA7586F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ACA79-2EE5-498E-BB8B-52CE12B93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US" sz="2800" dirty="0"/>
              <a:t>The </a:t>
            </a:r>
            <a:r>
              <a:rPr lang="en-US" sz="2800" dirty="0" err="1"/>
              <a:t>ScheduleAlgorithm</a:t>
            </a:r>
            <a:r>
              <a:rPr lang="en-US" sz="2800" dirty="0"/>
              <a:t> -Interesting Points</a:t>
            </a:r>
          </a:p>
          <a:p>
            <a:pPr marL="566928" lvl="3" indent="0">
              <a:buNone/>
            </a:pPr>
            <a:r>
              <a:rPr lang="en-US" sz="2000" dirty="0"/>
              <a:t>To notify the user which courses were not able to be added to the schedule due to a conflict: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800" dirty="0"/>
              <a:t>The method can only return one object – the </a:t>
            </a:r>
            <a:r>
              <a:rPr lang="en-US" sz="1800" dirty="0" err="1"/>
              <a:t>CourseSchedule</a:t>
            </a:r>
            <a:endParaRPr lang="en-US" sz="1800" dirty="0"/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800" dirty="0"/>
              <a:t>No need for it to crash/throw exception when an error occurs, schedule needs to be generated whether all courses could be added or not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800" dirty="0"/>
              <a:t>Used a shallow copy of the list of requested course codes that was passed in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800" dirty="0"/>
              <a:t>When a Course is added successfully to the </a:t>
            </a:r>
            <a:r>
              <a:rPr lang="en-US" sz="1800" dirty="0" err="1"/>
              <a:t>CourseSchedule</a:t>
            </a:r>
            <a:r>
              <a:rPr lang="en-US" sz="1800" dirty="0"/>
              <a:t>, remove that course code from the ‘</a:t>
            </a:r>
            <a:r>
              <a:rPr lang="en-US" sz="1800" dirty="0" err="1"/>
              <a:t>requestedCourses</a:t>
            </a:r>
            <a:r>
              <a:rPr lang="en-US" sz="1800" dirty="0"/>
              <a:t>’ list.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800" dirty="0"/>
              <a:t>In the front end, the list of requested course codes gets displayed if it’s not empty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800" dirty="0"/>
              <a:t>The user is aware of the courses that could not be added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05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510F3-ADE7-4951-9314-00703E455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2110B-D019-467D-AE11-A4DB10BB1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Unit Testing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JUNIT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Thoroughly tested the Course object, the base of our program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Demonstrates that a Course cannot be created with null values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The </a:t>
            </a:r>
            <a:r>
              <a:rPr lang="en-US" sz="2000" dirty="0" err="1"/>
              <a:t>compareTo</a:t>
            </a:r>
            <a:r>
              <a:rPr lang="en-US" sz="2000" dirty="0"/>
              <a:t> of the Course is based on Course Code and Time Slot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All methods perform as expected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752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E25F7-0A23-4363-A739-161A3AD9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CF44C-BCC1-4182-B03D-6A7C2EF2B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Schedule Generator that generates a working schedule according to the course codes which the user requests. </a:t>
            </a:r>
          </a:p>
          <a:p>
            <a:endParaRPr lang="en-US" dirty="0"/>
          </a:p>
        </p:txBody>
      </p:sp>
      <p:pic>
        <p:nvPicPr>
          <p:cNvPr id="5" name="Picture 4" descr="eclipse-workspace - ScheduleCompMethProject/src/Course.java - Eclipse">
            <a:extLst>
              <a:ext uri="{FF2B5EF4-FFF2-40B4-BE49-F238E27FC236}">
                <a16:creationId xmlns:a16="http://schemas.microsoft.com/office/drawing/2014/main" id="{A50927E1-58C1-4916-A21B-47E4CC2F3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048" y="2858765"/>
            <a:ext cx="2085474" cy="2703152"/>
          </a:xfrm>
          <a:prstGeom prst="rect">
            <a:avLst/>
          </a:prstGeom>
        </p:spPr>
      </p:pic>
      <p:pic>
        <p:nvPicPr>
          <p:cNvPr id="7" name="Picture 6" descr="eclipse-workspace - ScheduleCompMethProject/src/Course.java - Eclipse">
            <a:extLst>
              <a:ext uri="{FF2B5EF4-FFF2-40B4-BE49-F238E27FC236}">
                <a16:creationId xmlns:a16="http://schemas.microsoft.com/office/drawing/2014/main" id="{1AC288B9-3E6E-408A-8802-F8CE1EB2B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495" y="2858765"/>
            <a:ext cx="2085474" cy="2703152"/>
          </a:xfrm>
          <a:prstGeom prst="rect">
            <a:avLst/>
          </a:prstGeom>
        </p:spPr>
      </p:pic>
      <p:pic>
        <p:nvPicPr>
          <p:cNvPr id="8" name="Picture 7" descr="eclipse-workspace - ScheduleCompMethProject/src/Course.java - Eclipse">
            <a:extLst>
              <a:ext uri="{FF2B5EF4-FFF2-40B4-BE49-F238E27FC236}">
                <a16:creationId xmlns:a16="http://schemas.microsoft.com/office/drawing/2014/main" id="{415B6D0B-BDD5-46E7-810B-4230859C6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647" y="2858765"/>
            <a:ext cx="2085474" cy="270315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B00B59A-72B7-4954-A50F-5DED7CD18453}"/>
              </a:ext>
            </a:extLst>
          </p:cNvPr>
          <p:cNvSpPr/>
          <p:nvPr/>
        </p:nvSpPr>
        <p:spPr>
          <a:xfrm>
            <a:off x="1896009" y="3333178"/>
            <a:ext cx="183555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Panel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9B7072-41EC-46AA-A60A-3E33DE93F765}"/>
              </a:ext>
            </a:extLst>
          </p:cNvPr>
          <p:cNvSpPr/>
          <p:nvPr/>
        </p:nvSpPr>
        <p:spPr>
          <a:xfrm>
            <a:off x="5266456" y="3333178"/>
            <a:ext cx="183555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Panel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B17DD7-F77D-4B36-B6CA-869473DFBF32}"/>
              </a:ext>
            </a:extLst>
          </p:cNvPr>
          <p:cNvSpPr/>
          <p:nvPr/>
        </p:nvSpPr>
        <p:spPr>
          <a:xfrm>
            <a:off x="8585400" y="3212862"/>
            <a:ext cx="183555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Panel 3</a:t>
            </a:r>
          </a:p>
        </p:txBody>
      </p:sp>
    </p:spTree>
    <p:extLst>
      <p:ext uri="{BB962C8B-B14F-4D97-AF65-F5344CB8AC3E}">
        <p14:creationId xmlns:p14="http://schemas.microsoft.com/office/powerpoint/2010/main" val="936423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5739B-D648-460B-B128-354B770CC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2CA99-C9A8-43A3-87A4-0B2B3745E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Room for Improvement:</a:t>
            </a:r>
          </a:p>
          <a:p>
            <a:pPr lvl="2"/>
            <a:r>
              <a:rPr lang="en-US" sz="2400" dirty="0"/>
              <a:t>Shuffle button for the schedule</a:t>
            </a:r>
          </a:p>
          <a:p>
            <a:pPr lvl="2"/>
            <a:r>
              <a:rPr lang="en-US" sz="2400" dirty="0"/>
              <a:t>Use a different algorithm for scheduling the Courses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/>
              <a:t>Based on the time slot – if a course is given in a time slot that is unique, it should be added first to the schedule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/>
              <a:t>Give the user a choice of which algorithm to use when generating the schedule</a:t>
            </a:r>
          </a:p>
          <a:p>
            <a:pPr lvl="2"/>
            <a:r>
              <a:rPr lang="en-US" sz="2400" dirty="0"/>
              <a:t>Cater to personal preference of professor and time slot </a:t>
            </a:r>
          </a:p>
          <a:p>
            <a:pPr lvl="2"/>
            <a:r>
              <a:rPr lang="en-US" sz="2400" dirty="0"/>
              <a:t>User Login - save settings, preferences, previous schedules </a:t>
            </a:r>
          </a:p>
          <a:p>
            <a:pPr lvl="2"/>
            <a:r>
              <a:rPr lang="en-US" sz="2400" dirty="0"/>
              <a:t>Connect user to others who are enrolled in the same courses </a:t>
            </a:r>
          </a:p>
          <a:p>
            <a:pPr marL="384048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9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F2BF-B7B3-4792-A694-1021C058D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51117"/>
            <a:ext cx="10058400" cy="748454"/>
          </a:xfrm>
        </p:spPr>
        <p:txBody>
          <a:bodyPr>
            <a:normAutofit/>
          </a:bodyPr>
          <a:lstStyle/>
          <a:p>
            <a:r>
              <a:rPr lang="en-US" sz="4000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09AC5-5518-4BFE-AC7E-859B98F6C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College students often have a hard time prioritizing necessary courses into their schedules because of the many options being offered.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sz="4000" spc="-50" dirty="0"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sz="4000" spc="-50" dirty="0">
                <a:latin typeface="+mj-lt"/>
                <a:ea typeface="+mj-ea"/>
                <a:cs typeface="+mj-cs"/>
              </a:rPr>
              <a:t>Purpose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Help students overcome the daunting task of prioritizing and organizing a course schedule.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A program to efficiently work out a viable schedule for each individual student, catering to his/her needs and specifications.</a:t>
            </a:r>
          </a:p>
        </p:txBody>
      </p:sp>
    </p:spTree>
    <p:extLst>
      <p:ext uri="{BB962C8B-B14F-4D97-AF65-F5344CB8AC3E}">
        <p14:creationId xmlns:p14="http://schemas.microsoft.com/office/powerpoint/2010/main" val="19490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D3C07-45D1-4DA0-A654-21900FDC4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B73F8-8131-4980-A387-89650A295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To build a program which generates a personalized schedule for college students based on the courses being offered that semester.</a:t>
            </a:r>
            <a:endParaRPr lang="en-US" dirty="0"/>
          </a:p>
          <a:p>
            <a:pPr marL="544068" lvl="1" indent="-342900">
              <a:buFont typeface="+mj-lt"/>
              <a:buAutoNum type="arabicPeriod"/>
            </a:pPr>
            <a:endParaRPr lang="en-US" sz="2000" dirty="0"/>
          </a:p>
          <a:p>
            <a:pPr marL="544068" lvl="1" indent="-342900">
              <a:buFont typeface="+mj-lt"/>
              <a:buAutoNum type="arabicPeriod"/>
            </a:pPr>
            <a:r>
              <a:rPr lang="en-US" sz="3600" dirty="0"/>
              <a:t> User inputs desired courses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3600" dirty="0"/>
              <a:t> Program eliminates all time slot conflicts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3600" dirty="0"/>
              <a:t> Program generates the best possible schedule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0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08672-D5B5-476B-85E1-F8A2486F9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6FD8A-2F5D-4A8B-A984-33E054970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Course Object class </a:t>
            </a:r>
          </a:p>
          <a:p>
            <a:pPr marL="201168" lvl="1" indent="0">
              <a:buNone/>
            </a:pPr>
            <a:r>
              <a:rPr lang="en-US" sz="2400" dirty="0"/>
              <a:t>	Holds all the information about a course</a:t>
            </a:r>
          </a:p>
          <a:p>
            <a:pPr lvl="5"/>
            <a:r>
              <a:rPr lang="en-US" sz="2000" dirty="0"/>
              <a:t>CRN</a:t>
            </a:r>
          </a:p>
          <a:p>
            <a:pPr lvl="5"/>
            <a:r>
              <a:rPr lang="en-US" sz="2000" dirty="0"/>
              <a:t>Course Code</a:t>
            </a:r>
          </a:p>
          <a:p>
            <a:pPr lvl="5"/>
            <a:r>
              <a:rPr lang="en-US" sz="2000" dirty="0"/>
              <a:t>Course Title</a:t>
            </a:r>
          </a:p>
          <a:p>
            <a:pPr lvl="5"/>
            <a:r>
              <a:rPr lang="en-US" sz="2000" dirty="0"/>
              <a:t>Professor</a:t>
            </a:r>
          </a:p>
          <a:p>
            <a:pPr lvl="5"/>
            <a:r>
              <a:rPr lang="en-US" sz="2000" dirty="0"/>
              <a:t>Time Slot</a:t>
            </a:r>
          </a:p>
          <a:p>
            <a:pPr lvl="5"/>
            <a:r>
              <a:rPr lang="en-US" sz="2000" dirty="0"/>
              <a:t>Credits</a:t>
            </a:r>
          </a:p>
          <a:p>
            <a:pPr lvl="2"/>
            <a:endParaRPr lang="en-US" sz="1800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800" dirty="0"/>
              <a:t>Interesting Point:</a:t>
            </a:r>
          </a:p>
          <a:p>
            <a:pPr marL="566928" lvl="3" indent="0">
              <a:buNone/>
            </a:pPr>
            <a:r>
              <a:rPr lang="en-US" sz="1800" dirty="0"/>
              <a:t>We decided to use a unique code to identify each time slot.  This way we can easily compare two courses and see if their time slots conflict.</a:t>
            </a:r>
          </a:p>
        </p:txBody>
      </p:sp>
    </p:spTree>
    <p:extLst>
      <p:ext uri="{BB962C8B-B14F-4D97-AF65-F5344CB8AC3E}">
        <p14:creationId xmlns:p14="http://schemas.microsoft.com/office/powerpoint/2010/main" val="731690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F0A12-2881-4140-A268-A050A4D7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926A8-1A86-40C5-88C2-CF5C28FDE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/>
              <a:t>A Table in SQL Server Database</a:t>
            </a:r>
          </a:p>
          <a:p>
            <a:pPr marL="201168" lvl="1" indent="0">
              <a:lnSpc>
                <a:spcPct val="150000"/>
              </a:lnSpc>
              <a:buNone/>
            </a:pPr>
            <a:r>
              <a:rPr lang="en-US" sz="2400" dirty="0"/>
              <a:t>       Stores all courses being offered in the college for the current semester </a:t>
            </a:r>
          </a:p>
          <a:p>
            <a:pPr lvl="5">
              <a:lnSpc>
                <a:spcPct val="150000"/>
              </a:lnSpc>
            </a:pPr>
            <a:r>
              <a:rPr lang="en-US" sz="1800" dirty="0"/>
              <a:t>Corresponds to the Course Object</a:t>
            </a:r>
          </a:p>
          <a:p>
            <a:pPr lvl="5">
              <a:lnSpc>
                <a:spcPct val="150000"/>
              </a:lnSpc>
            </a:pPr>
            <a:r>
              <a:rPr lang="en-US" sz="1800" dirty="0"/>
              <a:t>Easily retrieve information about each course</a:t>
            </a:r>
          </a:p>
          <a:p>
            <a:pPr lvl="5">
              <a:lnSpc>
                <a:spcPct val="150000"/>
              </a:lnSpc>
            </a:pPr>
            <a:r>
              <a:rPr lang="en-US" sz="1800" dirty="0"/>
              <a:t>Use the query result to manipulate the data in Java and create a schedule </a:t>
            </a:r>
          </a:p>
          <a:p>
            <a:pPr marL="1071400" lvl="6" indent="0">
              <a:lnSpc>
                <a:spcPct val="150000"/>
              </a:lnSpc>
              <a:buNone/>
            </a:pPr>
            <a:endParaRPr lang="en-US" sz="1800" dirty="0"/>
          </a:p>
          <a:p>
            <a:pPr lvl="5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69892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C80D0-46C1-4E01-A930-12D005CB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99047-005B-4199-B6B8-C86883C25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46519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800" dirty="0"/>
              <a:t>Database Connection Object</a:t>
            </a:r>
          </a:p>
          <a:p>
            <a:pPr marL="201168" lvl="1" indent="0">
              <a:lnSpc>
                <a:spcPct val="110000"/>
              </a:lnSpc>
              <a:buNone/>
            </a:pPr>
            <a:r>
              <a:rPr lang="en-US" sz="2400" dirty="0"/>
              <a:t>    Connects our Java program to the local database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800" dirty="0"/>
              <a:t>Instantiation Object</a:t>
            </a:r>
          </a:p>
          <a:p>
            <a:pPr marL="201168" lvl="1" indent="0">
              <a:lnSpc>
                <a:spcPct val="110000"/>
              </a:lnSpc>
              <a:buNone/>
            </a:pPr>
            <a:r>
              <a:rPr lang="en-US" sz="2400" dirty="0"/>
              <a:t>    Using the Database Connection Object as a parameter, this Object instantiates an </a:t>
            </a:r>
            <a:r>
              <a:rPr lang="en-US" sz="2400" dirty="0" err="1"/>
              <a:t>ArrayList</a:t>
            </a:r>
            <a:r>
              <a:rPr lang="en-US" sz="2400" dirty="0"/>
              <a:t> of Course Objects which our Java program can now manipulate</a:t>
            </a:r>
          </a:p>
          <a:p>
            <a:pPr lvl="5">
              <a:lnSpc>
                <a:spcPct val="110000"/>
              </a:lnSpc>
            </a:pPr>
            <a:r>
              <a:rPr lang="en-US" sz="2600" dirty="0"/>
              <a:t>Queries the database for all the courses</a:t>
            </a:r>
          </a:p>
          <a:p>
            <a:pPr lvl="5">
              <a:lnSpc>
                <a:spcPct val="110000"/>
              </a:lnSpc>
            </a:pPr>
            <a:r>
              <a:rPr lang="en-US" sz="2600" dirty="0"/>
              <a:t>Loops through the results, instantiates a Course for each record</a:t>
            </a:r>
          </a:p>
          <a:p>
            <a:pPr lvl="5">
              <a:lnSpc>
                <a:spcPct val="110000"/>
              </a:lnSpc>
            </a:pPr>
            <a:r>
              <a:rPr lang="en-US" sz="2600" dirty="0"/>
              <a:t>Adds the course to the course list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591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87930-9CC7-46FC-92E7-5A17EC4C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EECEF-001C-4231-A052-E7244662A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Course Schedule Object</a:t>
            </a:r>
          </a:p>
          <a:p>
            <a:pPr marL="201168" lvl="1" indent="0">
              <a:buNone/>
            </a:pPr>
            <a:r>
              <a:rPr lang="en-US" sz="2400" dirty="0"/>
              <a:t>   	The actual schedule which is returned to the user at the completion of the program</a:t>
            </a:r>
          </a:p>
          <a:p>
            <a:pPr lvl="5"/>
            <a:r>
              <a:rPr lang="en-US" sz="2000" dirty="0" err="1"/>
              <a:t>ArrayList</a:t>
            </a:r>
            <a:r>
              <a:rPr lang="en-US" sz="2000" dirty="0"/>
              <a:t> </a:t>
            </a:r>
            <a:r>
              <a:rPr lang="en-US" sz="2000"/>
              <a:t>of Courses</a:t>
            </a:r>
            <a:endParaRPr lang="en-US" sz="2000" dirty="0"/>
          </a:p>
          <a:p>
            <a:pPr lvl="5"/>
            <a:r>
              <a:rPr lang="en-US" sz="2000" dirty="0"/>
              <a:t>Semester</a:t>
            </a:r>
          </a:p>
          <a:p>
            <a:pPr lvl="5"/>
            <a:r>
              <a:rPr lang="en-US" sz="2000" dirty="0"/>
              <a:t>Credit Limit</a:t>
            </a:r>
          </a:p>
          <a:p>
            <a:pPr lvl="5"/>
            <a:r>
              <a:rPr lang="en-US" sz="2000" dirty="0"/>
              <a:t>Throws </a:t>
            </a:r>
            <a:r>
              <a:rPr lang="en-US" sz="2000" dirty="0" err="1"/>
              <a:t>CreditOverflowException</a:t>
            </a:r>
            <a:endParaRPr lang="en-US" sz="2000" dirty="0"/>
          </a:p>
          <a:p>
            <a:pPr lvl="5"/>
            <a:r>
              <a:rPr lang="en-US" sz="2000" dirty="0"/>
              <a:t>Throws </a:t>
            </a:r>
            <a:r>
              <a:rPr lang="en-US" sz="2000" dirty="0" err="1"/>
              <a:t>TimeSlotConflictException</a:t>
            </a:r>
            <a:endParaRPr lang="en-US" sz="2000" dirty="0"/>
          </a:p>
          <a:p>
            <a:pPr lvl="5"/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74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971FA-C529-49AA-931D-D4CF13022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70613-110A-4086-992E-2AAC2EFFF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Created Application Window </a:t>
            </a:r>
          </a:p>
          <a:p>
            <a:pPr marL="201168" lvl="1" indent="0">
              <a:buNone/>
            </a:pPr>
            <a:endParaRPr lang="en-US" sz="2400" dirty="0"/>
          </a:p>
          <a:p>
            <a:pPr lvl="4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 Using Eclipse </a:t>
            </a:r>
            <a:r>
              <a:rPr lang="en-US" sz="2400" dirty="0" err="1"/>
              <a:t>WindowBuilder</a:t>
            </a:r>
            <a:endParaRPr lang="en-US" sz="2400" dirty="0"/>
          </a:p>
          <a:p>
            <a:pPr lvl="4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 Implements the code in a user-friendly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38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9EC0D-58A6-4419-A851-155C85DEA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EF750-CF1E-4182-809C-025ED6AF9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err="1"/>
              <a:t>SearchCourses</a:t>
            </a:r>
            <a:r>
              <a:rPr lang="en-US" sz="2800" dirty="0"/>
              <a:t> Algorithm </a:t>
            </a:r>
          </a:p>
          <a:p>
            <a:pPr marL="566928" lvl="3" indent="0">
              <a:buNone/>
            </a:pPr>
            <a:r>
              <a:rPr lang="en-US" sz="2200" dirty="0"/>
              <a:t>	</a:t>
            </a:r>
          </a:p>
          <a:p>
            <a:pPr marL="566928" lvl="3" indent="0">
              <a:buNone/>
            </a:pPr>
            <a:r>
              <a:rPr lang="en-US" sz="2400" dirty="0"/>
              <a:t>Search algorithm used across the whole program</a:t>
            </a:r>
          </a:p>
          <a:p>
            <a:pPr lvl="5"/>
            <a:r>
              <a:rPr lang="en-US" sz="2000" dirty="0"/>
              <a:t>Parameters: courses </a:t>
            </a:r>
            <a:r>
              <a:rPr lang="en-US" sz="2000" dirty="0" err="1"/>
              <a:t>ArrayList</a:t>
            </a:r>
            <a:r>
              <a:rPr lang="en-US" sz="2000" dirty="0"/>
              <a:t>, a course code</a:t>
            </a:r>
          </a:p>
          <a:p>
            <a:pPr lvl="5"/>
            <a:r>
              <a:rPr lang="en-US" sz="2000" dirty="0"/>
              <a:t>Goes through an </a:t>
            </a:r>
            <a:r>
              <a:rPr lang="en-US" sz="2000" dirty="0" err="1"/>
              <a:t>ArrayList</a:t>
            </a:r>
            <a:r>
              <a:rPr lang="en-US" sz="2000" dirty="0"/>
              <a:t> of all the courses available</a:t>
            </a:r>
          </a:p>
          <a:p>
            <a:pPr lvl="5"/>
            <a:r>
              <a:rPr lang="en-US" sz="2000" dirty="0"/>
              <a:t>Returns a subgroup of all courses that match the requested course code</a:t>
            </a:r>
          </a:p>
          <a:p>
            <a:pPr marL="566928" lvl="3" indent="0">
              <a:buNone/>
            </a:pPr>
            <a:r>
              <a:rPr lang="en-US" sz="2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3547306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752</Words>
  <Application>Microsoft Office PowerPoint</Application>
  <PresentationFormat>Widescreen</PresentationFormat>
  <Paragraphs>122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Courier New</vt:lpstr>
      <vt:lpstr>Wingdings</vt:lpstr>
      <vt:lpstr>Retrospect</vt:lpstr>
      <vt:lpstr>Course Scheduler</vt:lpstr>
      <vt:lpstr>Problem</vt:lpstr>
      <vt:lpstr>Goal</vt:lpstr>
      <vt:lpstr>Development Process</vt:lpstr>
      <vt:lpstr>Development Process</vt:lpstr>
      <vt:lpstr>Development Process</vt:lpstr>
      <vt:lpstr>Development Process</vt:lpstr>
      <vt:lpstr>Development Process</vt:lpstr>
      <vt:lpstr>Development Process</vt:lpstr>
      <vt:lpstr>Development Process</vt:lpstr>
      <vt:lpstr>Development Process</vt:lpstr>
      <vt:lpstr>Development Process</vt:lpstr>
      <vt:lpstr>Development Process</vt:lpstr>
      <vt:lpstr>Results</vt:lpstr>
      <vt:lpstr>Alternate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Scheduler</dc:title>
  <dc:creator>Rachel Hollander</dc:creator>
  <cp:lastModifiedBy>Rachel Hollander</cp:lastModifiedBy>
  <cp:revision>17</cp:revision>
  <dcterms:created xsi:type="dcterms:W3CDTF">2019-01-03T00:28:53Z</dcterms:created>
  <dcterms:modified xsi:type="dcterms:W3CDTF">2019-01-03T06:44:14Z</dcterms:modified>
</cp:coreProperties>
</file>