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72A70-A9E8-488A-B6FA-F9CE47B24A0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3CE6E-AEE0-43D8-83F6-4ED9FF2F426A}">
      <dgm:prSet/>
      <dgm:spPr/>
      <dgm:t>
        <a:bodyPr/>
        <a:lstStyle/>
        <a:p>
          <a:r>
            <a:rPr lang="es-ES"/>
            <a:t>Tres conjuntos de información: Histórico de transacciones, información de los clientes y etiquetas de si el cliente cae en mora al mes siguiente</a:t>
          </a:r>
          <a:endParaRPr lang="en-US"/>
        </a:p>
      </dgm:t>
    </dgm:pt>
    <dgm:pt modelId="{9C0E90CE-6784-4151-AA86-EA3E5C542C6E}" type="parTrans" cxnId="{FC67AF4E-EC6E-4AD2-81EC-C3F56DE5EFDF}">
      <dgm:prSet/>
      <dgm:spPr/>
      <dgm:t>
        <a:bodyPr/>
        <a:lstStyle/>
        <a:p>
          <a:endParaRPr lang="en-US"/>
        </a:p>
      </dgm:t>
    </dgm:pt>
    <dgm:pt modelId="{1EA67E6E-33E9-422B-BF4B-AF15A78CC3AA}" type="sibTrans" cxnId="{FC67AF4E-EC6E-4AD2-81EC-C3F56DE5EFDF}">
      <dgm:prSet/>
      <dgm:spPr/>
      <dgm:t>
        <a:bodyPr/>
        <a:lstStyle/>
        <a:p>
          <a:endParaRPr lang="en-US"/>
        </a:p>
      </dgm:t>
    </dgm:pt>
    <dgm:pt modelId="{10DF567F-5F91-4D97-A713-D30D38B5B176}">
      <dgm:prSet/>
      <dgm:spPr/>
      <dgm:t>
        <a:bodyPr/>
        <a:lstStyle/>
        <a:p>
          <a:r>
            <a:rPr lang="es-ES" dirty="0"/>
            <a:t>Se desea evaluar la calidad de clasificación con el RMSE, </a:t>
          </a:r>
          <a:r>
            <a:rPr lang="es-ES" dirty="0" err="1"/>
            <a:t>accuracy</a:t>
          </a:r>
          <a:r>
            <a:rPr lang="es-ES" dirty="0"/>
            <a:t> y </a:t>
          </a:r>
          <a:r>
            <a:rPr lang="es-ES" dirty="0" err="1"/>
            <a:t>recall</a:t>
          </a:r>
          <a:r>
            <a:rPr lang="es-ES" dirty="0"/>
            <a:t>.</a:t>
          </a:r>
          <a:endParaRPr lang="en-US" dirty="0"/>
        </a:p>
      </dgm:t>
    </dgm:pt>
    <dgm:pt modelId="{355F5A4E-9720-46A3-9150-5C335B6184AC}" type="parTrans" cxnId="{F20D14D0-7C10-4819-AFEB-072DD54C3843}">
      <dgm:prSet/>
      <dgm:spPr/>
      <dgm:t>
        <a:bodyPr/>
        <a:lstStyle/>
        <a:p>
          <a:endParaRPr lang="en-US"/>
        </a:p>
      </dgm:t>
    </dgm:pt>
    <dgm:pt modelId="{C1F3F5C1-679F-4DDD-9B1B-1D66D32373AB}" type="sibTrans" cxnId="{F20D14D0-7C10-4819-AFEB-072DD54C3843}">
      <dgm:prSet/>
      <dgm:spPr/>
      <dgm:t>
        <a:bodyPr/>
        <a:lstStyle/>
        <a:p>
          <a:endParaRPr lang="en-US"/>
        </a:p>
      </dgm:t>
    </dgm:pt>
    <dgm:pt modelId="{E42FBFB0-4A19-49E0-AE54-BE1F46A9F3E0}">
      <dgm:prSet/>
      <dgm:spPr/>
      <dgm:t>
        <a:bodyPr/>
        <a:lstStyle/>
        <a:p>
          <a:r>
            <a:rPr lang="es-ES"/>
            <a:t>Se desea evaluar la población por deciles para determinar un grupo objetivo con alta propensión de caer en mora.</a:t>
          </a:r>
          <a:endParaRPr lang="en-US"/>
        </a:p>
      </dgm:t>
    </dgm:pt>
    <dgm:pt modelId="{FF3EB4B8-A9E7-480E-AFF1-63E35B51B33F}" type="parTrans" cxnId="{3F0ECDB8-224A-46E8-8D2F-CB3C9913DC29}">
      <dgm:prSet/>
      <dgm:spPr/>
      <dgm:t>
        <a:bodyPr/>
        <a:lstStyle/>
        <a:p>
          <a:endParaRPr lang="en-US"/>
        </a:p>
      </dgm:t>
    </dgm:pt>
    <dgm:pt modelId="{36C2F482-4BFE-45F2-B54E-C55A000BFA80}" type="sibTrans" cxnId="{3F0ECDB8-224A-46E8-8D2F-CB3C9913DC29}">
      <dgm:prSet/>
      <dgm:spPr/>
      <dgm:t>
        <a:bodyPr/>
        <a:lstStyle/>
        <a:p>
          <a:endParaRPr lang="en-US"/>
        </a:p>
      </dgm:t>
    </dgm:pt>
    <dgm:pt modelId="{798CF467-3B43-48F8-8E94-BC0C710489EC}" type="pres">
      <dgm:prSet presAssocID="{14672A70-A9E8-488A-B6FA-F9CE47B24A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74C44-62C8-46CB-B0E2-4F513F146BA7}" type="pres">
      <dgm:prSet presAssocID="{92D3CE6E-AEE0-43D8-83F6-4ED9FF2F426A}" presName="hierRoot1" presStyleCnt="0"/>
      <dgm:spPr/>
    </dgm:pt>
    <dgm:pt modelId="{BD9E93BA-0CF1-4E3A-BDEE-6369B352E7CE}" type="pres">
      <dgm:prSet presAssocID="{92D3CE6E-AEE0-43D8-83F6-4ED9FF2F426A}" presName="composite" presStyleCnt="0"/>
      <dgm:spPr/>
    </dgm:pt>
    <dgm:pt modelId="{6943B3BE-F782-4BB0-BCE8-86FF0BC199E5}" type="pres">
      <dgm:prSet presAssocID="{92D3CE6E-AEE0-43D8-83F6-4ED9FF2F426A}" presName="background" presStyleLbl="node0" presStyleIdx="0" presStyleCnt="3"/>
      <dgm:spPr/>
    </dgm:pt>
    <dgm:pt modelId="{34905886-683E-4345-A14F-CB269A52E6CB}" type="pres">
      <dgm:prSet presAssocID="{92D3CE6E-AEE0-43D8-83F6-4ED9FF2F426A}" presName="text" presStyleLbl="fgAcc0" presStyleIdx="0" presStyleCnt="3">
        <dgm:presLayoutVars>
          <dgm:chPref val="3"/>
        </dgm:presLayoutVars>
      </dgm:prSet>
      <dgm:spPr/>
    </dgm:pt>
    <dgm:pt modelId="{895B10E1-B8F9-4F9B-8CDB-7CB2626C7BA8}" type="pres">
      <dgm:prSet presAssocID="{92D3CE6E-AEE0-43D8-83F6-4ED9FF2F426A}" presName="hierChild2" presStyleCnt="0"/>
      <dgm:spPr/>
    </dgm:pt>
    <dgm:pt modelId="{2B6A47FA-6224-4FC1-872F-21223BB40EAE}" type="pres">
      <dgm:prSet presAssocID="{10DF567F-5F91-4D97-A713-D30D38B5B176}" presName="hierRoot1" presStyleCnt="0"/>
      <dgm:spPr/>
    </dgm:pt>
    <dgm:pt modelId="{ABD32D24-8755-47E8-BCC3-511E729DE888}" type="pres">
      <dgm:prSet presAssocID="{10DF567F-5F91-4D97-A713-D30D38B5B176}" presName="composite" presStyleCnt="0"/>
      <dgm:spPr/>
    </dgm:pt>
    <dgm:pt modelId="{0DD9E050-3766-4DFF-9B69-93D385BBFB66}" type="pres">
      <dgm:prSet presAssocID="{10DF567F-5F91-4D97-A713-D30D38B5B176}" presName="background" presStyleLbl="node0" presStyleIdx="1" presStyleCnt="3"/>
      <dgm:spPr/>
    </dgm:pt>
    <dgm:pt modelId="{E77BD620-04DA-4653-AADB-84ED13C76E0B}" type="pres">
      <dgm:prSet presAssocID="{10DF567F-5F91-4D97-A713-D30D38B5B176}" presName="text" presStyleLbl="fgAcc0" presStyleIdx="1" presStyleCnt="3">
        <dgm:presLayoutVars>
          <dgm:chPref val="3"/>
        </dgm:presLayoutVars>
      </dgm:prSet>
      <dgm:spPr/>
    </dgm:pt>
    <dgm:pt modelId="{579C1A6A-A09F-49D0-B565-B84497DD90E8}" type="pres">
      <dgm:prSet presAssocID="{10DF567F-5F91-4D97-A713-D30D38B5B176}" presName="hierChild2" presStyleCnt="0"/>
      <dgm:spPr/>
    </dgm:pt>
    <dgm:pt modelId="{15FC897F-F33E-4B75-834D-BE79C6FBF919}" type="pres">
      <dgm:prSet presAssocID="{E42FBFB0-4A19-49E0-AE54-BE1F46A9F3E0}" presName="hierRoot1" presStyleCnt="0"/>
      <dgm:spPr/>
    </dgm:pt>
    <dgm:pt modelId="{02210F6E-A231-4DA0-BCDF-97440A8F6AE8}" type="pres">
      <dgm:prSet presAssocID="{E42FBFB0-4A19-49E0-AE54-BE1F46A9F3E0}" presName="composite" presStyleCnt="0"/>
      <dgm:spPr/>
    </dgm:pt>
    <dgm:pt modelId="{50D9AA08-7637-452C-BB2D-0ED0B97BC809}" type="pres">
      <dgm:prSet presAssocID="{E42FBFB0-4A19-49E0-AE54-BE1F46A9F3E0}" presName="background" presStyleLbl="node0" presStyleIdx="2" presStyleCnt="3"/>
      <dgm:spPr/>
    </dgm:pt>
    <dgm:pt modelId="{DF9DC6BD-E0FA-4CD6-8588-B20634DCBA54}" type="pres">
      <dgm:prSet presAssocID="{E42FBFB0-4A19-49E0-AE54-BE1F46A9F3E0}" presName="text" presStyleLbl="fgAcc0" presStyleIdx="2" presStyleCnt="3">
        <dgm:presLayoutVars>
          <dgm:chPref val="3"/>
        </dgm:presLayoutVars>
      </dgm:prSet>
      <dgm:spPr/>
    </dgm:pt>
    <dgm:pt modelId="{A2596399-65F3-41D1-ACFA-A25081EF87CB}" type="pres">
      <dgm:prSet presAssocID="{E42FBFB0-4A19-49E0-AE54-BE1F46A9F3E0}" presName="hierChild2" presStyleCnt="0"/>
      <dgm:spPr/>
    </dgm:pt>
  </dgm:ptLst>
  <dgm:cxnLst>
    <dgm:cxn modelId="{C026636E-821E-4D8E-A884-029F2DEC154E}" type="presOf" srcId="{E42FBFB0-4A19-49E0-AE54-BE1F46A9F3E0}" destId="{DF9DC6BD-E0FA-4CD6-8588-B20634DCBA54}" srcOrd="0" destOrd="0" presId="urn:microsoft.com/office/officeart/2005/8/layout/hierarchy1"/>
    <dgm:cxn modelId="{FC67AF4E-EC6E-4AD2-81EC-C3F56DE5EFDF}" srcId="{14672A70-A9E8-488A-B6FA-F9CE47B24A0D}" destId="{92D3CE6E-AEE0-43D8-83F6-4ED9FF2F426A}" srcOrd="0" destOrd="0" parTransId="{9C0E90CE-6784-4151-AA86-EA3E5C542C6E}" sibTransId="{1EA67E6E-33E9-422B-BF4B-AF15A78CC3AA}"/>
    <dgm:cxn modelId="{3F0ECDB8-224A-46E8-8D2F-CB3C9913DC29}" srcId="{14672A70-A9E8-488A-B6FA-F9CE47B24A0D}" destId="{E42FBFB0-4A19-49E0-AE54-BE1F46A9F3E0}" srcOrd="2" destOrd="0" parTransId="{FF3EB4B8-A9E7-480E-AFF1-63E35B51B33F}" sibTransId="{36C2F482-4BFE-45F2-B54E-C55A000BFA80}"/>
    <dgm:cxn modelId="{BB87C4C0-AD73-4728-A85F-B46CE832AC7C}" type="presOf" srcId="{10DF567F-5F91-4D97-A713-D30D38B5B176}" destId="{E77BD620-04DA-4653-AADB-84ED13C76E0B}" srcOrd="0" destOrd="0" presId="urn:microsoft.com/office/officeart/2005/8/layout/hierarchy1"/>
    <dgm:cxn modelId="{F20D14D0-7C10-4819-AFEB-072DD54C3843}" srcId="{14672A70-A9E8-488A-B6FA-F9CE47B24A0D}" destId="{10DF567F-5F91-4D97-A713-D30D38B5B176}" srcOrd="1" destOrd="0" parTransId="{355F5A4E-9720-46A3-9150-5C335B6184AC}" sibTransId="{C1F3F5C1-679F-4DDD-9B1B-1D66D32373AB}"/>
    <dgm:cxn modelId="{A25EDFD9-24CA-49A5-B457-CABCBA522801}" type="presOf" srcId="{14672A70-A9E8-488A-B6FA-F9CE47B24A0D}" destId="{798CF467-3B43-48F8-8E94-BC0C710489EC}" srcOrd="0" destOrd="0" presId="urn:microsoft.com/office/officeart/2005/8/layout/hierarchy1"/>
    <dgm:cxn modelId="{EB17EFF3-BB00-4F39-855A-F647F60C7C6B}" type="presOf" srcId="{92D3CE6E-AEE0-43D8-83F6-4ED9FF2F426A}" destId="{34905886-683E-4345-A14F-CB269A52E6CB}" srcOrd="0" destOrd="0" presId="urn:microsoft.com/office/officeart/2005/8/layout/hierarchy1"/>
    <dgm:cxn modelId="{D0D88D90-EDF6-43DB-B39E-FBE1C23B41A3}" type="presParOf" srcId="{798CF467-3B43-48F8-8E94-BC0C710489EC}" destId="{91C74C44-62C8-46CB-B0E2-4F513F146BA7}" srcOrd="0" destOrd="0" presId="urn:microsoft.com/office/officeart/2005/8/layout/hierarchy1"/>
    <dgm:cxn modelId="{A6922DE2-FF82-4554-AE05-EC45EDF5057C}" type="presParOf" srcId="{91C74C44-62C8-46CB-B0E2-4F513F146BA7}" destId="{BD9E93BA-0CF1-4E3A-BDEE-6369B352E7CE}" srcOrd="0" destOrd="0" presId="urn:microsoft.com/office/officeart/2005/8/layout/hierarchy1"/>
    <dgm:cxn modelId="{306C2E42-C39B-4204-A196-34F7E3E9244D}" type="presParOf" srcId="{BD9E93BA-0CF1-4E3A-BDEE-6369B352E7CE}" destId="{6943B3BE-F782-4BB0-BCE8-86FF0BC199E5}" srcOrd="0" destOrd="0" presId="urn:microsoft.com/office/officeart/2005/8/layout/hierarchy1"/>
    <dgm:cxn modelId="{299F78CB-D9C9-41D6-A5A5-D39F0ACA1F3E}" type="presParOf" srcId="{BD9E93BA-0CF1-4E3A-BDEE-6369B352E7CE}" destId="{34905886-683E-4345-A14F-CB269A52E6CB}" srcOrd="1" destOrd="0" presId="urn:microsoft.com/office/officeart/2005/8/layout/hierarchy1"/>
    <dgm:cxn modelId="{5C8D3042-9786-4C27-B6C2-24DEAA702227}" type="presParOf" srcId="{91C74C44-62C8-46CB-B0E2-4F513F146BA7}" destId="{895B10E1-B8F9-4F9B-8CDB-7CB2626C7BA8}" srcOrd="1" destOrd="0" presId="urn:microsoft.com/office/officeart/2005/8/layout/hierarchy1"/>
    <dgm:cxn modelId="{28F8E8CF-CBE4-4D63-8F4A-FA851CD5D9E1}" type="presParOf" srcId="{798CF467-3B43-48F8-8E94-BC0C710489EC}" destId="{2B6A47FA-6224-4FC1-872F-21223BB40EAE}" srcOrd="1" destOrd="0" presId="urn:microsoft.com/office/officeart/2005/8/layout/hierarchy1"/>
    <dgm:cxn modelId="{D88400C7-C18C-45BB-8D3E-8F269AD1636B}" type="presParOf" srcId="{2B6A47FA-6224-4FC1-872F-21223BB40EAE}" destId="{ABD32D24-8755-47E8-BCC3-511E729DE888}" srcOrd="0" destOrd="0" presId="urn:microsoft.com/office/officeart/2005/8/layout/hierarchy1"/>
    <dgm:cxn modelId="{E5B2F6BA-4E0B-4B9F-B799-73911D6A7EF9}" type="presParOf" srcId="{ABD32D24-8755-47E8-BCC3-511E729DE888}" destId="{0DD9E050-3766-4DFF-9B69-93D385BBFB66}" srcOrd="0" destOrd="0" presId="urn:microsoft.com/office/officeart/2005/8/layout/hierarchy1"/>
    <dgm:cxn modelId="{44BCDA42-1337-4EE1-B48E-FA8DEC3BDB47}" type="presParOf" srcId="{ABD32D24-8755-47E8-BCC3-511E729DE888}" destId="{E77BD620-04DA-4653-AADB-84ED13C76E0B}" srcOrd="1" destOrd="0" presId="urn:microsoft.com/office/officeart/2005/8/layout/hierarchy1"/>
    <dgm:cxn modelId="{A4418E9C-5BB2-4D69-9836-047EF21F0325}" type="presParOf" srcId="{2B6A47FA-6224-4FC1-872F-21223BB40EAE}" destId="{579C1A6A-A09F-49D0-B565-B84497DD90E8}" srcOrd="1" destOrd="0" presId="urn:microsoft.com/office/officeart/2005/8/layout/hierarchy1"/>
    <dgm:cxn modelId="{8B38FD0B-842D-4C37-8723-495E43184D3D}" type="presParOf" srcId="{798CF467-3B43-48F8-8E94-BC0C710489EC}" destId="{15FC897F-F33E-4B75-834D-BE79C6FBF919}" srcOrd="2" destOrd="0" presId="urn:microsoft.com/office/officeart/2005/8/layout/hierarchy1"/>
    <dgm:cxn modelId="{79F75C85-B090-4F96-B0DA-8A8A10FA0B87}" type="presParOf" srcId="{15FC897F-F33E-4B75-834D-BE79C6FBF919}" destId="{02210F6E-A231-4DA0-BCDF-97440A8F6AE8}" srcOrd="0" destOrd="0" presId="urn:microsoft.com/office/officeart/2005/8/layout/hierarchy1"/>
    <dgm:cxn modelId="{9DA53E5F-060B-4D5C-A303-DD5EAF91BDC1}" type="presParOf" srcId="{02210F6E-A231-4DA0-BCDF-97440A8F6AE8}" destId="{50D9AA08-7637-452C-BB2D-0ED0B97BC809}" srcOrd="0" destOrd="0" presId="urn:microsoft.com/office/officeart/2005/8/layout/hierarchy1"/>
    <dgm:cxn modelId="{85E1F603-722C-4131-8606-A5036DA1CEED}" type="presParOf" srcId="{02210F6E-A231-4DA0-BCDF-97440A8F6AE8}" destId="{DF9DC6BD-E0FA-4CD6-8588-B20634DCBA54}" srcOrd="1" destOrd="0" presId="urn:microsoft.com/office/officeart/2005/8/layout/hierarchy1"/>
    <dgm:cxn modelId="{2BCEA8D5-75C6-46BC-889E-6DBFF946F232}" type="presParOf" srcId="{15FC897F-F33E-4B75-834D-BE79C6FBF919}" destId="{A2596399-65F3-41D1-ACFA-A25081EF87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15B47-6611-4C78-8A9F-DA3028670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5BFB1-E3B1-46E0-A090-B98520A017A1}">
      <dgm:prSet/>
      <dgm:spPr/>
      <dgm:t>
        <a:bodyPr/>
        <a:lstStyle/>
        <a:p>
          <a:r>
            <a:rPr lang="es-ES"/>
            <a:t>Se tiene información completa para 24000 clientes, con un total de 24 variables</a:t>
          </a:r>
          <a:endParaRPr lang="en-US"/>
        </a:p>
      </dgm:t>
    </dgm:pt>
    <dgm:pt modelId="{7489E84E-BB66-4755-8AF3-087B034E3697}" type="parTrans" cxnId="{6F859907-A828-4177-9C40-DF71523EEEA9}">
      <dgm:prSet/>
      <dgm:spPr/>
      <dgm:t>
        <a:bodyPr/>
        <a:lstStyle/>
        <a:p>
          <a:endParaRPr lang="en-US"/>
        </a:p>
      </dgm:t>
    </dgm:pt>
    <dgm:pt modelId="{E3703D43-43D9-4042-923D-62CD1ACE8B05}" type="sibTrans" cxnId="{6F859907-A828-4177-9C40-DF71523EEEA9}">
      <dgm:prSet/>
      <dgm:spPr/>
      <dgm:t>
        <a:bodyPr/>
        <a:lstStyle/>
        <a:p>
          <a:endParaRPr lang="en-US"/>
        </a:p>
      </dgm:t>
    </dgm:pt>
    <dgm:pt modelId="{672CF91A-4C3B-4457-B779-55738F1C935A}">
      <dgm:prSet/>
      <dgm:spPr/>
      <dgm:t>
        <a:bodyPr/>
        <a:lstStyle/>
        <a:p>
          <a:r>
            <a:rPr lang="es-ES"/>
            <a:t>60,4% de los clientes son mujeres y 39,6% hombres.</a:t>
          </a:r>
          <a:endParaRPr lang="en-US"/>
        </a:p>
      </dgm:t>
    </dgm:pt>
    <dgm:pt modelId="{2119F983-BABC-4DD2-9174-5A92E3F2127C}" type="parTrans" cxnId="{DF790DFA-564C-485C-A1EA-C7EE26019615}">
      <dgm:prSet/>
      <dgm:spPr/>
      <dgm:t>
        <a:bodyPr/>
        <a:lstStyle/>
        <a:p>
          <a:endParaRPr lang="en-US"/>
        </a:p>
      </dgm:t>
    </dgm:pt>
    <dgm:pt modelId="{C4EF1A7D-2E8C-4F77-BE1F-FA11A928714A}" type="sibTrans" cxnId="{DF790DFA-564C-485C-A1EA-C7EE26019615}">
      <dgm:prSet/>
      <dgm:spPr/>
      <dgm:t>
        <a:bodyPr/>
        <a:lstStyle/>
        <a:p>
          <a:endParaRPr lang="en-US"/>
        </a:p>
      </dgm:t>
    </dgm:pt>
    <dgm:pt modelId="{3920CCF6-54CB-440D-B170-3244E93E6012}">
      <dgm:prSet/>
      <dgm:spPr/>
      <dgm:t>
        <a:bodyPr/>
        <a:lstStyle/>
        <a:p>
          <a:r>
            <a:rPr lang="es-ES" dirty="0"/>
            <a:t>La mayor proporción es de clientes con título universitario (46,5%)</a:t>
          </a:r>
          <a:endParaRPr lang="en-US" dirty="0"/>
        </a:p>
      </dgm:t>
    </dgm:pt>
    <dgm:pt modelId="{FE5C15D8-651B-4A3F-AD01-B5E7003A014A}" type="parTrans" cxnId="{254D5D4D-F492-44BF-B7CF-D8C5B4B96BB6}">
      <dgm:prSet/>
      <dgm:spPr/>
      <dgm:t>
        <a:bodyPr/>
        <a:lstStyle/>
        <a:p>
          <a:endParaRPr lang="en-US"/>
        </a:p>
      </dgm:t>
    </dgm:pt>
    <dgm:pt modelId="{A8EC0601-4E2C-43F6-A0B1-DB011E564DBC}" type="sibTrans" cxnId="{254D5D4D-F492-44BF-B7CF-D8C5B4B96BB6}">
      <dgm:prSet/>
      <dgm:spPr/>
      <dgm:t>
        <a:bodyPr/>
        <a:lstStyle/>
        <a:p>
          <a:endParaRPr lang="en-US"/>
        </a:p>
      </dgm:t>
    </dgm:pt>
    <dgm:pt modelId="{FC687294-1CF0-411E-A79E-D595718F19F5}">
      <dgm:prSet/>
      <dgm:spPr/>
      <dgm:t>
        <a:bodyPr/>
        <a:lstStyle/>
        <a:p>
          <a:r>
            <a:rPr lang="es-ES"/>
            <a:t>La edad promedio de los clientes es de 35 años</a:t>
          </a:r>
          <a:endParaRPr lang="en-US"/>
        </a:p>
      </dgm:t>
    </dgm:pt>
    <dgm:pt modelId="{6D778ADF-01E0-438F-8163-8DB51C933F7E}" type="parTrans" cxnId="{A6EF32D8-4BC7-4873-84EC-53224E232846}">
      <dgm:prSet/>
      <dgm:spPr/>
      <dgm:t>
        <a:bodyPr/>
        <a:lstStyle/>
        <a:p>
          <a:endParaRPr lang="en-US"/>
        </a:p>
      </dgm:t>
    </dgm:pt>
    <dgm:pt modelId="{146BC3DE-5125-426C-AB7F-BF98DB51C24A}" type="sibTrans" cxnId="{A6EF32D8-4BC7-4873-84EC-53224E232846}">
      <dgm:prSet/>
      <dgm:spPr/>
      <dgm:t>
        <a:bodyPr/>
        <a:lstStyle/>
        <a:p>
          <a:endParaRPr lang="en-US"/>
        </a:p>
      </dgm:t>
    </dgm:pt>
    <dgm:pt modelId="{7FF7F24E-597F-44B9-93F2-576612E07BB0}" type="pres">
      <dgm:prSet presAssocID="{C9715B47-6611-4C78-8A9F-DA3028670DC0}" presName="linear" presStyleCnt="0">
        <dgm:presLayoutVars>
          <dgm:animLvl val="lvl"/>
          <dgm:resizeHandles val="exact"/>
        </dgm:presLayoutVars>
      </dgm:prSet>
      <dgm:spPr/>
    </dgm:pt>
    <dgm:pt modelId="{2FAAAEAB-1348-4E46-827E-6233568904B3}" type="pres">
      <dgm:prSet presAssocID="{0EA5BFB1-E3B1-46E0-A090-B98520A017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A2BAC6-E819-4FC1-A767-E434FCFEBB77}" type="pres">
      <dgm:prSet presAssocID="{E3703D43-43D9-4042-923D-62CD1ACE8B05}" presName="spacer" presStyleCnt="0"/>
      <dgm:spPr/>
    </dgm:pt>
    <dgm:pt modelId="{D93D018F-05FD-4D3B-834B-ABED717ED0F0}" type="pres">
      <dgm:prSet presAssocID="{672CF91A-4C3B-4457-B779-55738F1C93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BB36DD-79D6-4C98-9E7A-52711D104AD4}" type="pres">
      <dgm:prSet presAssocID="{C4EF1A7D-2E8C-4F77-BE1F-FA11A928714A}" presName="spacer" presStyleCnt="0"/>
      <dgm:spPr/>
    </dgm:pt>
    <dgm:pt modelId="{2F8734AD-76A6-4F03-ADAD-027A405C32CE}" type="pres">
      <dgm:prSet presAssocID="{3920CCF6-54CB-440D-B170-3244E93E60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F62CE8-B112-4BD7-A78E-A362A6EACE32}" type="pres">
      <dgm:prSet presAssocID="{A8EC0601-4E2C-43F6-A0B1-DB011E564DBC}" presName="spacer" presStyleCnt="0"/>
      <dgm:spPr/>
    </dgm:pt>
    <dgm:pt modelId="{1EBE7CAB-5C75-459A-8017-F031A34CCEB8}" type="pres">
      <dgm:prSet presAssocID="{FC687294-1CF0-411E-A79E-D595718F19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859907-A828-4177-9C40-DF71523EEEA9}" srcId="{C9715B47-6611-4C78-8A9F-DA3028670DC0}" destId="{0EA5BFB1-E3B1-46E0-A090-B98520A017A1}" srcOrd="0" destOrd="0" parTransId="{7489E84E-BB66-4755-8AF3-087B034E3697}" sibTransId="{E3703D43-43D9-4042-923D-62CD1ACE8B05}"/>
    <dgm:cxn modelId="{3CEAFC2B-1A50-41A1-A5D8-277C3AC7B21C}" type="presOf" srcId="{3920CCF6-54CB-440D-B170-3244E93E6012}" destId="{2F8734AD-76A6-4F03-ADAD-027A405C32CE}" srcOrd="0" destOrd="0" presId="urn:microsoft.com/office/officeart/2005/8/layout/vList2"/>
    <dgm:cxn modelId="{DEABE15B-1800-41B8-8AC3-D813FE4BE901}" type="presOf" srcId="{FC687294-1CF0-411E-A79E-D595718F19F5}" destId="{1EBE7CAB-5C75-459A-8017-F031A34CCEB8}" srcOrd="0" destOrd="0" presId="urn:microsoft.com/office/officeart/2005/8/layout/vList2"/>
    <dgm:cxn modelId="{254D5D4D-F492-44BF-B7CF-D8C5B4B96BB6}" srcId="{C9715B47-6611-4C78-8A9F-DA3028670DC0}" destId="{3920CCF6-54CB-440D-B170-3244E93E6012}" srcOrd="2" destOrd="0" parTransId="{FE5C15D8-651B-4A3F-AD01-B5E7003A014A}" sibTransId="{A8EC0601-4E2C-43F6-A0B1-DB011E564DBC}"/>
    <dgm:cxn modelId="{A0091086-3190-44A5-8118-B29E580A7E84}" type="presOf" srcId="{C9715B47-6611-4C78-8A9F-DA3028670DC0}" destId="{7FF7F24E-597F-44B9-93F2-576612E07BB0}" srcOrd="0" destOrd="0" presId="urn:microsoft.com/office/officeart/2005/8/layout/vList2"/>
    <dgm:cxn modelId="{9E99D0AA-7F2D-4E31-9F7B-93FF797C2B8A}" type="presOf" srcId="{0EA5BFB1-E3B1-46E0-A090-B98520A017A1}" destId="{2FAAAEAB-1348-4E46-827E-6233568904B3}" srcOrd="0" destOrd="0" presId="urn:microsoft.com/office/officeart/2005/8/layout/vList2"/>
    <dgm:cxn modelId="{FE624BD2-F25A-425A-82BE-EABD8FD1EF9E}" type="presOf" srcId="{672CF91A-4C3B-4457-B779-55738F1C935A}" destId="{D93D018F-05FD-4D3B-834B-ABED717ED0F0}" srcOrd="0" destOrd="0" presId="urn:microsoft.com/office/officeart/2005/8/layout/vList2"/>
    <dgm:cxn modelId="{A6EF32D8-4BC7-4873-84EC-53224E232846}" srcId="{C9715B47-6611-4C78-8A9F-DA3028670DC0}" destId="{FC687294-1CF0-411E-A79E-D595718F19F5}" srcOrd="3" destOrd="0" parTransId="{6D778ADF-01E0-438F-8163-8DB51C933F7E}" sibTransId="{146BC3DE-5125-426C-AB7F-BF98DB51C24A}"/>
    <dgm:cxn modelId="{DF790DFA-564C-485C-A1EA-C7EE26019615}" srcId="{C9715B47-6611-4C78-8A9F-DA3028670DC0}" destId="{672CF91A-4C3B-4457-B779-55738F1C935A}" srcOrd="1" destOrd="0" parTransId="{2119F983-BABC-4DD2-9174-5A92E3F2127C}" sibTransId="{C4EF1A7D-2E8C-4F77-BE1F-FA11A928714A}"/>
    <dgm:cxn modelId="{802904B9-1EDA-41E0-8800-F382EE8C0953}" type="presParOf" srcId="{7FF7F24E-597F-44B9-93F2-576612E07BB0}" destId="{2FAAAEAB-1348-4E46-827E-6233568904B3}" srcOrd="0" destOrd="0" presId="urn:microsoft.com/office/officeart/2005/8/layout/vList2"/>
    <dgm:cxn modelId="{0EC1EF52-A973-4360-ABF0-5457C78A2B56}" type="presParOf" srcId="{7FF7F24E-597F-44B9-93F2-576612E07BB0}" destId="{3FA2BAC6-E819-4FC1-A767-E434FCFEBB77}" srcOrd="1" destOrd="0" presId="urn:microsoft.com/office/officeart/2005/8/layout/vList2"/>
    <dgm:cxn modelId="{CA8CE93C-B08C-4F88-B42A-4191668B567E}" type="presParOf" srcId="{7FF7F24E-597F-44B9-93F2-576612E07BB0}" destId="{D93D018F-05FD-4D3B-834B-ABED717ED0F0}" srcOrd="2" destOrd="0" presId="urn:microsoft.com/office/officeart/2005/8/layout/vList2"/>
    <dgm:cxn modelId="{E7183313-5113-4718-8856-09A8C6ADD9FF}" type="presParOf" srcId="{7FF7F24E-597F-44B9-93F2-576612E07BB0}" destId="{61BB36DD-79D6-4C98-9E7A-52711D104AD4}" srcOrd="3" destOrd="0" presId="urn:microsoft.com/office/officeart/2005/8/layout/vList2"/>
    <dgm:cxn modelId="{DC3A969D-928F-47A7-9868-C0817E4E0C07}" type="presParOf" srcId="{7FF7F24E-597F-44B9-93F2-576612E07BB0}" destId="{2F8734AD-76A6-4F03-ADAD-027A405C32CE}" srcOrd="4" destOrd="0" presId="urn:microsoft.com/office/officeart/2005/8/layout/vList2"/>
    <dgm:cxn modelId="{C9375C10-5F4E-4DC5-AC8D-F7A1F35D987C}" type="presParOf" srcId="{7FF7F24E-597F-44B9-93F2-576612E07BB0}" destId="{8CF62CE8-B112-4BD7-A78E-A362A6EACE32}" srcOrd="5" destOrd="0" presId="urn:microsoft.com/office/officeart/2005/8/layout/vList2"/>
    <dgm:cxn modelId="{4BBB7E63-FC58-45CE-AD0C-1B7CFA629C7C}" type="presParOf" srcId="{7FF7F24E-597F-44B9-93F2-576612E07BB0}" destId="{1EBE7CAB-5C75-459A-8017-F031A34CCE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981F5D-8FD8-47B8-8FFA-F12FE7D05D3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EF6D70-A5F5-4BC8-902D-3E0BE9701871}">
      <dgm:prSet/>
      <dgm:spPr/>
      <dgm:t>
        <a:bodyPr/>
        <a:lstStyle/>
        <a:p>
          <a:r>
            <a:rPr lang="es-ES"/>
            <a:t>Se entrenan 13 alternativas de modelamiento, según modelo y procesamiento de datos.</a:t>
          </a:r>
          <a:endParaRPr lang="en-US"/>
        </a:p>
      </dgm:t>
    </dgm:pt>
    <dgm:pt modelId="{A3BF3EA5-5946-480D-9E60-C1FC3A4DC7D9}" type="parTrans" cxnId="{ADF38C06-2F35-4367-B49A-DC1A2CD3A94B}">
      <dgm:prSet/>
      <dgm:spPr/>
      <dgm:t>
        <a:bodyPr/>
        <a:lstStyle/>
        <a:p>
          <a:endParaRPr lang="en-US"/>
        </a:p>
      </dgm:t>
    </dgm:pt>
    <dgm:pt modelId="{7255BBFF-2ADD-4204-A2FE-1A9424DC09FA}" type="sibTrans" cxnId="{ADF38C06-2F35-4367-B49A-DC1A2CD3A94B}">
      <dgm:prSet/>
      <dgm:spPr/>
      <dgm:t>
        <a:bodyPr/>
        <a:lstStyle/>
        <a:p>
          <a:endParaRPr lang="en-US"/>
        </a:p>
      </dgm:t>
    </dgm:pt>
    <dgm:pt modelId="{EF39F277-D60E-458E-B4F2-D54EB332FEF4}">
      <dgm:prSet/>
      <dgm:spPr/>
      <dgm:t>
        <a:bodyPr/>
        <a:lstStyle/>
        <a:p>
          <a:r>
            <a:rPr lang="es-ES"/>
            <a:t>Se presentan los resultados de los dos modelos con el mejor desempeño (se utiliza la métrica RMSE)</a:t>
          </a:r>
          <a:endParaRPr lang="en-US"/>
        </a:p>
      </dgm:t>
    </dgm:pt>
    <dgm:pt modelId="{4313B864-FDE4-48AF-8D24-C319442A5176}" type="parTrans" cxnId="{B1066D47-B8A0-47EC-BD16-9A11576196D4}">
      <dgm:prSet/>
      <dgm:spPr/>
      <dgm:t>
        <a:bodyPr/>
        <a:lstStyle/>
        <a:p>
          <a:endParaRPr lang="en-US"/>
        </a:p>
      </dgm:t>
    </dgm:pt>
    <dgm:pt modelId="{C1A0CBD1-3528-49A4-BD47-DEC2C9A05C2D}" type="sibTrans" cxnId="{B1066D47-B8A0-47EC-BD16-9A11576196D4}">
      <dgm:prSet/>
      <dgm:spPr/>
      <dgm:t>
        <a:bodyPr/>
        <a:lstStyle/>
        <a:p>
          <a:endParaRPr lang="en-US"/>
        </a:p>
      </dgm:t>
    </dgm:pt>
    <dgm:pt modelId="{FCF088E0-BBF7-4E0B-A20E-443136B861D5}" type="pres">
      <dgm:prSet presAssocID="{9D981F5D-8FD8-47B8-8FFA-F12FE7D05D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5A924-A225-4E0D-A003-4AF5A71B8A85}" type="pres">
      <dgm:prSet presAssocID="{EBEF6D70-A5F5-4BC8-902D-3E0BE9701871}" presName="hierRoot1" presStyleCnt="0"/>
      <dgm:spPr/>
    </dgm:pt>
    <dgm:pt modelId="{C893C312-0296-4DB1-BE04-49E7C07A6454}" type="pres">
      <dgm:prSet presAssocID="{EBEF6D70-A5F5-4BC8-902D-3E0BE9701871}" presName="composite" presStyleCnt="0"/>
      <dgm:spPr/>
    </dgm:pt>
    <dgm:pt modelId="{FED9AD71-37CD-4C84-B1F3-4ABA2D1E3CB6}" type="pres">
      <dgm:prSet presAssocID="{EBEF6D70-A5F5-4BC8-902D-3E0BE9701871}" presName="background" presStyleLbl="node0" presStyleIdx="0" presStyleCnt="2"/>
      <dgm:spPr/>
    </dgm:pt>
    <dgm:pt modelId="{A27D5E65-B59B-4C84-BAEF-707BBAA5F48A}" type="pres">
      <dgm:prSet presAssocID="{EBEF6D70-A5F5-4BC8-902D-3E0BE9701871}" presName="text" presStyleLbl="fgAcc0" presStyleIdx="0" presStyleCnt="2">
        <dgm:presLayoutVars>
          <dgm:chPref val="3"/>
        </dgm:presLayoutVars>
      </dgm:prSet>
      <dgm:spPr/>
    </dgm:pt>
    <dgm:pt modelId="{94F26473-906C-43B0-B48B-721528CE9406}" type="pres">
      <dgm:prSet presAssocID="{EBEF6D70-A5F5-4BC8-902D-3E0BE9701871}" presName="hierChild2" presStyleCnt="0"/>
      <dgm:spPr/>
    </dgm:pt>
    <dgm:pt modelId="{60650549-FF35-4B62-8CBE-44B3A3BD9C51}" type="pres">
      <dgm:prSet presAssocID="{EF39F277-D60E-458E-B4F2-D54EB332FEF4}" presName="hierRoot1" presStyleCnt="0"/>
      <dgm:spPr/>
    </dgm:pt>
    <dgm:pt modelId="{CD9CEC82-1477-4967-915D-5333EC644DBB}" type="pres">
      <dgm:prSet presAssocID="{EF39F277-D60E-458E-B4F2-D54EB332FEF4}" presName="composite" presStyleCnt="0"/>
      <dgm:spPr/>
    </dgm:pt>
    <dgm:pt modelId="{09CD67AD-C7A9-4FE0-9C06-6F7D6FF6ABC1}" type="pres">
      <dgm:prSet presAssocID="{EF39F277-D60E-458E-B4F2-D54EB332FEF4}" presName="background" presStyleLbl="node0" presStyleIdx="1" presStyleCnt="2"/>
      <dgm:spPr/>
    </dgm:pt>
    <dgm:pt modelId="{273BC291-98B0-4B1D-BDDA-357E9A11D729}" type="pres">
      <dgm:prSet presAssocID="{EF39F277-D60E-458E-B4F2-D54EB332FEF4}" presName="text" presStyleLbl="fgAcc0" presStyleIdx="1" presStyleCnt="2">
        <dgm:presLayoutVars>
          <dgm:chPref val="3"/>
        </dgm:presLayoutVars>
      </dgm:prSet>
      <dgm:spPr/>
    </dgm:pt>
    <dgm:pt modelId="{17925A19-CA7D-49DD-B772-ECCDD88ECD13}" type="pres">
      <dgm:prSet presAssocID="{EF39F277-D60E-458E-B4F2-D54EB332FEF4}" presName="hierChild2" presStyleCnt="0"/>
      <dgm:spPr/>
    </dgm:pt>
  </dgm:ptLst>
  <dgm:cxnLst>
    <dgm:cxn modelId="{ADF38C06-2F35-4367-B49A-DC1A2CD3A94B}" srcId="{9D981F5D-8FD8-47B8-8FFA-F12FE7D05D34}" destId="{EBEF6D70-A5F5-4BC8-902D-3E0BE9701871}" srcOrd="0" destOrd="0" parTransId="{A3BF3EA5-5946-480D-9E60-C1FC3A4DC7D9}" sibTransId="{7255BBFF-2ADD-4204-A2FE-1A9424DC09FA}"/>
    <dgm:cxn modelId="{EFFB6565-4C19-4206-951A-228858012BD7}" type="presOf" srcId="{9D981F5D-8FD8-47B8-8FFA-F12FE7D05D34}" destId="{FCF088E0-BBF7-4E0B-A20E-443136B861D5}" srcOrd="0" destOrd="0" presId="urn:microsoft.com/office/officeart/2005/8/layout/hierarchy1"/>
    <dgm:cxn modelId="{B1066D47-B8A0-47EC-BD16-9A11576196D4}" srcId="{9D981F5D-8FD8-47B8-8FFA-F12FE7D05D34}" destId="{EF39F277-D60E-458E-B4F2-D54EB332FEF4}" srcOrd="1" destOrd="0" parTransId="{4313B864-FDE4-48AF-8D24-C319442A5176}" sibTransId="{C1A0CBD1-3528-49A4-BD47-DEC2C9A05C2D}"/>
    <dgm:cxn modelId="{4CCFF1A2-16F5-4A19-8857-EC0A2142FF57}" type="presOf" srcId="{EF39F277-D60E-458E-B4F2-D54EB332FEF4}" destId="{273BC291-98B0-4B1D-BDDA-357E9A11D729}" srcOrd="0" destOrd="0" presId="urn:microsoft.com/office/officeart/2005/8/layout/hierarchy1"/>
    <dgm:cxn modelId="{A60022FB-3244-4B7F-B0A1-78E154B7EC55}" type="presOf" srcId="{EBEF6D70-A5F5-4BC8-902D-3E0BE9701871}" destId="{A27D5E65-B59B-4C84-BAEF-707BBAA5F48A}" srcOrd="0" destOrd="0" presId="urn:microsoft.com/office/officeart/2005/8/layout/hierarchy1"/>
    <dgm:cxn modelId="{183B3D19-6DAF-4C3F-B1B3-859F26529089}" type="presParOf" srcId="{FCF088E0-BBF7-4E0B-A20E-443136B861D5}" destId="{1E75A924-A225-4E0D-A003-4AF5A71B8A85}" srcOrd="0" destOrd="0" presId="urn:microsoft.com/office/officeart/2005/8/layout/hierarchy1"/>
    <dgm:cxn modelId="{35831044-E6CE-46A1-A163-BE64180B7FD6}" type="presParOf" srcId="{1E75A924-A225-4E0D-A003-4AF5A71B8A85}" destId="{C893C312-0296-4DB1-BE04-49E7C07A6454}" srcOrd="0" destOrd="0" presId="urn:microsoft.com/office/officeart/2005/8/layout/hierarchy1"/>
    <dgm:cxn modelId="{71BF6DA9-03DF-4EE8-ADF2-870E3FEE079C}" type="presParOf" srcId="{C893C312-0296-4DB1-BE04-49E7C07A6454}" destId="{FED9AD71-37CD-4C84-B1F3-4ABA2D1E3CB6}" srcOrd="0" destOrd="0" presId="urn:microsoft.com/office/officeart/2005/8/layout/hierarchy1"/>
    <dgm:cxn modelId="{25DD0D81-5038-41F2-AD78-1A26B6A63CAC}" type="presParOf" srcId="{C893C312-0296-4DB1-BE04-49E7C07A6454}" destId="{A27D5E65-B59B-4C84-BAEF-707BBAA5F48A}" srcOrd="1" destOrd="0" presId="urn:microsoft.com/office/officeart/2005/8/layout/hierarchy1"/>
    <dgm:cxn modelId="{CC454033-B4E1-4EC2-A2AD-03F5316C1754}" type="presParOf" srcId="{1E75A924-A225-4E0D-A003-4AF5A71B8A85}" destId="{94F26473-906C-43B0-B48B-721528CE9406}" srcOrd="1" destOrd="0" presId="urn:microsoft.com/office/officeart/2005/8/layout/hierarchy1"/>
    <dgm:cxn modelId="{803336BD-54D1-449C-AFE5-0FC7C6CD0E6F}" type="presParOf" srcId="{FCF088E0-BBF7-4E0B-A20E-443136B861D5}" destId="{60650549-FF35-4B62-8CBE-44B3A3BD9C51}" srcOrd="1" destOrd="0" presId="urn:microsoft.com/office/officeart/2005/8/layout/hierarchy1"/>
    <dgm:cxn modelId="{411C5F35-7ED1-4941-ADF3-0CF183E1991E}" type="presParOf" srcId="{60650549-FF35-4B62-8CBE-44B3A3BD9C51}" destId="{CD9CEC82-1477-4967-915D-5333EC644DBB}" srcOrd="0" destOrd="0" presId="urn:microsoft.com/office/officeart/2005/8/layout/hierarchy1"/>
    <dgm:cxn modelId="{2BEBB69D-44AD-4825-BB62-7023CAA14FEA}" type="presParOf" srcId="{CD9CEC82-1477-4967-915D-5333EC644DBB}" destId="{09CD67AD-C7A9-4FE0-9C06-6F7D6FF6ABC1}" srcOrd="0" destOrd="0" presId="urn:microsoft.com/office/officeart/2005/8/layout/hierarchy1"/>
    <dgm:cxn modelId="{135FD90B-60B5-43C5-8505-ECFAD5F6A221}" type="presParOf" srcId="{CD9CEC82-1477-4967-915D-5333EC644DBB}" destId="{273BC291-98B0-4B1D-BDDA-357E9A11D729}" srcOrd="1" destOrd="0" presId="urn:microsoft.com/office/officeart/2005/8/layout/hierarchy1"/>
    <dgm:cxn modelId="{0885B55B-992C-4C8F-BDAC-BC61FA896F56}" type="presParOf" srcId="{60650549-FF35-4B62-8CBE-44B3A3BD9C51}" destId="{17925A19-CA7D-49DD-B772-ECCDD88ECD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3B3BE-F782-4BB0-BCE8-86FF0BC199E5}">
      <dsp:nvSpPr>
        <dsp:cNvPr id="0" name=""/>
        <dsp:cNvSpPr/>
      </dsp:nvSpPr>
      <dsp:spPr>
        <a:xfrm>
          <a:off x="0" y="1058976"/>
          <a:ext cx="3015824" cy="1915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05886-683E-4345-A14F-CB269A52E6CB}">
      <dsp:nvSpPr>
        <dsp:cNvPr id="0" name=""/>
        <dsp:cNvSpPr/>
      </dsp:nvSpPr>
      <dsp:spPr>
        <a:xfrm>
          <a:off x="335091" y="1377313"/>
          <a:ext cx="3015824" cy="1915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Tres conjuntos de información: Histórico de transacciones, información de los clientes y etiquetas de si el cliente cae en mora al mes siguiente</a:t>
          </a:r>
          <a:endParaRPr lang="en-US" sz="1700" kern="1200"/>
        </a:p>
      </dsp:txBody>
      <dsp:txXfrm>
        <a:off x="391181" y="1433403"/>
        <a:ext cx="2903644" cy="1802868"/>
      </dsp:txXfrm>
    </dsp:sp>
    <dsp:sp modelId="{0DD9E050-3766-4DFF-9B69-93D385BBFB66}">
      <dsp:nvSpPr>
        <dsp:cNvPr id="0" name=""/>
        <dsp:cNvSpPr/>
      </dsp:nvSpPr>
      <dsp:spPr>
        <a:xfrm>
          <a:off x="3686007" y="1058976"/>
          <a:ext cx="3015824" cy="1915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BD620-04DA-4653-AADB-84ED13C76E0B}">
      <dsp:nvSpPr>
        <dsp:cNvPr id="0" name=""/>
        <dsp:cNvSpPr/>
      </dsp:nvSpPr>
      <dsp:spPr>
        <a:xfrm>
          <a:off x="4021099" y="1377313"/>
          <a:ext cx="3015824" cy="1915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Se desea evaluar la calidad de clasificación con el RMSE, </a:t>
          </a:r>
          <a:r>
            <a:rPr lang="es-ES" sz="1700" kern="1200" dirty="0" err="1"/>
            <a:t>accuracy</a:t>
          </a:r>
          <a:r>
            <a:rPr lang="es-ES" sz="1700" kern="1200" dirty="0"/>
            <a:t> y </a:t>
          </a:r>
          <a:r>
            <a:rPr lang="es-ES" sz="1700" kern="1200" dirty="0" err="1"/>
            <a:t>recall</a:t>
          </a:r>
          <a:r>
            <a:rPr lang="es-ES" sz="1700" kern="1200" dirty="0"/>
            <a:t>.</a:t>
          </a:r>
          <a:endParaRPr lang="en-US" sz="1700" kern="1200" dirty="0"/>
        </a:p>
      </dsp:txBody>
      <dsp:txXfrm>
        <a:off x="4077189" y="1433403"/>
        <a:ext cx="2903644" cy="1802868"/>
      </dsp:txXfrm>
    </dsp:sp>
    <dsp:sp modelId="{50D9AA08-7637-452C-BB2D-0ED0B97BC809}">
      <dsp:nvSpPr>
        <dsp:cNvPr id="0" name=""/>
        <dsp:cNvSpPr/>
      </dsp:nvSpPr>
      <dsp:spPr>
        <a:xfrm>
          <a:off x="7372015" y="1058976"/>
          <a:ext cx="3015824" cy="1915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DC6BD-E0FA-4CD6-8588-B20634DCBA54}">
      <dsp:nvSpPr>
        <dsp:cNvPr id="0" name=""/>
        <dsp:cNvSpPr/>
      </dsp:nvSpPr>
      <dsp:spPr>
        <a:xfrm>
          <a:off x="7707107" y="1377313"/>
          <a:ext cx="3015824" cy="1915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Se desea evaluar la población por deciles para determinar un grupo objetivo con alta propensión de caer en mora.</a:t>
          </a:r>
          <a:endParaRPr lang="en-US" sz="1700" kern="1200"/>
        </a:p>
      </dsp:txBody>
      <dsp:txXfrm>
        <a:off x="7763197" y="1433403"/>
        <a:ext cx="2903644" cy="1802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AAEAB-1348-4E46-827E-6233568904B3}">
      <dsp:nvSpPr>
        <dsp:cNvPr id="0" name=""/>
        <dsp:cNvSpPr/>
      </dsp:nvSpPr>
      <dsp:spPr>
        <a:xfrm>
          <a:off x="0" y="78669"/>
          <a:ext cx="1072293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 tiene información completa para 24000 clientes, con un total de 24 variables</a:t>
          </a:r>
          <a:endParaRPr lang="en-US" sz="2500" kern="1200"/>
        </a:p>
      </dsp:txBody>
      <dsp:txXfrm>
        <a:off x="48547" y="127216"/>
        <a:ext cx="10625838" cy="897406"/>
      </dsp:txXfrm>
    </dsp:sp>
    <dsp:sp modelId="{D93D018F-05FD-4D3B-834B-ABED717ED0F0}">
      <dsp:nvSpPr>
        <dsp:cNvPr id="0" name=""/>
        <dsp:cNvSpPr/>
      </dsp:nvSpPr>
      <dsp:spPr>
        <a:xfrm>
          <a:off x="0" y="1145169"/>
          <a:ext cx="1072293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60,4% de los clientes son mujeres y 39,6% hombres.</a:t>
          </a:r>
          <a:endParaRPr lang="en-US" sz="2500" kern="1200"/>
        </a:p>
      </dsp:txBody>
      <dsp:txXfrm>
        <a:off x="48547" y="1193716"/>
        <a:ext cx="10625838" cy="897406"/>
      </dsp:txXfrm>
    </dsp:sp>
    <dsp:sp modelId="{2F8734AD-76A6-4F03-ADAD-027A405C32CE}">
      <dsp:nvSpPr>
        <dsp:cNvPr id="0" name=""/>
        <dsp:cNvSpPr/>
      </dsp:nvSpPr>
      <dsp:spPr>
        <a:xfrm>
          <a:off x="0" y="2211669"/>
          <a:ext cx="1072293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La mayor proporción es de clientes con título universitario (46,5%)</a:t>
          </a:r>
          <a:endParaRPr lang="en-US" sz="2500" kern="1200" dirty="0"/>
        </a:p>
      </dsp:txBody>
      <dsp:txXfrm>
        <a:off x="48547" y="2260216"/>
        <a:ext cx="10625838" cy="897406"/>
      </dsp:txXfrm>
    </dsp:sp>
    <dsp:sp modelId="{1EBE7CAB-5C75-459A-8017-F031A34CCEB8}">
      <dsp:nvSpPr>
        <dsp:cNvPr id="0" name=""/>
        <dsp:cNvSpPr/>
      </dsp:nvSpPr>
      <dsp:spPr>
        <a:xfrm>
          <a:off x="0" y="3278169"/>
          <a:ext cx="1072293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La edad promedio de los clientes es de 35 años</a:t>
          </a:r>
          <a:endParaRPr lang="en-US" sz="2500" kern="1200"/>
        </a:p>
      </dsp:txBody>
      <dsp:txXfrm>
        <a:off x="48547" y="3326716"/>
        <a:ext cx="10625838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9AD71-37CD-4C84-B1F3-4ABA2D1E3CB6}">
      <dsp:nvSpPr>
        <dsp:cNvPr id="0" name=""/>
        <dsp:cNvSpPr/>
      </dsp:nvSpPr>
      <dsp:spPr>
        <a:xfrm>
          <a:off x="1309" y="136791"/>
          <a:ext cx="4594690" cy="291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D5E65-B59B-4C84-BAEF-707BBAA5F48A}">
      <dsp:nvSpPr>
        <dsp:cNvPr id="0" name=""/>
        <dsp:cNvSpPr/>
      </dsp:nvSpPr>
      <dsp:spPr>
        <a:xfrm>
          <a:off x="511830" y="621786"/>
          <a:ext cx="4594690" cy="291762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Se entrenan 13 alternativas de modelamiento, según modelo y procesamiento de datos.</a:t>
          </a:r>
          <a:endParaRPr lang="en-US" sz="3000" kern="1200"/>
        </a:p>
      </dsp:txBody>
      <dsp:txXfrm>
        <a:off x="597284" y="707240"/>
        <a:ext cx="4423782" cy="2746720"/>
      </dsp:txXfrm>
    </dsp:sp>
    <dsp:sp modelId="{09CD67AD-C7A9-4FE0-9C06-6F7D6FF6ABC1}">
      <dsp:nvSpPr>
        <dsp:cNvPr id="0" name=""/>
        <dsp:cNvSpPr/>
      </dsp:nvSpPr>
      <dsp:spPr>
        <a:xfrm>
          <a:off x="5617042" y="136791"/>
          <a:ext cx="4594690" cy="291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BC291-98B0-4B1D-BDDA-357E9A11D729}">
      <dsp:nvSpPr>
        <dsp:cNvPr id="0" name=""/>
        <dsp:cNvSpPr/>
      </dsp:nvSpPr>
      <dsp:spPr>
        <a:xfrm>
          <a:off x="6127563" y="621786"/>
          <a:ext cx="4594690" cy="291762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Se presentan los resultados de los dos modelos con el mejor desempeño (se utiliza la métrica RMSE)</a:t>
          </a:r>
          <a:endParaRPr lang="en-US" sz="3000" kern="1200"/>
        </a:p>
      </dsp:txBody>
      <dsp:txXfrm>
        <a:off x="6213017" y="707240"/>
        <a:ext cx="4423782" cy="274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7204EA-5331-746F-E156-ECF7017871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679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 - Confidencial</a:t>
            </a:r>
          </a:p>
        </p:txBody>
      </p:sp>
    </p:spTree>
    <p:extLst>
      <p:ext uri="{BB962C8B-B14F-4D97-AF65-F5344CB8AC3E}">
        <p14:creationId xmlns:p14="http://schemas.microsoft.com/office/powerpoint/2010/main" val="30204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hyperlink" Target="reporte_dato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669446-7D67-8133-1628-4366EE4D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s-ES" sz="5000"/>
              <a:t>Prueba técnica:</a:t>
            </a:r>
            <a:br>
              <a:rPr lang="es-ES" sz="5000"/>
            </a:br>
            <a:r>
              <a:rPr lang="es-ES" sz="5000"/>
              <a:t>clasificación de deudas en mora</a:t>
            </a:r>
            <a:endParaRPr lang="es-CO" sz="5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801B5D-1693-81F9-33EC-4FE32DAE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s-ES"/>
              <a:t>Daniel Betancur Rodríguez</a:t>
            </a:r>
            <a:endParaRPr lang="es-CO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EFF16-BC65-CB53-419B-DA2C3DF93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1" r="27069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35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3B16-CD67-4A7A-2C50-F5AC279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Antecedentes</a:t>
            </a:r>
            <a:endParaRPr lang="es-CO" dirty="0"/>
          </a:p>
        </p:txBody>
      </p:sp>
      <p:graphicFrame>
        <p:nvGraphicFramePr>
          <p:cNvPr id="48" name="Marcador de contenido 2">
            <a:extLst>
              <a:ext uri="{FF2B5EF4-FFF2-40B4-BE49-F238E27FC236}">
                <a16:creationId xmlns:a16="http://schemas.microsoft.com/office/drawing/2014/main" id="{E4C1544F-C6A2-FF99-6A08-7C8C3555F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440196"/>
              </p:ext>
            </p:extLst>
          </p:nvPr>
        </p:nvGraphicFramePr>
        <p:xfrm>
          <a:off x="457200" y="1825625"/>
          <a:ext cx="107229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C41A8-A396-AE49-E4AA-D45C2816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Hallazgos sobre los datos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02D272-FE00-2F9A-28DB-E85D59250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464489"/>
              </p:ext>
            </p:extLst>
          </p:nvPr>
        </p:nvGraphicFramePr>
        <p:xfrm>
          <a:off x="457200" y="1690688"/>
          <a:ext cx="107229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07B097E6-8FBB-1A9A-1BA3-93F85F653B93}"/>
              </a:ext>
            </a:extLst>
          </p:cNvPr>
          <p:cNvGrpSpPr/>
          <p:nvPr/>
        </p:nvGrpSpPr>
        <p:grpSpPr>
          <a:xfrm>
            <a:off x="9974425" y="5823642"/>
            <a:ext cx="2028961" cy="914400"/>
            <a:chOff x="9974425" y="5823642"/>
            <a:chExt cx="2028961" cy="914400"/>
          </a:xfrm>
        </p:grpSpPr>
        <p:pic>
          <p:nvPicPr>
            <p:cNvPr id="6" name="Gráfico 5" descr="Lupa con relleno sólido">
              <a:extLst>
                <a:ext uri="{FF2B5EF4-FFF2-40B4-BE49-F238E27FC236}">
                  <a16:creationId xmlns:a16="http://schemas.microsoft.com/office/drawing/2014/main" id="{0F4B66CD-03B4-CB34-CEB3-C9EF9DE3D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88986" y="5823642"/>
              <a:ext cx="914400" cy="914400"/>
            </a:xfrm>
            <a:prstGeom prst="rect">
              <a:avLst/>
            </a:prstGeom>
          </p:spPr>
        </p:pic>
        <p:sp>
          <p:nvSpPr>
            <p:cNvPr id="8" name="CuadroTexto 7">
              <a:hlinkClick r:id="rId9" action="ppaction://hlinkfile"/>
              <a:extLst>
                <a:ext uri="{FF2B5EF4-FFF2-40B4-BE49-F238E27FC236}">
                  <a16:creationId xmlns:a16="http://schemas.microsoft.com/office/drawing/2014/main" id="{24D8ADF0-F4A2-9B3B-2F7B-ED2AC4281017}"/>
                </a:ext>
              </a:extLst>
            </p:cNvPr>
            <p:cNvSpPr txBox="1"/>
            <p:nvPr/>
          </p:nvSpPr>
          <p:spPr>
            <a:xfrm>
              <a:off x="9974425" y="6123543"/>
              <a:ext cx="1769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VER MAS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7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AA628-B9F1-4654-4594-434710AE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Proceso</a:t>
            </a:r>
            <a:endParaRPr lang="es-CO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3" name="Marcador de contenido 2">
            <a:extLst>
              <a:ext uri="{FF2B5EF4-FFF2-40B4-BE49-F238E27FC236}">
                <a16:creationId xmlns:a16="http://schemas.microsoft.com/office/drawing/2014/main" id="{52902B57-B253-240C-2BFA-A6A4452A4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79476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90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46558D-51C8-CC2C-EACD-E29865E57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AF8B8C-6C26-B72E-25FF-F3B75B3F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Resultados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1889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6" name="Freeform: Shape 106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1" name="Freeform: Shape 110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79" name="Rectangle 113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0" name="Rectangle 113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1" name="Right Triangle 113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Flowchart: Document 1139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83" name="Group 1141">
            <a:extLst>
              <a:ext uri="{FF2B5EF4-FFF2-40B4-BE49-F238E27FC236}">
                <a16:creationId xmlns:a16="http://schemas.microsoft.com/office/drawing/2014/main" id="{6A6D524A-6732-4B70-AC86-459F2F895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0AE71854-2EC3-48B0-86C2-5A56374F1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D0E21600-BA07-401E-AB6F-BDFA3CCC9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EE5FE7DD-5592-41D4-A08C-52D3B745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72DC30A3-BEEE-4EFC-B941-23770DC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8B022868-DA72-4369-8A32-965E18405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982F43AF-943E-47B4-9AA8-2F4427B1D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9C3B454D-BBC8-4C85-B53D-06FED5A6C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555B17B2-8134-44F9-996D-AC22EBC9F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5C7275F9-9E71-479A-89BD-4524CD4C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1DA8A6F8-F926-4E22-9701-3D296469A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A44EF91D-CF7E-4612-A390-E456D8354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3BAB70FF-0FFA-4B58-9ADD-11DDA504B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97F46716-BC12-481C-A335-F5E960496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FAE99F57-C0B0-4AB8-8FC9-6C66BE1C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9C78FA44-E331-4365-8905-F15F6888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1ABBAFF4-00AB-4DB6-A494-B7490369B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FD0D23A1-3CC3-41C8-8616-CA60026BC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23843DD9-C067-432D-9522-6F5725D50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06728C99-72AD-4D56-8D93-89E5B248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09646A8D-B482-44AE-905E-5A9127C45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ED4CF747-BBD8-46C9-AB53-240E0AE81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B354134A-529C-4039-8EA7-0AC3FEF86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085E0F47-E979-40F3-A829-E7D5459D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CCC2EA96-1106-4814-A975-DE54FA05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FDAE39CF-FBFA-4161-8ED5-7748778E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>
              <a:extLst>
                <a:ext uri="{FF2B5EF4-FFF2-40B4-BE49-F238E27FC236}">
                  <a16:creationId xmlns:a16="http://schemas.microsoft.com/office/drawing/2014/main" id="{2986C1EE-8093-4D9D-9D09-DB55C97C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AB806EFF-4DDC-441A-A8BF-291C0A441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D4FD2FD5-BAA2-4CD3-AFF4-599EEC59C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3C7FF2F-40B6-406B-AE3E-95E8E28B5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F3A58-A3B1-EABB-EB94-08AD4184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6" y="1462093"/>
            <a:ext cx="573601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Parte</a:t>
            </a:r>
            <a:r>
              <a:rPr lang="en-US" sz="5400" dirty="0"/>
              <a:t> </a:t>
            </a:r>
            <a:r>
              <a:rPr lang="en-US" sz="5400" dirty="0" err="1"/>
              <a:t>técnica</a:t>
            </a:r>
            <a:endParaRPr lang="en-US" sz="5400" dirty="0"/>
          </a:p>
        </p:txBody>
      </p:sp>
      <p:pic>
        <p:nvPicPr>
          <p:cNvPr id="1026" name="Picture 2" descr="Metodología CRISP-DM - Adictos al trabajo Tutoriales">
            <a:extLst>
              <a:ext uri="{FF2B5EF4-FFF2-40B4-BE49-F238E27FC236}">
                <a16:creationId xmlns:a16="http://schemas.microsoft.com/office/drawing/2014/main" id="{F3FC037A-E147-9339-B59A-617EA073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3025" y="1407721"/>
            <a:ext cx="8570117" cy="52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991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7E8"/>
      </a:lt2>
      <a:accent1>
        <a:srgbClr val="C199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164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Posterama</vt:lpstr>
      <vt:lpstr>SineVTI</vt:lpstr>
      <vt:lpstr>Prueba técnica: clasificación de deudas en mora</vt:lpstr>
      <vt:lpstr>Antecedentes</vt:lpstr>
      <vt:lpstr>Hallazgos sobre los datos</vt:lpstr>
      <vt:lpstr>Proceso</vt:lpstr>
      <vt:lpstr>Resultados</vt:lpstr>
      <vt:lpstr>Parte técnica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técnica: clasificación de deudas en mora</dc:title>
  <dc:creator>Daniel Betancur Rodriguez</dc:creator>
  <cp:lastModifiedBy>Daniel Betancur Rodriguez</cp:lastModifiedBy>
  <cp:revision>4</cp:revision>
  <dcterms:created xsi:type="dcterms:W3CDTF">2023-04-02T23:51:58Z</dcterms:created>
  <dcterms:modified xsi:type="dcterms:W3CDTF">2023-04-03T01:48:08Z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65b8e4-1f0c-4670-af8c-025bb86d926d_Enabled">
    <vt:lpwstr>true</vt:lpwstr>
  </property>
  <property fmtid="{D5CDD505-2E9C-101B-9397-08002B2CF9AE}" pid="3" name="MSIP_Label_7a65b8e4-1f0c-4670-af8c-025bb86d926d_SetDate">
    <vt:lpwstr>2023-04-02T23:58:26Z</vt:lpwstr>
  </property>
  <property fmtid="{D5CDD505-2E9C-101B-9397-08002B2CF9AE}" pid="4" name="MSIP_Label_7a65b8e4-1f0c-4670-af8c-025bb86d926d_Method">
    <vt:lpwstr>Standard</vt:lpwstr>
  </property>
  <property fmtid="{D5CDD505-2E9C-101B-9397-08002B2CF9AE}" pid="5" name="MSIP_Label_7a65b8e4-1f0c-4670-af8c-025bb86d926d_Name">
    <vt:lpwstr>Confidencial</vt:lpwstr>
  </property>
  <property fmtid="{D5CDD505-2E9C-101B-9397-08002B2CF9AE}" pid="6" name="MSIP_Label_7a65b8e4-1f0c-4670-af8c-025bb86d926d_SiteId">
    <vt:lpwstr>f47dcce4-02e7-4d88-a659-a2d0bbe170e7</vt:lpwstr>
  </property>
  <property fmtid="{D5CDD505-2E9C-101B-9397-08002B2CF9AE}" pid="7" name="MSIP_Label_7a65b8e4-1f0c-4670-af8c-025bb86d926d_ActionId">
    <vt:lpwstr>98827b76-c9ee-4c58-8a0c-cd68ef847d70</vt:lpwstr>
  </property>
  <property fmtid="{D5CDD505-2E9C-101B-9397-08002B2CF9AE}" pid="8" name="MSIP_Label_7a65b8e4-1f0c-4670-af8c-025bb86d926d_ContentBits">
    <vt:lpwstr>2</vt:lpwstr>
  </property>
  <property fmtid="{D5CDD505-2E9C-101B-9397-08002B2CF9AE}" pid="9" name="ClassificationContentMarkingFooterLocations">
    <vt:lpwstr>SineVTI:8</vt:lpwstr>
  </property>
  <property fmtid="{D5CDD505-2E9C-101B-9397-08002B2CF9AE}" pid="10" name="ClassificationContentMarkingFooterText">
    <vt:lpwstr>Clasificación - Confidencial</vt:lpwstr>
  </property>
</Properties>
</file>