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Nunito" pitchFamily="2"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f0e5a60fa6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f0e5a60fa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f0e5a60fa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f0e5a60fa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f0e5a60fa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f0e5a60fa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bd944f77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bd944f77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bd944f77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bd944f77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ebd944f77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ebd944f77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ebd944f77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ebd944f77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bd944f77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bd944f77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23c19401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23c1940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0e5a60fa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0e5a60fa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ef3acdc913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ef3acdc91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f3acdc91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f3acdc91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0e5a60fa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0e5a60fa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0e5a60fa6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0e5a60fa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f0e5a60fa6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f0e5a60fa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0e5a60fa6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0e5a60fa6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khulasasndh/game-of-thrones-book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gutenberg.org/" TargetMode="External"/><Relationship Id="rId4" Type="http://schemas.openxmlformats.org/officeDocument/2006/relationships/hyperlink" Target="https://www.kaggle.com/santiviquez/hp1tx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Natural Language Generation</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rgbClr val="38761D"/>
                </a:solidFill>
              </a:rPr>
              <a:t>Creating a Story</a:t>
            </a:r>
            <a:endParaRPr>
              <a:solidFill>
                <a:srgbClr val="38761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819150" y="845600"/>
            <a:ext cx="7505700" cy="59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LSTM Process to Generate Text</a:t>
            </a:r>
            <a:endParaRPr/>
          </a:p>
        </p:txBody>
      </p:sp>
      <p:sp>
        <p:nvSpPr>
          <p:cNvPr id="190" name="Google Shape;190;p22"/>
          <p:cNvSpPr txBox="1">
            <a:spLocks noGrp="1"/>
          </p:cNvSpPr>
          <p:nvPr>
            <p:ph type="body" idx="1"/>
          </p:nvPr>
        </p:nvSpPr>
        <p:spPr>
          <a:xfrm>
            <a:off x="752350" y="1442975"/>
            <a:ext cx="7505700" cy="2845500"/>
          </a:xfrm>
          <a:prstGeom prst="rect">
            <a:avLst/>
          </a:prstGeom>
        </p:spPr>
        <p:txBody>
          <a:bodyPr spcFirstLastPara="1" wrap="square" lIns="91425" tIns="91425" rIns="91425" bIns="91425" anchor="t" anchorCtr="0">
            <a:normAutofit fontScale="25000" lnSpcReduction="20000"/>
          </a:bodyPr>
          <a:lstStyle/>
          <a:p>
            <a:pPr marL="0" lvl="0" indent="0" algn="l" rtl="0">
              <a:lnSpc>
                <a:spcPct val="218181"/>
              </a:lnSpc>
              <a:spcBef>
                <a:spcPts val="3200"/>
              </a:spcBef>
              <a:spcAft>
                <a:spcPts val="0"/>
              </a:spcAft>
              <a:buNone/>
            </a:pPr>
            <a:r>
              <a:rPr lang="en" sz="5200">
                <a:solidFill>
                  <a:srgbClr val="292929"/>
                </a:solidFill>
                <a:highlight>
                  <a:srgbClr val="FFFFFF"/>
                </a:highlight>
              </a:rPr>
              <a:t>Load the dataset and preprocess text.</a:t>
            </a:r>
            <a:endParaRPr sz="5200">
              <a:solidFill>
                <a:srgbClr val="292929"/>
              </a:solidFill>
              <a:highlight>
                <a:srgbClr val="FFFFFF"/>
              </a:highlight>
            </a:endParaRPr>
          </a:p>
          <a:p>
            <a:pPr marL="0" lvl="0" indent="0" algn="l" rtl="0">
              <a:lnSpc>
                <a:spcPct val="218181"/>
              </a:lnSpc>
              <a:spcBef>
                <a:spcPts val="1700"/>
              </a:spcBef>
              <a:spcAft>
                <a:spcPts val="0"/>
              </a:spcAft>
              <a:buNone/>
            </a:pPr>
            <a:r>
              <a:rPr lang="en" sz="5200">
                <a:solidFill>
                  <a:srgbClr val="292929"/>
                </a:solidFill>
                <a:highlight>
                  <a:srgbClr val="FFFFFF"/>
                </a:highlight>
              </a:rPr>
              <a:t>Extract sequences of length n using the input vector then generate the next words</a:t>
            </a:r>
            <a:endParaRPr sz="5200">
              <a:solidFill>
                <a:srgbClr val="292929"/>
              </a:solidFill>
              <a:highlight>
                <a:srgbClr val="FFFFFF"/>
              </a:highlight>
            </a:endParaRPr>
          </a:p>
          <a:p>
            <a:pPr marL="0" lvl="0" indent="0" algn="l" rtl="0">
              <a:lnSpc>
                <a:spcPct val="218181"/>
              </a:lnSpc>
              <a:spcBef>
                <a:spcPts val="1700"/>
              </a:spcBef>
              <a:spcAft>
                <a:spcPts val="0"/>
              </a:spcAft>
              <a:buNone/>
            </a:pPr>
            <a:r>
              <a:rPr lang="en" sz="5200">
                <a:solidFill>
                  <a:srgbClr val="292929"/>
                </a:solidFill>
                <a:highlight>
                  <a:srgbClr val="FFFFFF"/>
                </a:highlight>
              </a:rPr>
              <a:t>Build DataGenerator that returns batches of data.</a:t>
            </a:r>
            <a:endParaRPr sz="5200">
              <a:solidFill>
                <a:srgbClr val="292929"/>
              </a:solidFill>
              <a:highlight>
                <a:srgbClr val="FFFFFF"/>
              </a:highlight>
            </a:endParaRPr>
          </a:p>
          <a:p>
            <a:pPr marL="0" lvl="0" indent="0" algn="l" rtl="0">
              <a:lnSpc>
                <a:spcPct val="218181"/>
              </a:lnSpc>
              <a:spcBef>
                <a:spcPts val="1700"/>
              </a:spcBef>
              <a:spcAft>
                <a:spcPts val="0"/>
              </a:spcAft>
              <a:buNone/>
            </a:pPr>
            <a:r>
              <a:rPr lang="en" sz="5200">
                <a:solidFill>
                  <a:srgbClr val="292929"/>
                </a:solidFill>
                <a:highlight>
                  <a:srgbClr val="FFFFFF"/>
                </a:highlight>
              </a:rPr>
              <a:t>Define the LSTM model and train it.</a:t>
            </a:r>
            <a:endParaRPr sz="5200">
              <a:solidFill>
                <a:srgbClr val="292929"/>
              </a:solidFill>
              <a:highlight>
                <a:srgbClr val="FFFFFF"/>
              </a:highlight>
            </a:endParaRPr>
          </a:p>
          <a:p>
            <a:pPr marL="0" lvl="0" indent="0" algn="l" rtl="0">
              <a:lnSpc>
                <a:spcPct val="218181"/>
              </a:lnSpc>
              <a:spcBef>
                <a:spcPts val="1700"/>
              </a:spcBef>
              <a:spcAft>
                <a:spcPts val="0"/>
              </a:spcAft>
              <a:buNone/>
            </a:pPr>
            <a:r>
              <a:rPr lang="en" sz="5200">
                <a:solidFill>
                  <a:srgbClr val="292929"/>
                </a:solidFill>
                <a:highlight>
                  <a:srgbClr val="FFFFFF"/>
                </a:highlight>
              </a:rPr>
              <a:t>Predict the next word based on the sequence.</a:t>
            </a:r>
            <a:endParaRPr sz="5200">
              <a:solidFill>
                <a:srgbClr val="292929"/>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819150" y="845600"/>
            <a:ext cx="40392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Transformer </a:t>
            </a:r>
            <a:br>
              <a:rPr lang="en"/>
            </a:br>
            <a:endParaRPr/>
          </a:p>
        </p:txBody>
      </p:sp>
      <p:sp>
        <p:nvSpPr>
          <p:cNvPr id="196" name="Google Shape;196;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a:solidFill>
                  <a:srgbClr val="222222"/>
                </a:solidFill>
                <a:highlight>
                  <a:srgbClr val="FFFFFF"/>
                </a:highlight>
                <a:latin typeface="Arial"/>
                <a:ea typeface="Arial"/>
                <a:cs typeface="Arial"/>
                <a:sym typeface="Arial"/>
              </a:rPr>
              <a:t>The Transformer is the first transduction model </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relying entirely on self-attention to compute </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representations of its input and output without </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using sequence-aligned RNNs or convolution.</a:t>
            </a:r>
            <a:endParaRPr sz="1350">
              <a:solidFill>
                <a:srgbClr val="222222"/>
              </a:solidFill>
              <a:highlight>
                <a:srgbClr val="FFFFFF"/>
              </a:highlight>
              <a:latin typeface="Arial"/>
              <a:ea typeface="Arial"/>
              <a:cs typeface="Arial"/>
              <a:sym typeface="Arial"/>
            </a:endParaRPr>
          </a:p>
          <a:p>
            <a:pPr marL="0" lvl="0" indent="0" algn="l" rtl="0">
              <a:spcBef>
                <a:spcPts val="1200"/>
              </a:spcBef>
              <a:spcAft>
                <a:spcPts val="1200"/>
              </a:spcAft>
              <a:buNone/>
            </a:pPr>
            <a:r>
              <a:rPr lang="en" sz="1350">
                <a:solidFill>
                  <a:srgbClr val="222222"/>
                </a:solidFill>
                <a:highlight>
                  <a:srgbClr val="FFFFFF"/>
                </a:highlight>
                <a:latin typeface="Arial"/>
                <a:ea typeface="Arial"/>
                <a:cs typeface="Arial"/>
                <a:sym typeface="Arial"/>
              </a:rPr>
              <a:t>The Encoder block has 1 layer of a Multi-Head </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Attention followed by another layer of Feed Forward</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Neural Network. The decoder, on the other hand, </a:t>
            </a:r>
            <a:br>
              <a:rPr lang="en" sz="1350">
                <a:solidFill>
                  <a:srgbClr val="222222"/>
                </a:solidFill>
                <a:highlight>
                  <a:srgbClr val="FFFFFF"/>
                </a:highlight>
                <a:latin typeface="Arial"/>
                <a:ea typeface="Arial"/>
                <a:cs typeface="Arial"/>
                <a:sym typeface="Arial"/>
              </a:rPr>
            </a:br>
            <a:r>
              <a:rPr lang="en" sz="1350">
                <a:solidFill>
                  <a:srgbClr val="222222"/>
                </a:solidFill>
                <a:highlight>
                  <a:srgbClr val="FFFFFF"/>
                </a:highlight>
                <a:latin typeface="Arial"/>
                <a:ea typeface="Arial"/>
                <a:cs typeface="Arial"/>
                <a:sym typeface="Arial"/>
              </a:rPr>
              <a:t>has an extra Masked Multi-Head Attention.</a:t>
            </a:r>
            <a:endParaRPr sz="1350">
              <a:solidFill>
                <a:srgbClr val="222222"/>
              </a:solidFill>
              <a:highlight>
                <a:srgbClr val="FFFFFF"/>
              </a:highlight>
              <a:latin typeface="Arial"/>
              <a:ea typeface="Arial"/>
              <a:cs typeface="Arial"/>
              <a:sym typeface="Arial"/>
            </a:endParaRPr>
          </a:p>
        </p:txBody>
      </p:sp>
      <p:pic>
        <p:nvPicPr>
          <p:cNvPr id="197" name="Google Shape;197;p23"/>
          <p:cNvPicPr preferRelativeResize="0"/>
          <p:nvPr/>
        </p:nvPicPr>
        <p:blipFill>
          <a:blip r:embed="rId3">
            <a:alphaModFix/>
          </a:blip>
          <a:stretch>
            <a:fillRect/>
          </a:stretch>
        </p:blipFill>
        <p:spPr>
          <a:xfrm>
            <a:off x="4875250" y="228600"/>
            <a:ext cx="4039075" cy="4686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Open AI GPT-2</a:t>
            </a:r>
            <a:endParaRPr/>
          </a:p>
        </p:txBody>
      </p:sp>
      <p:sp>
        <p:nvSpPr>
          <p:cNvPr id="203" name="Google Shape;203;p24"/>
          <p:cNvSpPr txBox="1">
            <a:spLocks noGrp="1"/>
          </p:cNvSpPr>
          <p:nvPr>
            <p:ph type="body" idx="1"/>
          </p:nvPr>
        </p:nvSpPr>
        <p:spPr>
          <a:xfrm>
            <a:off x="819150" y="1683325"/>
            <a:ext cx="7505700" cy="27555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OPen AI GPT-2 is a transformer based model</a:t>
            </a:r>
            <a:endParaRPr/>
          </a:p>
          <a:p>
            <a:pPr marL="0" lvl="0" indent="0" algn="l" rtl="0">
              <a:spcBef>
                <a:spcPts val="1200"/>
              </a:spcBef>
              <a:spcAft>
                <a:spcPts val="0"/>
              </a:spcAft>
              <a:buNone/>
            </a:pPr>
            <a:r>
              <a:rPr lang="en">
                <a:solidFill>
                  <a:srgbClr val="202124"/>
                </a:solidFill>
                <a:highlight>
                  <a:srgbClr val="FFFFFF"/>
                </a:highlight>
                <a:latin typeface="Roboto"/>
                <a:ea typeface="Roboto"/>
                <a:cs typeface="Roboto"/>
                <a:sym typeface="Roboto"/>
              </a:rPr>
              <a:t>GPT-2 works like a traditional language model in that it </a:t>
            </a: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takes word vectors and input and produces estimates </a:t>
            </a: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for the probability of the next word as outputs. It </a:t>
            </a:r>
            <a:r>
              <a:rPr lang="en" b="1">
                <a:solidFill>
                  <a:srgbClr val="202124"/>
                </a:solidFill>
                <a:highlight>
                  <a:srgbClr val="FFFFFF"/>
                </a:highlight>
                <a:latin typeface="Roboto"/>
                <a:ea typeface="Roboto"/>
                <a:cs typeface="Roboto"/>
                <a:sym typeface="Roboto"/>
              </a:rPr>
              <a:t>i</a:t>
            </a:r>
            <a:r>
              <a:rPr lang="en">
                <a:solidFill>
                  <a:srgbClr val="202124"/>
                </a:solidFill>
                <a:highlight>
                  <a:srgbClr val="FFFFFF"/>
                </a:highlight>
                <a:latin typeface="Roboto"/>
                <a:ea typeface="Roboto"/>
                <a:cs typeface="Roboto"/>
                <a:sym typeface="Roboto"/>
              </a:rPr>
              <a:t>s </a:t>
            </a: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auto-regressive in nature</a:t>
            </a:r>
            <a:r>
              <a:rPr lang="en" b="1">
                <a:solidFill>
                  <a:srgbClr val="202124"/>
                </a:solidFill>
                <a:highlight>
                  <a:srgbClr val="FFFFFF"/>
                </a:highlight>
                <a:latin typeface="Roboto"/>
                <a:ea typeface="Roboto"/>
                <a:cs typeface="Roboto"/>
                <a:sym typeface="Roboto"/>
              </a:rPr>
              <a:t>,</a:t>
            </a:r>
            <a:r>
              <a:rPr lang="en">
                <a:solidFill>
                  <a:srgbClr val="202124"/>
                </a:solidFill>
                <a:highlight>
                  <a:srgbClr val="FFFFFF"/>
                </a:highlight>
                <a:latin typeface="Roboto"/>
                <a:ea typeface="Roboto"/>
                <a:cs typeface="Roboto"/>
                <a:sym typeface="Roboto"/>
              </a:rPr>
              <a:t>such that each token in the </a:t>
            </a:r>
            <a:br>
              <a:rPr lang="en">
                <a:solidFill>
                  <a:srgbClr val="202124"/>
                </a:solidFill>
                <a:highlight>
                  <a:srgbClr val="FFFFFF"/>
                </a:highlight>
                <a:latin typeface="Roboto"/>
                <a:ea typeface="Roboto"/>
                <a:cs typeface="Roboto"/>
                <a:sym typeface="Roboto"/>
              </a:rPr>
            </a:br>
            <a:r>
              <a:rPr lang="en">
                <a:solidFill>
                  <a:srgbClr val="202124"/>
                </a:solidFill>
                <a:highlight>
                  <a:srgbClr val="FFFFFF"/>
                </a:highlight>
                <a:latin typeface="Roboto"/>
                <a:ea typeface="Roboto"/>
                <a:cs typeface="Roboto"/>
                <a:sym typeface="Roboto"/>
              </a:rPr>
              <a:t>sentence has the context of the previous words</a:t>
            </a:r>
            <a:endParaRPr>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r>
              <a:rPr lang="en">
                <a:solidFill>
                  <a:srgbClr val="202124"/>
                </a:solidFill>
                <a:highlight>
                  <a:srgbClr val="FFFFFF"/>
                </a:highlight>
                <a:latin typeface="Roboto"/>
                <a:ea typeface="Roboto"/>
                <a:cs typeface="Roboto"/>
                <a:sym typeface="Roboto"/>
              </a:rPr>
              <a:t>GPT-2 was trained on 40 Gb of high quality content </a:t>
            </a:r>
            <a:endParaRPr>
              <a:solidFill>
                <a:srgbClr val="202124"/>
              </a:solidFill>
              <a:highlight>
                <a:srgbClr val="FFFFFF"/>
              </a:highlight>
              <a:latin typeface="Roboto"/>
              <a:ea typeface="Roboto"/>
              <a:cs typeface="Roboto"/>
              <a:sym typeface="Roboto"/>
            </a:endParaRPr>
          </a:p>
          <a:p>
            <a:pPr marL="0" lvl="0" indent="0" algn="l" rtl="0">
              <a:spcBef>
                <a:spcPts val="1200"/>
              </a:spcBef>
              <a:spcAft>
                <a:spcPts val="0"/>
              </a:spcAft>
              <a:buNone/>
            </a:pPr>
            <a:r>
              <a:rPr lang="en">
                <a:solidFill>
                  <a:srgbClr val="202124"/>
                </a:solidFill>
                <a:highlight>
                  <a:srgbClr val="FFFFFF"/>
                </a:highlight>
                <a:latin typeface="Roboto"/>
                <a:ea typeface="Roboto"/>
                <a:cs typeface="Roboto"/>
                <a:sym typeface="Roboto"/>
              </a:rPr>
              <a:t>The model predicts the next word by using self attention</a:t>
            </a:r>
            <a:endParaRPr>
              <a:solidFill>
                <a:srgbClr val="202124"/>
              </a:solidFill>
              <a:highlight>
                <a:srgbClr val="FFFFFF"/>
              </a:highlight>
              <a:latin typeface="Roboto"/>
              <a:ea typeface="Roboto"/>
              <a:cs typeface="Roboto"/>
              <a:sym typeface="Roboto"/>
            </a:endParaRPr>
          </a:p>
          <a:p>
            <a:pPr marL="0" lvl="0" indent="0" algn="l" rtl="0">
              <a:spcBef>
                <a:spcPts val="1200"/>
              </a:spcBef>
              <a:spcAft>
                <a:spcPts val="1200"/>
              </a:spcAft>
              <a:buNone/>
            </a:pPr>
            <a:r>
              <a:rPr lang="en">
                <a:solidFill>
                  <a:srgbClr val="202124"/>
                </a:solidFill>
                <a:highlight>
                  <a:srgbClr val="FFFFFF"/>
                </a:highlight>
                <a:latin typeface="Roboto"/>
                <a:ea typeface="Roboto"/>
                <a:cs typeface="Roboto"/>
                <a:sym typeface="Roboto"/>
              </a:rPr>
              <a:t>Hugging Face transformers library gives you what you need to train, fine-tune, and use transformer models</a:t>
            </a:r>
            <a:endParaRPr>
              <a:solidFill>
                <a:srgbClr val="202124"/>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Transfer Learning Process to Generate Text</a:t>
            </a:r>
            <a:endParaRPr/>
          </a:p>
        </p:txBody>
      </p:sp>
      <p:sp>
        <p:nvSpPr>
          <p:cNvPr id="209" name="Google Shape;209;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25000" lnSpcReduction="20000"/>
          </a:bodyPr>
          <a:lstStyle/>
          <a:p>
            <a:pPr marL="0" lvl="0" indent="0" algn="l" rtl="0">
              <a:lnSpc>
                <a:spcPct val="218181"/>
              </a:lnSpc>
              <a:spcBef>
                <a:spcPts val="3200"/>
              </a:spcBef>
              <a:spcAft>
                <a:spcPts val="0"/>
              </a:spcAft>
              <a:buNone/>
            </a:pPr>
            <a:r>
              <a:rPr lang="en" sz="5200">
                <a:solidFill>
                  <a:srgbClr val="292929"/>
                </a:solidFill>
                <a:highlight>
                  <a:srgbClr val="FFFFFF"/>
                </a:highlight>
              </a:rPr>
              <a:t>Load Tokenizer and Data Collator</a:t>
            </a:r>
            <a:br>
              <a:rPr lang="en" sz="5200">
                <a:solidFill>
                  <a:srgbClr val="292929"/>
                </a:solidFill>
                <a:highlight>
                  <a:srgbClr val="FFFFFF"/>
                </a:highlight>
              </a:rPr>
            </a:br>
            <a:r>
              <a:rPr lang="en" sz="5200">
                <a:solidFill>
                  <a:srgbClr val="292929"/>
                </a:solidFill>
                <a:highlight>
                  <a:srgbClr val="FFFFFF"/>
                </a:highlight>
              </a:rPr>
              <a:t>Load data and create a Dataset object</a:t>
            </a:r>
            <a:br>
              <a:rPr lang="en" sz="5200">
                <a:solidFill>
                  <a:srgbClr val="292929"/>
                </a:solidFill>
                <a:highlight>
                  <a:srgbClr val="FFFFFF"/>
                </a:highlight>
              </a:rPr>
            </a:br>
            <a:r>
              <a:rPr lang="en" sz="5200">
                <a:solidFill>
                  <a:srgbClr val="292929"/>
                </a:solidFill>
                <a:highlight>
                  <a:srgbClr val="FFFFFF"/>
                </a:highlight>
              </a:rPr>
              <a:t>Load the Model</a:t>
            </a:r>
            <a:br>
              <a:rPr lang="en" sz="5200">
                <a:solidFill>
                  <a:srgbClr val="292929"/>
                </a:solidFill>
                <a:highlight>
                  <a:srgbClr val="FFFFFF"/>
                </a:highlight>
              </a:rPr>
            </a:br>
            <a:r>
              <a:rPr lang="en" sz="5200">
                <a:solidFill>
                  <a:srgbClr val="292929"/>
                </a:solidFill>
                <a:highlight>
                  <a:srgbClr val="FFFFFF"/>
                </a:highlight>
              </a:rPr>
              <a:t>Load and setup the Trainer and Training Arguments</a:t>
            </a:r>
            <a:br>
              <a:rPr lang="en" sz="5200">
                <a:solidFill>
                  <a:srgbClr val="292929"/>
                </a:solidFill>
                <a:highlight>
                  <a:srgbClr val="FFFFFF"/>
                </a:highlight>
              </a:rPr>
            </a:br>
            <a:r>
              <a:rPr lang="en" sz="5200">
                <a:solidFill>
                  <a:srgbClr val="292929"/>
                </a:solidFill>
                <a:highlight>
                  <a:srgbClr val="FFFFFF"/>
                </a:highlight>
              </a:rPr>
              <a:t>Fine-tune the model</a:t>
            </a:r>
            <a:br>
              <a:rPr lang="en" sz="5200">
                <a:solidFill>
                  <a:srgbClr val="292929"/>
                </a:solidFill>
                <a:highlight>
                  <a:srgbClr val="FFFFFF"/>
                </a:highlight>
              </a:rPr>
            </a:br>
            <a:r>
              <a:rPr lang="en" sz="5200">
                <a:solidFill>
                  <a:srgbClr val="292929"/>
                </a:solidFill>
                <a:highlight>
                  <a:srgbClr val="FFFFFF"/>
                </a:highlight>
              </a:rPr>
              <a:t>Generate text with the Pipeline</a:t>
            </a:r>
            <a:endParaRPr sz="5200">
              <a:solidFill>
                <a:srgbClr val="292929"/>
              </a:solidFill>
              <a:highlight>
                <a:srgbClr val="FFFFFF"/>
              </a:highlight>
            </a:endParaRPr>
          </a:p>
          <a:p>
            <a:pPr marL="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Game of Thrones Text Output</a:t>
            </a:r>
            <a:endParaRPr/>
          </a:p>
        </p:txBody>
      </p:sp>
      <p:sp>
        <p:nvSpPr>
          <p:cNvPr id="215" name="Google Shape;215;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000">
                <a:solidFill>
                  <a:srgbClr val="000000"/>
                </a:solidFill>
                <a:latin typeface="Arial"/>
                <a:ea typeface="Arial"/>
                <a:cs typeface="Arial"/>
                <a:sym typeface="Arial"/>
              </a:rPr>
              <a:t> A cold war had broken out. The sword had traveled with it  and then had to be sent somewhere, somewhere, to strike down the foe. In two hours it had pierced the Iron Throne, and after six hours of war there was no man there for Robert III to beat down. "You are no longer a prisoner of the Dragon. Behold, I will hold all power, but my lords! You cannot call such a thing  , you can say it. There are  many who do the blood-and-spewing of our people  ," thundered Robb, glancing over the ragged wound. Jaime Lannister, holding  his arm as a blade, followed suit  and Jaime  stared deep into Theon's eye . The blade flew up to his head, glancing straight at him, "The traitor, the thief, the drunkard, I do not mean them to kill. They will not let him have a chance against my castle. I will hold them all. " "If the Dragon can not slay you, the Fire King has no time for you. You are my brothers," he declared wryly, in a voice that sounded like a jape as Robert turned, arms crossed, he saw through Cersei's long black hair, "but this man has no way of ending my day in his own place. I shall see to it that he kills or at least puts him back to our land. When I die my fate is sealed ." The old dragon eyed Robb . . . There has been a long delay. "Tell ye the truth, Robert," cried Davos, glancing at the sword the hanger was held in the holdfast. "You have an idea. You must see to it that I have held his head  ." Ser Catelyn Stark had held one more , more —"I will save you my fellow-races," said his father as they looked up, and he looked down "there's no escaping it. It is the death of an old King, a young Stark, and you know well how dangerous its destiny is   ." Jaime sat up, with Robert at his side as the two knights drove off the man.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Sherlock Holmes Text Output</a:t>
            </a:r>
            <a:endParaRPr/>
          </a:p>
        </p:txBody>
      </p:sp>
      <p:sp>
        <p:nvSpPr>
          <p:cNvPr id="221" name="Google Shape;221;p2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But Mr. Morgan's face fell on Sherlock's. He spoke in the very tone he had never in his life expressed before: "No. No, no, not before I see my mother, the doctor, or a friend. Do not think at all of that, I assure you I will never do it myself again." In a strange way he replied like this; but his voice was firm but he did not want to sound so. When I sat down at the table, I would not stand down for a day in the hospital. I would not let his mind wander off to things like that.</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Sherlock and his mother were now standing there listening for anything that Sherlock could come and tell them about to go on or not because they found it necessary to make such a stand before the doctor could be permitted a step if he looked up from his work. I did not give any consideration to the two friends, and they stood still watching the Doctor's face as Holmes got in.</a:t>
            </a: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endParaRPr sz="1050">
              <a:solidFill>
                <a:srgbClr val="21212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1050">
                <a:solidFill>
                  <a:srgbClr val="212121"/>
                </a:solidFill>
                <a:highlight>
                  <a:srgbClr val="FFFFFF"/>
                </a:highlight>
                <a:latin typeface="Courier New"/>
                <a:ea typeface="Courier New"/>
                <a:cs typeface="Courier New"/>
                <a:sym typeface="Courier New"/>
              </a:rPr>
              <a:t>In all this this was one of the most extraordinary episodes of my life and yet of mine. I never had such an ordinary childhood in my life without being in the home, with my husband and my little sister, and knowing little things, and in the presence of those who were my teachers and nurses. One morning when we had gone to St. James, and the Doctor and the two of us were out to dinner with our daughter and the grand-daughter of one of them, they found that her grandmother, sitting in my room, was standing by herself talking about her grandchildren and my grandparents only.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Fairy Tales Output</a:t>
            </a:r>
            <a:endParaRPr/>
          </a:p>
        </p:txBody>
      </p:sp>
      <p:sp>
        <p:nvSpPr>
          <p:cNvPr id="227" name="Google Shape;227;p2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Once upon a time there lived an old man who came to seek</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his fortune in beauty and wealth.  He gave his old mistress the</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wonderful portrait that now stood in his stead.</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He therefore entrusted the request which she now gave him.  He made a</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charity of money to whoever could give it to him, and placed</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her on his journeymen, and thus far he never made any mistake.</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"Wherefore, my child?" said the old man.</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"Well, it is all right, my child, that you have settled in home for</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all eternity.  I have, by the hand of my beloved, replaced the old</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olde house with a new one.  I want to give you my first diamond and</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silver.  For I am well satisfied with what I have obtained from you.  You</a:t>
            </a:r>
            <a:endParaRPr sz="105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 sz="1050">
                <a:solidFill>
                  <a:srgbClr val="000000"/>
                </a:solidFill>
                <a:highlight>
                  <a:srgbClr val="FFFFFF"/>
                </a:highlight>
                <a:latin typeface="Arial"/>
                <a:ea typeface="Arial"/>
                <a:cs typeface="Arial"/>
                <a:sym typeface="Arial"/>
              </a:rPr>
              <a:t>must now purchase both of these things.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Challenges</a:t>
            </a:r>
            <a:endParaRPr/>
          </a:p>
        </p:txBody>
      </p:sp>
      <p:sp>
        <p:nvSpPr>
          <p:cNvPr id="233" name="Google Shape;233;p2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More thought on how to begin stories and how to end them</a:t>
            </a:r>
            <a:endParaRPr/>
          </a:p>
          <a:p>
            <a:pPr marL="0" lvl="0" indent="0" algn="l" rtl="0">
              <a:spcBef>
                <a:spcPts val="1200"/>
              </a:spcBef>
              <a:spcAft>
                <a:spcPts val="0"/>
              </a:spcAft>
              <a:buNone/>
            </a:pPr>
            <a:r>
              <a:rPr lang="en"/>
              <a:t>Take in consideration the Genre the story occupies</a:t>
            </a:r>
            <a:endParaRPr/>
          </a:p>
          <a:p>
            <a:pPr marL="0" lvl="0" indent="0" algn="l" rtl="0">
              <a:spcBef>
                <a:spcPts val="1200"/>
              </a:spcBef>
              <a:spcAft>
                <a:spcPts val="0"/>
              </a:spcAft>
              <a:buNone/>
            </a:pPr>
            <a:r>
              <a:rPr lang="en"/>
              <a:t>In order to generate even longer stories like novellas or novels would need to consider how to create breakpoints like Chapters</a:t>
            </a:r>
            <a:endParaRPr/>
          </a:p>
          <a:p>
            <a:pPr marL="0" lvl="0" indent="0" algn="l" rtl="0">
              <a:spcBef>
                <a:spcPts val="1200"/>
              </a:spcBef>
              <a:spcAft>
                <a:spcPts val="1200"/>
              </a:spcAft>
              <a:buNone/>
            </a:pPr>
            <a:r>
              <a:rPr lang="en"/>
              <a:t>How to define and  decide the actual end of a story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Goal	</a:t>
            </a:r>
            <a:endParaRPr/>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goal of this project is to find and implement the best approach to generate the text of a new story</a:t>
            </a:r>
            <a:endParaRPr/>
          </a:p>
          <a:p>
            <a:pPr marL="0" lvl="0" indent="0" algn="l" rtl="0">
              <a:spcBef>
                <a:spcPts val="1200"/>
              </a:spcBef>
              <a:spcAft>
                <a:spcPts val="0"/>
              </a:spcAft>
              <a:buNone/>
            </a:pPr>
            <a:r>
              <a:rPr lang="en"/>
              <a:t>Further I would like to generate text that is similar to the stories used in training</a:t>
            </a:r>
            <a:endParaRPr/>
          </a:p>
          <a:p>
            <a:pPr marL="0" lvl="0" indent="0" algn="l" rtl="0">
              <a:spcBef>
                <a:spcPts val="1200"/>
              </a:spcBef>
              <a:spcAft>
                <a:spcPts val="0"/>
              </a:spcAft>
              <a:buNone/>
            </a:pPr>
            <a:r>
              <a:rPr lang="en"/>
              <a:t>The generated story needs to be different enough that it is convincing that the model generated the text</a:t>
            </a:r>
            <a:endParaRPr/>
          </a:p>
          <a:p>
            <a:pPr marL="0" lvl="0" indent="0" algn="l" rtl="0">
              <a:spcBef>
                <a:spcPts val="1200"/>
              </a:spcBef>
              <a:spcAft>
                <a:spcPts val="1200"/>
              </a:spcAft>
              <a:buNone/>
            </a:pPr>
            <a:r>
              <a:rPr lang="en"/>
              <a:t>I began with neural network architecture using RNN and LSTM and finished with transformers architecture specifically using Open AI’s GPT-2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621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41" name="Google Shape;141;p15"/>
          <p:cNvSpPr txBox="1">
            <a:spLocks noGrp="1"/>
          </p:cNvSpPr>
          <p:nvPr>
            <p:ph type="body" idx="1"/>
          </p:nvPr>
        </p:nvSpPr>
        <p:spPr>
          <a:xfrm>
            <a:off x="819150" y="1356875"/>
            <a:ext cx="7505700" cy="308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4292F"/>
                </a:solidFill>
                <a:highlight>
                  <a:srgbClr val="FFFFFF"/>
                </a:highlight>
                <a:latin typeface="Arial"/>
                <a:ea typeface="Arial"/>
                <a:cs typeface="Arial"/>
                <a:sym typeface="Arial"/>
              </a:rPr>
              <a:t>Natural Language Generation (NLG) or Text Generation is a subfield of Natural Language Processing (NLP). Its goal is to generate meaningful phrases and sentences in the form of human-written text.</a:t>
            </a:r>
            <a:endParaRPr sz="1200">
              <a:solidFill>
                <a:srgbClr val="24292F"/>
              </a:solidFill>
              <a:highlight>
                <a:srgbClr val="FFFFFF"/>
              </a:highlight>
              <a:latin typeface="Arial"/>
              <a:ea typeface="Arial"/>
              <a:cs typeface="Arial"/>
              <a:sym typeface="Arial"/>
            </a:endParaRPr>
          </a:p>
          <a:p>
            <a:pPr marL="0" lvl="0" indent="0" algn="l" rtl="0">
              <a:spcBef>
                <a:spcPts val="1200"/>
              </a:spcBef>
              <a:spcAft>
                <a:spcPts val="0"/>
              </a:spcAft>
              <a:buNone/>
            </a:pPr>
            <a:endParaRPr sz="1200">
              <a:solidFill>
                <a:srgbClr val="24292F"/>
              </a:solidFill>
              <a:highlight>
                <a:srgbClr val="FFFFFF"/>
              </a:highlight>
              <a:latin typeface="Arial"/>
              <a:ea typeface="Arial"/>
              <a:cs typeface="Arial"/>
              <a:sym typeface="Arial"/>
            </a:endParaRPr>
          </a:p>
          <a:p>
            <a:pPr marL="0" lvl="0" indent="0" algn="l" rtl="0">
              <a:lnSpc>
                <a:spcPct val="100000"/>
              </a:lnSpc>
              <a:spcBef>
                <a:spcPts val="1200"/>
              </a:spcBef>
              <a:spcAft>
                <a:spcPts val="0"/>
              </a:spcAft>
              <a:buNone/>
            </a:pPr>
            <a:r>
              <a:rPr lang="en" sz="2700">
                <a:solidFill>
                  <a:schemeClr val="lt1"/>
                </a:solidFill>
                <a:latin typeface="Nunito"/>
                <a:ea typeface="Nunito"/>
                <a:cs typeface="Nunito"/>
                <a:sym typeface="Nunito"/>
              </a:rPr>
              <a:t>Use Cases</a:t>
            </a:r>
            <a:endParaRPr sz="2700">
              <a:solidFill>
                <a:schemeClr val="lt1"/>
              </a:solidFill>
              <a:latin typeface="Nunito"/>
              <a:ea typeface="Nunito"/>
              <a:cs typeface="Nunito"/>
              <a:sym typeface="Nunito"/>
            </a:endParaRPr>
          </a:p>
          <a:p>
            <a:pPr marL="0" lvl="0" indent="0" algn="l" rtl="0">
              <a:spcBef>
                <a:spcPts val="0"/>
              </a:spcBef>
              <a:spcAft>
                <a:spcPts val="0"/>
              </a:spcAft>
              <a:buNone/>
            </a:pPr>
            <a:r>
              <a:rPr lang="en"/>
              <a:t>Natural Language Generation can be used for creating reports, articles, summarizing written documents, product descriptions or postings</a:t>
            </a:r>
            <a:endParaRPr/>
          </a:p>
          <a:p>
            <a:pPr marL="0" lvl="0" indent="0" algn="l" rtl="0">
              <a:spcBef>
                <a:spcPts val="1200"/>
              </a:spcBef>
              <a:spcAft>
                <a:spcPts val="1200"/>
              </a:spcAft>
              <a:buNone/>
            </a:pPr>
            <a:r>
              <a:rPr lang="en"/>
              <a:t>I chose to have generate a new story.  Others that have taken this approach to do story generation have used it for such things as creating stories for video games, marketing stories, it could be used to generate suggestions or suggest corrections to actual authors and it may allow journalists to do more investigating and less writing</a:t>
            </a:r>
            <a:endParaRPr sz="1200">
              <a:solidFill>
                <a:srgbClr val="24292F"/>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Starting With The Data</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Kaggle has many sites with novels for datasets:</a:t>
            </a:r>
            <a:br>
              <a:rPr lang="en"/>
            </a:br>
            <a:r>
              <a:rPr lang="en"/>
              <a:t>	</a:t>
            </a:r>
            <a:r>
              <a:rPr lang="en" sz="12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https://www.kaggle.com/khulasasndh/game-of-thrones-books</a:t>
            </a:r>
            <a:br>
              <a:rPr lang="en"/>
            </a:br>
            <a:r>
              <a:rPr lang="en"/>
              <a:t>	</a:t>
            </a:r>
            <a:r>
              <a:rPr lang="en" sz="1200"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https://www.kaggle.com/santiviquez/hp1txt</a:t>
            </a:r>
            <a:endParaRPr/>
          </a:p>
          <a:p>
            <a:pPr marL="0" lvl="0" indent="0" algn="l" rtl="0">
              <a:spcBef>
                <a:spcPts val="1200"/>
              </a:spcBef>
              <a:spcAft>
                <a:spcPts val="0"/>
              </a:spcAft>
              <a:buNone/>
            </a:pPr>
            <a:r>
              <a:rPr lang="en"/>
              <a:t>A site which focuses on older out of copyright works that are in pretty nice formats already:</a:t>
            </a:r>
            <a:br>
              <a:rPr lang="en"/>
            </a:br>
            <a:r>
              <a:rPr lang="en"/>
              <a:t>	</a:t>
            </a:r>
            <a:r>
              <a:rPr lang="en" sz="1200">
                <a:solidFill>
                  <a:srgbClr val="212121"/>
                </a:solidFill>
                <a:latin typeface="Roboto"/>
                <a:ea typeface="Roboto"/>
                <a:cs typeface="Roboto"/>
                <a:sym typeface="Roboto"/>
              </a:rPr>
              <a:t> </a:t>
            </a:r>
            <a:r>
              <a:rPr lang="en" sz="1200" u="sng">
                <a:solidFill>
                  <a:srgbClr val="1155CC"/>
                </a:solidFill>
                <a:latin typeface="Roboto"/>
                <a:ea typeface="Roboto"/>
                <a:cs typeface="Roboto"/>
                <a:sym typeface="Roboto"/>
                <a:hlinkClick r:id="rId5">
                  <a:extLst>
                    <a:ext uri="{A12FA001-AC4F-418D-AE19-62706E023703}">
                      <ahyp:hlinkClr xmlns:ahyp="http://schemas.microsoft.com/office/drawing/2018/hyperlinkcolor" val="tx"/>
                    </a:ext>
                  </a:extLst>
                </a:hlinkClick>
              </a:rPr>
              <a:t>https://www.gutenberg.org/</a:t>
            </a:r>
            <a:endParaRPr/>
          </a:p>
          <a:p>
            <a:pPr marL="0" lvl="0" indent="0" algn="l" rtl="0">
              <a:spcBef>
                <a:spcPts val="1200"/>
              </a:spcBef>
              <a:spcAft>
                <a:spcPts val="1200"/>
              </a:spcAft>
              <a:buNone/>
            </a:pPr>
            <a:r>
              <a:rPr lang="en"/>
              <a:t>A site that has books to read for free and you can web scrape them if needed:</a:t>
            </a:r>
            <a:br>
              <a:rPr lang="en"/>
            </a:br>
            <a:r>
              <a:rPr lang="en"/>
              <a:t>	https://novel80.com/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Preparation	</a:t>
            </a:r>
            <a:endParaRPr/>
          </a:p>
        </p:txBody>
      </p:sp>
      <p:sp>
        <p:nvSpPr>
          <p:cNvPr id="153" name="Google Shape;153;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 whitespace before and after punctuation characters – to make sure to recognize as separate tokens</a:t>
            </a:r>
            <a:endParaRPr/>
          </a:p>
          <a:p>
            <a:pPr marL="0" lvl="0" indent="0" algn="l" rtl="0">
              <a:spcBef>
                <a:spcPts val="1200"/>
              </a:spcBef>
              <a:spcAft>
                <a:spcPts val="0"/>
              </a:spcAft>
              <a:buNone/>
            </a:pPr>
            <a:r>
              <a:rPr lang="en"/>
              <a:t>Remove double whitespace characters</a:t>
            </a:r>
            <a:endParaRPr/>
          </a:p>
          <a:p>
            <a:pPr marL="0" lvl="0" indent="0" algn="l" rtl="0">
              <a:spcBef>
                <a:spcPts val="1200"/>
              </a:spcBef>
              <a:spcAft>
                <a:spcPts val="0"/>
              </a:spcAft>
              <a:buNone/>
            </a:pPr>
            <a:r>
              <a:rPr lang="en"/>
              <a:t>Tokenize text</a:t>
            </a:r>
            <a:endParaRPr/>
          </a:p>
          <a:p>
            <a:pPr marL="0" lvl="0" indent="0" algn="l" rtl="0">
              <a:spcBef>
                <a:spcPts val="1200"/>
              </a:spcBef>
              <a:spcAft>
                <a:spcPts val="1200"/>
              </a:spcAft>
              <a:buNone/>
            </a:pPr>
            <a:r>
              <a:rPr lang="en"/>
              <a:t>Map tokens to indexes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Game of Thrones Novels Preprocessing the Data</a:t>
            </a: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60" name="Google Shape;160;p18"/>
          <p:cNvPicPr preferRelativeResize="0"/>
          <p:nvPr/>
        </p:nvPicPr>
        <p:blipFill>
          <a:blip r:embed="rId3">
            <a:alphaModFix/>
          </a:blip>
          <a:stretch>
            <a:fillRect/>
          </a:stretch>
        </p:blipFill>
        <p:spPr>
          <a:xfrm>
            <a:off x="1652713" y="2164413"/>
            <a:ext cx="5972175" cy="1495425"/>
          </a:xfrm>
          <a:prstGeom prst="rect">
            <a:avLst/>
          </a:prstGeom>
          <a:noFill/>
          <a:ln>
            <a:noFill/>
          </a:ln>
        </p:spPr>
      </p:pic>
      <p:pic>
        <p:nvPicPr>
          <p:cNvPr id="161" name="Google Shape;161;p18"/>
          <p:cNvPicPr preferRelativeResize="0"/>
          <p:nvPr/>
        </p:nvPicPr>
        <p:blipFill>
          <a:blip r:embed="rId4">
            <a:alphaModFix/>
          </a:blip>
          <a:stretch>
            <a:fillRect/>
          </a:stretch>
        </p:blipFill>
        <p:spPr>
          <a:xfrm>
            <a:off x="454225" y="3913525"/>
            <a:ext cx="8136101" cy="52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Sherlock Holmes Preprocessing the Data</a:t>
            </a:r>
            <a:endParaRPr/>
          </a:p>
        </p:txBody>
      </p:sp>
      <p:sp>
        <p:nvSpPr>
          <p:cNvPr id="167" name="Google Shape;167;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68" name="Google Shape;168;p19"/>
          <p:cNvPicPr preferRelativeResize="0"/>
          <p:nvPr/>
        </p:nvPicPr>
        <p:blipFill>
          <a:blip r:embed="rId3">
            <a:alphaModFix/>
          </a:blip>
          <a:stretch>
            <a:fillRect/>
          </a:stretch>
        </p:blipFill>
        <p:spPr>
          <a:xfrm>
            <a:off x="1790700" y="1547813"/>
            <a:ext cx="5562600" cy="2047875"/>
          </a:xfrm>
          <a:prstGeom prst="rect">
            <a:avLst/>
          </a:prstGeom>
          <a:noFill/>
          <a:ln>
            <a:noFill/>
          </a:ln>
        </p:spPr>
      </p:pic>
      <p:pic>
        <p:nvPicPr>
          <p:cNvPr id="169" name="Google Shape;169;p19"/>
          <p:cNvPicPr preferRelativeResize="0"/>
          <p:nvPr/>
        </p:nvPicPr>
        <p:blipFill>
          <a:blip r:embed="rId4">
            <a:alphaModFix/>
          </a:blip>
          <a:stretch>
            <a:fillRect/>
          </a:stretch>
        </p:blipFill>
        <p:spPr>
          <a:xfrm>
            <a:off x="413163" y="4026725"/>
            <a:ext cx="8317674" cy="52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Fairy Tales Preprocessing the Data</a:t>
            </a:r>
            <a:endParaRPr/>
          </a:p>
        </p:txBody>
      </p:sp>
      <p:sp>
        <p:nvSpPr>
          <p:cNvPr id="175" name="Google Shape;175;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76" name="Google Shape;176;p20"/>
          <p:cNvPicPr preferRelativeResize="0"/>
          <p:nvPr/>
        </p:nvPicPr>
        <p:blipFill>
          <a:blip r:embed="rId3">
            <a:alphaModFix/>
          </a:blip>
          <a:stretch>
            <a:fillRect/>
          </a:stretch>
        </p:blipFill>
        <p:spPr>
          <a:xfrm>
            <a:off x="1900238" y="1700213"/>
            <a:ext cx="5343525" cy="1743075"/>
          </a:xfrm>
          <a:prstGeom prst="rect">
            <a:avLst/>
          </a:prstGeom>
          <a:noFill/>
          <a:ln>
            <a:noFill/>
          </a:ln>
        </p:spPr>
      </p:pic>
      <p:pic>
        <p:nvPicPr>
          <p:cNvPr id="177" name="Google Shape;177;p20"/>
          <p:cNvPicPr preferRelativeResize="0"/>
          <p:nvPr/>
        </p:nvPicPr>
        <p:blipFill>
          <a:blip r:embed="rId4">
            <a:alphaModFix/>
          </a:blip>
          <a:stretch>
            <a:fillRect/>
          </a:stretch>
        </p:blipFill>
        <p:spPr>
          <a:xfrm>
            <a:off x="437513" y="3897925"/>
            <a:ext cx="8269006" cy="540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819150" y="845600"/>
            <a:ext cx="7505700" cy="59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LSTM</a:t>
            </a:r>
            <a:endParaRPr/>
          </a:p>
        </p:txBody>
      </p:sp>
      <p:sp>
        <p:nvSpPr>
          <p:cNvPr id="183" name="Google Shape;183;p21"/>
          <p:cNvSpPr txBox="1">
            <a:spLocks noGrp="1"/>
          </p:cNvSpPr>
          <p:nvPr>
            <p:ph type="body" idx="1"/>
          </p:nvPr>
        </p:nvSpPr>
        <p:spPr>
          <a:xfrm>
            <a:off x="547750" y="2065050"/>
            <a:ext cx="4609200" cy="2448000"/>
          </a:xfrm>
          <a:prstGeom prst="rect">
            <a:avLst/>
          </a:prstGeom>
        </p:spPr>
        <p:txBody>
          <a:bodyPr spcFirstLastPara="1" wrap="square" lIns="91425" tIns="91425" rIns="91425" bIns="91425" anchor="t" anchorCtr="0">
            <a:normAutofit/>
          </a:bodyPr>
          <a:lstStyle/>
          <a:p>
            <a:pPr marL="0" lvl="0" indent="0" algn="l" rtl="0">
              <a:spcBef>
                <a:spcPts val="300"/>
              </a:spcBef>
              <a:spcAft>
                <a:spcPts val="0"/>
              </a:spcAft>
              <a:buNone/>
            </a:pPr>
            <a:r>
              <a:rPr lang="en"/>
              <a:t>Long Short Term Memory (LSTM) -- RNN network using Feedback connections</a:t>
            </a:r>
            <a:endParaRPr/>
          </a:p>
          <a:p>
            <a:pPr marL="0" lvl="0" indent="0" algn="l" rtl="0">
              <a:spcBef>
                <a:spcPts val="1200"/>
              </a:spcBef>
              <a:spcAft>
                <a:spcPts val="0"/>
              </a:spcAft>
              <a:buNone/>
            </a:pPr>
            <a:r>
              <a:rPr lang="en">
                <a:solidFill>
                  <a:srgbClr val="292929"/>
                </a:solidFill>
                <a:highlight>
                  <a:srgbClr val="FFFFFF"/>
                </a:highlight>
              </a:rPr>
              <a:t>LSTM uses gate to control the memory process which allows it to </a:t>
            </a:r>
            <a:br>
              <a:rPr lang="en">
                <a:solidFill>
                  <a:srgbClr val="292929"/>
                </a:solidFill>
                <a:highlight>
                  <a:srgbClr val="FFFFFF"/>
                </a:highlight>
              </a:rPr>
            </a:br>
            <a:r>
              <a:rPr lang="en">
                <a:solidFill>
                  <a:srgbClr val="292929"/>
                </a:solidFill>
                <a:highlight>
                  <a:srgbClr val="FFFFFF"/>
                </a:highlight>
              </a:rPr>
              <a:t>ignore unnecessary information</a:t>
            </a:r>
            <a:endParaRPr>
              <a:solidFill>
                <a:srgbClr val="292929"/>
              </a:solidFill>
              <a:highlight>
                <a:srgbClr val="FFFFFF"/>
              </a:highlight>
            </a:endParaRPr>
          </a:p>
          <a:p>
            <a:pPr marL="0" lvl="0" indent="0" algn="l" rtl="0">
              <a:spcBef>
                <a:spcPts val="1200"/>
              </a:spcBef>
              <a:spcAft>
                <a:spcPts val="1200"/>
              </a:spcAft>
              <a:buNone/>
            </a:pPr>
            <a:r>
              <a:rPr lang="en" sz="1200">
                <a:solidFill>
                  <a:srgbClr val="24292F"/>
                </a:solidFill>
                <a:highlight>
                  <a:schemeClr val="dk1"/>
                </a:highlight>
                <a:latin typeface="Arial"/>
                <a:ea typeface="Arial"/>
                <a:cs typeface="Arial"/>
                <a:sym typeface="Arial"/>
              </a:rPr>
              <a:t>The model stores in the memory the previous words and based </a:t>
            </a:r>
            <a:br>
              <a:rPr lang="en" sz="1200">
                <a:solidFill>
                  <a:srgbClr val="24292F"/>
                </a:solidFill>
                <a:highlight>
                  <a:schemeClr val="dk1"/>
                </a:highlight>
                <a:latin typeface="Arial"/>
                <a:ea typeface="Arial"/>
                <a:cs typeface="Arial"/>
                <a:sym typeface="Arial"/>
              </a:rPr>
            </a:br>
            <a:r>
              <a:rPr lang="en" sz="1200">
                <a:solidFill>
                  <a:srgbClr val="24292F"/>
                </a:solidFill>
                <a:highlight>
                  <a:schemeClr val="dk1"/>
                </a:highlight>
                <a:latin typeface="Arial"/>
                <a:ea typeface="Arial"/>
                <a:cs typeface="Arial"/>
                <a:sym typeface="Arial"/>
              </a:rPr>
              <a:t>on that word calculates the next</a:t>
            </a:r>
            <a:endParaRPr/>
          </a:p>
        </p:txBody>
      </p:sp>
      <p:pic>
        <p:nvPicPr>
          <p:cNvPr id="184" name="Google Shape;184;p21"/>
          <p:cNvPicPr preferRelativeResize="0"/>
          <p:nvPr/>
        </p:nvPicPr>
        <p:blipFill>
          <a:blip r:embed="rId3">
            <a:alphaModFix/>
          </a:blip>
          <a:stretch>
            <a:fillRect/>
          </a:stretch>
        </p:blipFill>
        <p:spPr>
          <a:xfrm>
            <a:off x="5490227" y="1683975"/>
            <a:ext cx="3393475" cy="282907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1603</Words>
  <Application>Microsoft Office PowerPoint</Application>
  <PresentationFormat>On-screen Show (16:9)</PresentationFormat>
  <Paragraphs>78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Roboto</vt:lpstr>
      <vt:lpstr>Courier New</vt:lpstr>
      <vt:lpstr>Nunito</vt:lpstr>
      <vt:lpstr>Arial</vt:lpstr>
      <vt:lpstr>Shift</vt:lpstr>
      <vt:lpstr>Natural Language Generation</vt:lpstr>
      <vt:lpstr>Project Goal </vt:lpstr>
      <vt:lpstr>Introduction</vt:lpstr>
      <vt:lpstr>Starting With The Data</vt:lpstr>
      <vt:lpstr>Data Preparation </vt:lpstr>
      <vt:lpstr>Game of Thrones Novels Preprocessing the Data</vt:lpstr>
      <vt:lpstr>Sherlock Holmes Preprocessing the Data</vt:lpstr>
      <vt:lpstr>Fairy Tales Preprocessing the Data</vt:lpstr>
      <vt:lpstr>LSTM</vt:lpstr>
      <vt:lpstr>LSTM Process to Generate Text</vt:lpstr>
      <vt:lpstr>Transformer  </vt:lpstr>
      <vt:lpstr>Open AI GPT-2</vt:lpstr>
      <vt:lpstr>Transfer Learning Process to Generate Text</vt:lpstr>
      <vt:lpstr>Game of Thrones Text Output</vt:lpstr>
      <vt:lpstr>Sherlock Holmes Text Output</vt:lpstr>
      <vt:lpstr>Fairy Tales Output</vt:lpstr>
      <vt:lpstr>Future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Generation</dc:title>
  <cp:lastModifiedBy>Betzel, Dawn</cp:lastModifiedBy>
  <cp:revision>1</cp:revision>
  <dcterms:modified xsi:type="dcterms:W3CDTF">2021-10-02T00:35:44Z</dcterms:modified>
</cp:coreProperties>
</file>