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76" r:id="rId3"/>
    <p:sldId id="295" r:id="rId4"/>
    <p:sldId id="297" r:id="rId5"/>
    <p:sldId id="298" r:id="rId6"/>
    <p:sldId id="299" r:id="rId7"/>
    <p:sldId id="300" r:id="rId8"/>
    <p:sldId id="305" r:id="rId9"/>
    <p:sldId id="301" r:id="rId10"/>
    <p:sldId id="302" r:id="rId11"/>
    <p:sldId id="303" r:id="rId12"/>
    <p:sldId id="304" r:id="rId13"/>
    <p:sldId id="279" r:id="rId14"/>
    <p:sldId id="287" r:id="rId15"/>
    <p:sldId id="288" r:id="rId16"/>
    <p:sldId id="289" r:id="rId17"/>
    <p:sldId id="290" r:id="rId18"/>
    <p:sldId id="291" r:id="rId19"/>
    <p:sldId id="292" r:id="rId20"/>
    <p:sldId id="293"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89BD8-229E-498E-B9A7-D06FDD149304}" v="25" dt="2021-06-30T00:20:48.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6790" autoAdjust="0"/>
  </p:normalViewPr>
  <p:slideViewPr>
    <p:cSldViewPr snapToGrid="0">
      <p:cViewPr varScale="1">
        <p:scale>
          <a:sx n="72" d="100"/>
          <a:sy n="72" d="100"/>
        </p:scale>
        <p:origin x="4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FOLSOM" userId="db268b35fd4a71d7" providerId="LiveId" clId="{39F89BD8-229E-498E-B9A7-D06FDD149304}"/>
    <pc:docChg chg="undo redo custSel addSld delSld modSld sldOrd">
      <pc:chgData name="DANIEL FOLSOM" userId="db268b35fd4a71d7" providerId="LiveId" clId="{39F89BD8-229E-498E-B9A7-D06FDD149304}" dt="2021-07-01T02:46:25.875" v="2911" actId="1076"/>
      <pc:docMkLst>
        <pc:docMk/>
      </pc:docMkLst>
      <pc:sldChg chg="modSp mod">
        <pc:chgData name="DANIEL FOLSOM" userId="db268b35fd4a71d7" providerId="LiveId" clId="{39F89BD8-229E-498E-B9A7-D06FDD149304}" dt="2021-07-01T02:33:10.965" v="1895" actId="27636"/>
        <pc:sldMkLst>
          <pc:docMk/>
          <pc:sldMk cId="1816983875" sldId="258"/>
        </pc:sldMkLst>
        <pc:spChg chg="mod">
          <ac:chgData name="DANIEL FOLSOM" userId="db268b35fd4a71d7" providerId="LiveId" clId="{39F89BD8-229E-498E-B9A7-D06FDD149304}" dt="2021-07-01T02:33:10.965" v="1895" actId="27636"/>
          <ac:spMkLst>
            <pc:docMk/>
            <pc:sldMk cId="1816983875" sldId="258"/>
            <ac:spMk id="3" creationId="{7BD2762B-3835-46AE-AABA-9FBA4CB19745}"/>
          </ac:spMkLst>
        </pc:spChg>
      </pc:sldChg>
      <pc:sldChg chg="del ord">
        <pc:chgData name="DANIEL FOLSOM" userId="db268b35fd4a71d7" providerId="LiveId" clId="{39F89BD8-229E-498E-B9A7-D06FDD149304}" dt="2021-07-01T02:44:12.257" v="2889" actId="47"/>
        <pc:sldMkLst>
          <pc:docMk/>
          <pc:sldMk cId="3015343058" sldId="264"/>
        </pc:sldMkLst>
      </pc:sldChg>
      <pc:sldChg chg="del ord">
        <pc:chgData name="DANIEL FOLSOM" userId="db268b35fd4a71d7" providerId="LiveId" clId="{39F89BD8-229E-498E-B9A7-D06FDD149304}" dt="2021-06-30T00:14:54.618" v="31" actId="47"/>
        <pc:sldMkLst>
          <pc:docMk/>
          <pc:sldMk cId="2776260159" sldId="273"/>
        </pc:sldMkLst>
      </pc:sldChg>
      <pc:sldChg chg="del">
        <pc:chgData name="DANIEL FOLSOM" userId="db268b35fd4a71d7" providerId="LiveId" clId="{39F89BD8-229E-498E-B9A7-D06FDD149304}" dt="2021-07-01T02:44:05.307" v="2888" actId="47"/>
        <pc:sldMkLst>
          <pc:docMk/>
          <pc:sldMk cId="1225753188" sldId="275"/>
        </pc:sldMkLst>
      </pc:sldChg>
      <pc:sldChg chg="modSp mod ord">
        <pc:chgData name="DANIEL FOLSOM" userId="db268b35fd4a71d7" providerId="LiveId" clId="{39F89BD8-229E-498E-B9A7-D06FDD149304}" dt="2021-07-01T01:59:37.563" v="206"/>
        <pc:sldMkLst>
          <pc:docMk/>
          <pc:sldMk cId="3710653420" sldId="276"/>
        </pc:sldMkLst>
        <pc:spChg chg="mod">
          <ac:chgData name="DANIEL FOLSOM" userId="db268b35fd4a71d7" providerId="LiveId" clId="{39F89BD8-229E-498E-B9A7-D06FDD149304}" dt="2021-07-01T01:39:14.934" v="154" actId="20577"/>
          <ac:spMkLst>
            <pc:docMk/>
            <pc:sldMk cId="3710653420" sldId="276"/>
            <ac:spMk id="2" creationId="{8D8CC04F-1591-46CD-961C-DCE15920F519}"/>
          </ac:spMkLst>
        </pc:spChg>
        <pc:spChg chg="mod">
          <ac:chgData name="DANIEL FOLSOM" userId="db268b35fd4a71d7" providerId="LiveId" clId="{39F89BD8-229E-498E-B9A7-D06FDD149304}" dt="2021-07-01T01:59:37.563" v="206"/>
          <ac:spMkLst>
            <pc:docMk/>
            <pc:sldMk cId="3710653420" sldId="276"/>
            <ac:spMk id="3" creationId="{7BD2762B-3835-46AE-AABA-9FBA4CB19745}"/>
          </ac:spMkLst>
        </pc:spChg>
      </pc:sldChg>
      <pc:sldChg chg="del">
        <pc:chgData name="DANIEL FOLSOM" userId="db268b35fd4a71d7" providerId="LiveId" clId="{39F89BD8-229E-498E-B9A7-D06FDD149304}" dt="2021-07-01T02:44:05.307" v="2888" actId="47"/>
        <pc:sldMkLst>
          <pc:docMk/>
          <pc:sldMk cId="1906770781" sldId="277"/>
        </pc:sldMkLst>
      </pc:sldChg>
      <pc:sldChg chg="del">
        <pc:chgData name="DANIEL FOLSOM" userId="db268b35fd4a71d7" providerId="LiveId" clId="{39F89BD8-229E-498E-B9A7-D06FDD149304}" dt="2021-07-01T02:44:05.307" v="2888" actId="47"/>
        <pc:sldMkLst>
          <pc:docMk/>
          <pc:sldMk cId="341010095" sldId="278"/>
        </pc:sldMkLst>
      </pc:sldChg>
      <pc:sldChg chg="addSp delSp modSp add mod ord modTransition modNotesTx">
        <pc:chgData name="DANIEL FOLSOM" userId="db268b35fd4a71d7" providerId="LiveId" clId="{39F89BD8-229E-498E-B9A7-D06FDD149304}" dt="2021-07-01T02:44:21.093" v="2890"/>
        <pc:sldMkLst>
          <pc:docMk/>
          <pc:sldMk cId="3273133903" sldId="279"/>
        </pc:sldMkLst>
        <pc:picChg chg="add mod">
          <ac:chgData name="DANIEL FOLSOM" userId="db268b35fd4a71d7" providerId="LiveId" clId="{39F89BD8-229E-498E-B9A7-D06FDD149304}" dt="2021-06-29T23:57:55.553" v="13" actId="1076"/>
          <ac:picMkLst>
            <pc:docMk/>
            <pc:sldMk cId="3273133903" sldId="279"/>
            <ac:picMk id="3" creationId="{63387618-85E9-415E-9110-D59ED5B3D8F9}"/>
          </ac:picMkLst>
        </pc:picChg>
        <pc:picChg chg="del">
          <ac:chgData name="DANIEL FOLSOM" userId="db268b35fd4a71d7" providerId="LiveId" clId="{39F89BD8-229E-498E-B9A7-D06FDD149304}" dt="2021-06-29T23:54:59.883" v="9" actId="478"/>
          <ac:picMkLst>
            <pc:docMk/>
            <pc:sldMk cId="3273133903" sldId="279"/>
            <ac:picMk id="8" creationId="{4732FE58-B7C0-4DD9-8199-E2B42FD66C9E}"/>
          </ac:picMkLst>
        </pc:picChg>
      </pc:sldChg>
      <pc:sldChg chg="add del">
        <pc:chgData name="DANIEL FOLSOM" userId="db268b35fd4a71d7" providerId="LiveId" clId="{39F89BD8-229E-498E-B9A7-D06FDD149304}" dt="2021-07-01T02:43:55.523" v="2887" actId="47"/>
        <pc:sldMkLst>
          <pc:docMk/>
          <pc:sldMk cId="407717852" sldId="280"/>
        </pc:sldMkLst>
      </pc:sldChg>
      <pc:sldChg chg="add del">
        <pc:chgData name="DANIEL FOLSOM" userId="db268b35fd4a71d7" providerId="LiveId" clId="{39F89BD8-229E-498E-B9A7-D06FDD149304}" dt="2021-06-30T00:14:54.618" v="31" actId="47"/>
        <pc:sldMkLst>
          <pc:docMk/>
          <pc:sldMk cId="868829350" sldId="281"/>
        </pc:sldMkLst>
      </pc:sldChg>
      <pc:sldChg chg="add del">
        <pc:chgData name="DANIEL FOLSOM" userId="db268b35fd4a71d7" providerId="LiveId" clId="{39F89BD8-229E-498E-B9A7-D06FDD149304}" dt="2021-06-30T00:14:54.618" v="31" actId="47"/>
        <pc:sldMkLst>
          <pc:docMk/>
          <pc:sldMk cId="3286988621" sldId="282"/>
        </pc:sldMkLst>
      </pc:sldChg>
      <pc:sldChg chg="add del">
        <pc:chgData name="DANIEL FOLSOM" userId="db268b35fd4a71d7" providerId="LiveId" clId="{39F89BD8-229E-498E-B9A7-D06FDD149304}" dt="2021-06-30T00:14:54.618" v="31" actId="47"/>
        <pc:sldMkLst>
          <pc:docMk/>
          <pc:sldMk cId="2131339911" sldId="283"/>
        </pc:sldMkLst>
      </pc:sldChg>
      <pc:sldChg chg="add del">
        <pc:chgData name="DANIEL FOLSOM" userId="db268b35fd4a71d7" providerId="LiveId" clId="{39F89BD8-229E-498E-B9A7-D06FDD149304}" dt="2021-06-30T00:14:54.618" v="31" actId="47"/>
        <pc:sldMkLst>
          <pc:docMk/>
          <pc:sldMk cId="3496108369" sldId="284"/>
        </pc:sldMkLst>
      </pc:sldChg>
      <pc:sldChg chg="add del">
        <pc:chgData name="DANIEL FOLSOM" userId="db268b35fd4a71d7" providerId="LiveId" clId="{39F89BD8-229E-498E-B9A7-D06FDD149304}" dt="2021-06-30T00:14:54.618" v="31" actId="47"/>
        <pc:sldMkLst>
          <pc:docMk/>
          <pc:sldMk cId="468489942" sldId="285"/>
        </pc:sldMkLst>
      </pc:sldChg>
      <pc:sldChg chg="add del">
        <pc:chgData name="DANIEL FOLSOM" userId="db268b35fd4a71d7" providerId="LiveId" clId="{39F89BD8-229E-498E-B9A7-D06FDD149304}" dt="2021-07-01T02:43:55.523" v="2887" actId="47"/>
        <pc:sldMkLst>
          <pc:docMk/>
          <pc:sldMk cId="996907922" sldId="286"/>
        </pc:sldMkLst>
      </pc:sldChg>
      <pc:sldChg chg="addSp delSp add mod modTransition modNotesTx">
        <pc:chgData name="DANIEL FOLSOM" userId="db268b35fd4a71d7" providerId="LiveId" clId="{39F89BD8-229E-498E-B9A7-D06FDD149304}" dt="2021-07-01T02:44:21.093" v="2890"/>
        <pc:sldMkLst>
          <pc:docMk/>
          <pc:sldMk cId="2179652119" sldId="287"/>
        </pc:sldMkLst>
        <pc:picChg chg="del">
          <ac:chgData name="DANIEL FOLSOM" userId="db268b35fd4a71d7" providerId="LiveId" clId="{39F89BD8-229E-498E-B9A7-D06FDD149304}" dt="2021-06-30T00:15:47.068" v="38" actId="478"/>
          <ac:picMkLst>
            <pc:docMk/>
            <pc:sldMk cId="2179652119" sldId="287"/>
            <ac:picMk id="3" creationId="{63387618-85E9-415E-9110-D59ED5B3D8F9}"/>
          </ac:picMkLst>
        </pc:picChg>
        <pc:picChg chg="add">
          <ac:chgData name="DANIEL FOLSOM" userId="db268b35fd4a71d7" providerId="LiveId" clId="{39F89BD8-229E-498E-B9A7-D06FDD149304}" dt="2021-06-30T00:15:56.983" v="39"/>
          <ac:picMkLst>
            <pc:docMk/>
            <pc:sldMk cId="2179652119" sldId="287"/>
            <ac:picMk id="4" creationId="{0F214AC9-0D1A-4E5B-AEB1-9D17035E123E}"/>
          </ac:picMkLst>
        </pc:picChg>
      </pc:sldChg>
      <pc:sldChg chg="addSp delSp add mod modTransition modNotesTx">
        <pc:chgData name="DANIEL FOLSOM" userId="db268b35fd4a71d7" providerId="LiveId" clId="{39F89BD8-229E-498E-B9A7-D06FDD149304}" dt="2021-07-01T02:44:21.093" v="2890"/>
        <pc:sldMkLst>
          <pc:docMk/>
          <pc:sldMk cId="3564504972" sldId="288"/>
        </pc:sldMkLst>
        <pc:picChg chg="del">
          <ac:chgData name="DANIEL FOLSOM" userId="db268b35fd4a71d7" providerId="LiveId" clId="{39F89BD8-229E-498E-B9A7-D06FDD149304}" dt="2021-06-30T00:16:54.845" v="42" actId="478"/>
          <ac:picMkLst>
            <pc:docMk/>
            <pc:sldMk cId="3564504972" sldId="288"/>
            <ac:picMk id="3" creationId="{63387618-85E9-415E-9110-D59ED5B3D8F9}"/>
          </ac:picMkLst>
        </pc:picChg>
        <pc:picChg chg="add">
          <ac:chgData name="DANIEL FOLSOM" userId="db268b35fd4a71d7" providerId="LiveId" clId="{39F89BD8-229E-498E-B9A7-D06FDD149304}" dt="2021-06-30T00:16:55.485" v="43"/>
          <ac:picMkLst>
            <pc:docMk/>
            <pc:sldMk cId="3564504972" sldId="288"/>
            <ac:picMk id="4" creationId="{9119BCE8-7436-4E02-8668-BB4A7495B7E7}"/>
          </ac:picMkLst>
        </pc:picChg>
      </pc:sldChg>
      <pc:sldChg chg="add modTransition modNotesTx">
        <pc:chgData name="DANIEL FOLSOM" userId="db268b35fd4a71d7" providerId="LiveId" clId="{39F89BD8-229E-498E-B9A7-D06FDD149304}" dt="2021-07-01T02:44:21.093" v="2890"/>
        <pc:sldMkLst>
          <pc:docMk/>
          <pc:sldMk cId="111161527" sldId="289"/>
        </pc:sldMkLst>
      </pc:sldChg>
      <pc:sldChg chg="addSp delSp add mod modTransition modNotesTx">
        <pc:chgData name="DANIEL FOLSOM" userId="db268b35fd4a71d7" providerId="LiveId" clId="{39F89BD8-229E-498E-B9A7-D06FDD149304}" dt="2021-07-01T02:44:21.093" v="2890"/>
        <pc:sldMkLst>
          <pc:docMk/>
          <pc:sldMk cId="506719190" sldId="290"/>
        </pc:sldMkLst>
        <pc:picChg chg="del">
          <ac:chgData name="DANIEL FOLSOM" userId="db268b35fd4a71d7" providerId="LiveId" clId="{39F89BD8-229E-498E-B9A7-D06FDD149304}" dt="2021-06-30T00:17:35.372" v="46" actId="478"/>
          <ac:picMkLst>
            <pc:docMk/>
            <pc:sldMk cId="506719190" sldId="290"/>
            <ac:picMk id="3" creationId="{63387618-85E9-415E-9110-D59ED5B3D8F9}"/>
          </ac:picMkLst>
        </pc:picChg>
        <pc:picChg chg="add">
          <ac:chgData name="DANIEL FOLSOM" userId="db268b35fd4a71d7" providerId="LiveId" clId="{39F89BD8-229E-498E-B9A7-D06FDD149304}" dt="2021-06-30T00:17:35.929" v="47"/>
          <ac:picMkLst>
            <pc:docMk/>
            <pc:sldMk cId="506719190" sldId="290"/>
            <ac:picMk id="4" creationId="{F1BB0BD5-D544-4E02-81B0-8EC3C7B84468}"/>
          </ac:picMkLst>
        </pc:picChg>
      </pc:sldChg>
      <pc:sldChg chg="addSp delSp add mod modTransition modNotesTx">
        <pc:chgData name="DANIEL FOLSOM" userId="db268b35fd4a71d7" providerId="LiveId" clId="{39F89BD8-229E-498E-B9A7-D06FDD149304}" dt="2021-07-01T02:44:21.093" v="2890"/>
        <pc:sldMkLst>
          <pc:docMk/>
          <pc:sldMk cId="3124747352" sldId="291"/>
        </pc:sldMkLst>
        <pc:picChg chg="del">
          <ac:chgData name="DANIEL FOLSOM" userId="db268b35fd4a71d7" providerId="LiveId" clId="{39F89BD8-229E-498E-B9A7-D06FDD149304}" dt="2021-06-30T00:18:07.779" v="50" actId="478"/>
          <ac:picMkLst>
            <pc:docMk/>
            <pc:sldMk cId="3124747352" sldId="291"/>
            <ac:picMk id="3" creationId="{63387618-85E9-415E-9110-D59ED5B3D8F9}"/>
          </ac:picMkLst>
        </pc:picChg>
        <pc:picChg chg="add">
          <ac:chgData name="DANIEL FOLSOM" userId="db268b35fd4a71d7" providerId="LiveId" clId="{39F89BD8-229E-498E-B9A7-D06FDD149304}" dt="2021-06-30T00:18:08.561" v="51"/>
          <ac:picMkLst>
            <pc:docMk/>
            <pc:sldMk cId="3124747352" sldId="291"/>
            <ac:picMk id="4" creationId="{C230829F-9678-438A-B666-4C0AD9C0B53B}"/>
          </ac:picMkLst>
        </pc:picChg>
      </pc:sldChg>
      <pc:sldChg chg="addSp delSp add mod modTransition modNotesTx">
        <pc:chgData name="DANIEL FOLSOM" userId="db268b35fd4a71d7" providerId="LiveId" clId="{39F89BD8-229E-498E-B9A7-D06FDD149304}" dt="2021-07-01T02:44:21.093" v="2890"/>
        <pc:sldMkLst>
          <pc:docMk/>
          <pc:sldMk cId="3698274207" sldId="292"/>
        </pc:sldMkLst>
        <pc:picChg chg="del">
          <ac:chgData name="DANIEL FOLSOM" userId="db268b35fd4a71d7" providerId="LiveId" clId="{39F89BD8-229E-498E-B9A7-D06FDD149304}" dt="2021-06-30T00:18:41.199" v="54" actId="478"/>
          <ac:picMkLst>
            <pc:docMk/>
            <pc:sldMk cId="3698274207" sldId="292"/>
            <ac:picMk id="3" creationId="{63387618-85E9-415E-9110-D59ED5B3D8F9}"/>
          </ac:picMkLst>
        </pc:picChg>
        <pc:picChg chg="add">
          <ac:chgData name="DANIEL FOLSOM" userId="db268b35fd4a71d7" providerId="LiveId" clId="{39F89BD8-229E-498E-B9A7-D06FDD149304}" dt="2021-06-30T00:18:42.054" v="55"/>
          <ac:picMkLst>
            <pc:docMk/>
            <pc:sldMk cId="3698274207" sldId="292"/>
            <ac:picMk id="4" creationId="{74EC6CAD-A8E6-40E1-A363-E8826FB27A1E}"/>
          </ac:picMkLst>
        </pc:picChg>
      </pc:sldChg>
      <pc:sldChg chg="addSp delSp add mod modTransition modNotesTx">
        <pc:chgData name="DANIEL FOLSOM" userId="db268b35fd4a71d7" providerId="LiveId" clId="{39F89BD8-229E-498E-B9A7-D06FDD149304}" dt="2021-07-01T02:44:21.093" v="2890"/>
        <pc:sldMkLst>
          <pc:docMk/>
          <pc:sldMk cId="663098793" sldId="293"/>
        </pc:sldMkLst>
        <pc:picChg chg="del">
          <ac:chgData name="DANIEL FOLSOM" userId="db268b35fd4a71d7" providerId="LiveId" clId="{39F89BD8-229E-498E-B9A7-D06FDD149304}" dt="2021-06-30T00:20:43.139" v="60" actId="478"/>
          <ac:picMkLst>
            <pc:docMk/>
            <pc:sldMk cId="663098793" sldId="293"/>
            <ac:picMk id="3" creationId="{63387618-85E9-415E-9110-D59ED5B3D8F9}"/>
          </ac:picMkLst>
        </pc:picChg>
        <pc:picChg chg="add del">
          <ac:chgData name="DANIEL FOLSOM" userId="db268b35fd4a71d7" providerId="LiveId" clId="{39F89BD8-229E-498E-B9A7-D06FDD149304}" dt="2021-06-30T00:20:47.041" v="62" actId="478"/>
          <ac:picMkLst>
            <pc:docMk/>
            <pc:sldMk cId="663098793" sldId="293"/>
            <ac:picMk id="4" creationId="{D2EE84AD-15E7-4B00-B030-97330507EA7A}"/>
          </ac:picMkLst>
        </pc:picChg>
        <pc:picChg chg="add">
          <ac:chgData name="DANIEL FOLSOM" userId="db268b35fd4a71d7" providerId="LiveId" clId="{39F89BD8-229E-498E-B9A7-D06FDD149304}" dt="2021-06-30T00:20:48.633" v="63"/>
          <ac:picMkLst>
            <pc:docMk/>
            <pc:sldMk cId="663098793" sldId="293"/>
            <ac:picMk id="5" creationId="{5E4F2FFE-2C84-40D7-A13D-1B6396B36D9D}"/>
          </ac:picMkLst>
        </pc:picChg>
      </pc:sldChg>
      <pc:sldChg chg="add del">
        <pc:chgData name="DANIEL FOLSOM" userId="db268b35fd4a71d7" providerId="LiveId" clId="{39F89BD8-229E-498E-B9A7-D06FDD149304}" dt="2021-07-01T02:43:55.523" v="2887" actId="47"/>
        <pc:sldMkLst>
          <pc:docMk/>
          <pc:sldMk cId="1413867638" sldId="294"/>
        </pc:sldMkLst>
      </pc:sldChg>
      <pc:sldChg chg="modSp add mod modNotesTx">
        <pc:chgData name="DANIEL FOLSOM" userId="db268b35fd4a71d7" providerId="LiveId" clId="{39F89BD8-229E-498E-B9A7-D06FDD149304}" dt="2021-07-01T02:22:11.344" v="804" actId="20577"/>
        <pc:sldMkLst>
          <pc:docMk/>
          <pc:sldMk cId="175708687" sldId="295"/>
        </pc:sldMkLst>
        <pc:spChg chg="mod">
          <ac:chgData name="DANIEL FOLSOM" userId="db268b35fd4a71d7" providerId="LiveId" clId="{39F89BD8-229E-498E-B9A7-D06FDD149304}" dt="2021-07-01T02:00:35.462" v="246" actId="20577"/>
          <ac:spMkLst>
            <pc:docMk/>
            <pc:sldMk cId="175708687" sldId="295"/>
            <ac:spMk id="2" creationId="{8D8CC04F-1591-46CD-961C-DCE15920F519}"/>
          </ac:spMkLst>
        </pc:spChg>
        <pc:spChg chg="mod">
          <ac:chgData name="DANIEL FOLSOM" userId="db268b35fd4a71d7" providerId="LiveId" clId="{39F89BD8-229E-498E-B9A7-D06FDD149304}" dt="2021-07-01T02:07:57.411" v="753" actId="20577"/>
          <ac:spMkLst>
            <pc:docMk/>
            <pc:sldMk cId="175708687" sldId="295"/>
            <ac:spMk id="3" creationId="{7BD2762B-3835-46AE-AABA-9FBA4CB19745}"/>
          </ac:spMkLst>
        </pc:spChg>
      </pc:sldChg>
      <pc:sldChg chg="add del ord">
        <pc:chgData name="DANIEL FOLSOM" userId="db268b35fd4a71d7" providerId="LiveId" clId="{39F89BD8-229E-498E-B9A7-D06FDD149304}" dt="2021-07-01T02:35:32.134" v="2039" actId="47"/>
        <pc:sldMkLst>
          <pc:docMk/>
          <pc:sldMk cId="2633430346" sldId="296"/>
        </pc:sldMkLst>
      </pc:sldChg>
      <pc:sldChg chg="modSp add mod modNotesTx">
        <pc:chgData name="DANIEL FOLSOM" userId="db268b35fd4a71d7" providerId="LiveId" clId="{39F89BD8-229E-498E-B9A7-D06FDD149304}" dt="2021-07-01T02:29:23.433" v="1685" actId="20577"/>
        <pc:sldMkLst>
          <pc:docMk/>
          <pc:sldMk cId="472733782" sldId="297"/>
        </pc:sldMkLst>
        <pc:spChg chg="mod">
          <ac:chgData name="DANIEL FOLSOM" userId="db268b35fd4a71d7" providerId="LiveId" clId="{39F89BD8-229E-498E-B9A7-D06FDD149304}" dt="2021-07-01T02:22:25.685" v="806" actId="20577"/>
          <ac:spMkLst>
            <pc:docMk/>
            <pc:sldMk cId="472733782" sldId="297"/>
            <ac:spMk id="2" creationId="{8D8CC04F-1591-46CD-961C-DCE15920F519}"/>
          </ac:spMkLst>
        </pc:spChg>
        <pc:spChg chg="mod">
          <ac:chgData name="DANIEL FOLSOM" userId="db268b35fd4a71d7" providerId="LiveId" clId="{39F89BD8-229E-498E-B9A7-D06FDD149304}" dt="2021-07-01T02:26:12.117" v="1298" actId="20577"/>
          <ac:spMkLst>
            <pc:docMk/>
            <pc:sldMk cId="472733782" sldId="297"/>
            <ac:spMk id="3" creationId="{7BD2762B-3835-46AE-AABA-9FBA4CB19745}"/>
          </ac:spMkLst>
        </pc:spChg>
      </pc:sldChg>
      <pc:sldChg chg="modSp add mod modNotesTx">
        <pc:chgData name="DANIEL FOLSOM" userId="db268b35fd4a71d7" providerId="LiveId" clId="{39F89BD8-229E-498E-B9A7-D06FDD149304}" dt="2021-07-01T02:29:19.636" v="1684" actId="20577"/>
        <pc:sldMkLst>
          <pc:docMk/>
          <pc:sldMk cId="1995547408" sldId="298"/>
        </pc:sldMkLst>
        <pc:spChg chg="mod">
          <ac:chgData name="DANIEL FOLSOM" userId="db268b35fd4a71d7" providerId="LiveId" clId="{39F89BD8-229E-498E-B9A7-D06FDD149304}" dt="2021-07-01T02:26:38.250" v="1345" actId="20577"/>
          <ac:spMkLst>
            <pc:docMk/>
            <pc:sldMk cId="1995547408" sldId="298"/>
            <ac:spMk id="2" creationId="{8D8CC04F-1591-46CD-961C-DCE15920F519}"/>
          </ac:spMkLst>
        </pc:spChg>
        <pc:spChg chg="mod">
          <ac:chgData name="DANIEL FOLSOM" userId="db268b35fd4a71d7" providerId="LiveId" clId="{39F89BD8-229E-498E-B9A7-D06FDD149304}" dt="2021-07-01T02:29:14.532" v="1682" actId="20577"/>
          <ac:spMkLst>
            <pc:docMk/>
            <pc:sldMk cId="1995547408" sldId="298"/>
            <ac:spMk id="3" creationId="{7BD2762B-3835-46AE-AABA-9FBA4CB19745}"/>
          </ac:spMkLst>
        </pc:spChg>
      </pc:sldChg>
      <pc:sldChg chg="modSp add mod ord">
        <pc:chgData name="DANIEL FOLSOM" userId="db268b35fd4a71d7" providerId="LiveId" clId="{39F89BD8-229E-498E-B9A7-D06FDD149304}" dt="2021-07-01T02:32:13.262" v="1891"/>
        <pc:sldMkLst>
          <pc:docMk/>
          <pc:sldMk cId="3876135543" sldId="299"/>
        </pc:sldMkLst>
        <pc:spChg chg="mod">
          <ac:chgData name="DANIEL FOLSOM" userId="db268b35fd4a71d7" providerId="LiveId" clId="{39F89BD8-229E-498E-B9A7-D06FDD149304}" dt="2021-07-01T02:30:01.075" v="1715" actId="20577"/>
          <ac:spMkLst>
            <pc:docMk/>
            <pc:sldMk cId="3876135543" sldId="299"/>
            <ac:spMk id="2" creationId="{8D8CC04F-1591-46CD-961C-DCE15920F519}"/>
          </ac:spMkLst>
        </pc:spChg>
        <pc:spChg chg="mod">
          <ac:chgData name="DANIEL FOLSOM" userId="db268b35fd4a71d7" providerId="LiveId" clId="{39F89BD8-229E-498E-B9A7-D06FDD149304}" dt="2021-07-01T02:32:13.262" v="1891"/>
          <ac:spMkLst>
            <pc:docMk/>
            <pc:sldMk cId="3876135543" sldId="299"/>
            <ac:spMk id="3" creationId="{7BD2762B-3835-46AE-AABA-9FBA4CB19745}"/>
          </ac:spMkLst>
        </pc:spChg>
      </pc:sldChg>
      <pc:sldChg chg="modSp add mod">
        <pc:chgData name="DANIEL FOLSOM" userId="db268b35fd4a71d7" providerId="LiveId" clId="{39F89BD8-229E-498E-B9A7-D06FDD149304}" dt="2021-07-01T02:45:01.877" v="2891" actId="313"/>
        <pc:sldMkLst>
          <pc:docMk/>
          <pc:sldMk cId="924317633" sldId="300"/>
        </pc:sldMkLst>
        <pc:spChg chg="mod">
          <ac:chgData name="DANIEL FOLSOM" userId="db268b35fd4a71d7" providerId="LiveId" clId="{39F89BD8-229E-498E-B9A7-D06FDD149304}" dt="2021-07-01T02:45:01.877" v="2891" actId="313"/>
          <ac:spMkLst>
            <pc:docMk/>
            <pc:sldMk cId="924317633" sldId="300"/>
            <ac:spMk id="2" creationId="{8D8CC04F-1591-46CD-961C-DCE15920F519}"/>
          </ac:spMkLst>
        </pc:spChg>
        <pc:spChg chg="mod">
          <ac:chgData name="DANIEL FOLSOM" userId="db268b35fd4a71d7" providerId="LiveId" clId="{39F89BD8-229E-498E-B9A7-D06FDD149304}" dt="2021-07-01T02:35:05.255" v="2035" actId="20577"/>
          <ac:spMkLst>
            <pc:docMk/>
            <pc:sldMk cId="924317633" sldId="300"/>
            <ac:spMk id="3" creationId="{7BD2762B-3835-46AE-AABA-9FBA4CB19745}"/>
          </ac:spMkLst>
        </pc:spChg>
      </pc:sldChg>
      <pc:sldChg chg="addSp delSp modSp add mod ord modNotesTx">
        <pc:chgData name="DANIEL FOLSOM" userId="db268b35fd4a71d7" providerId="LiveId" clId="{39F89BD8-229E-498E-B9A7-D06FDD149304}" dt="2021-07-01T02:38:10.036" v="2169"/>
        <pc:sldMkLst>
          <pc:docMk/>
          <pc:sldMk cId="187293961" sldId="301"/>
        </pc:sldMkLst>
        <pc:spChg chg="mod">
          <ac:chgData name="DANIEL FOLSOM" userId="db268b35fd4a71d7" providerId="LiveId" clId="{39F89BD8-229E-498E-B9A7-D06FDD149304}" dt="2021-07-01T02:35:43.209" v="2055" actId="20577"/>
          <ac:spMkLst>
            <pc:docMk/>
            <pc:sldMk cId="187293961" sldId="301"/>
            <ac:spMk id="2" creationId="{8D8CC04F-1591-46CD-961C-DCE15920F519}"/>
          </ac:spMkLst>
        </pc:spChg>
        <pc:spChg chg="mod">
          <ac:chgData name="DANIEL FOLSOM" userId="db268b35fd4a71d7" providerId="LiveId" clId="{39F89BD8-229E-498E-B9A7-D06FDD149304}" dt="2021-07-01T02:36:30.209" v="2129" actId="20577"/>
          <ac:spMkLst>
            <pc:docMk/>
            <pc:sldMk cId="187293961" sldId="301"/>
            <ac:spMk id="3" creationId="{7BD2762B-3835-46AE-AABA-9FBA4CB19745}"/>
          </ac:spMkLst>
        </pc:spChg>
        <pc:picChg chg="add del mod">
          <ac:chgData name="DANIEL FOLSOM" userId="db268b35fd4a71d7" providerId="LiveId" clId="{39F89BD8-229E-498E-B9A7-D06FDD149304}" dt="2021-07-01T02:38:06.849" v="2167" actId="478"/>
          <ac:picMkLst>
            <pc:docMk/>
            <pc:sldMk cId="187293961" sldId="301"/>
            <ac:picMk id="4" creationId="{C505BF75-3F7B-41BE-AEE6-1FCF90AB80E1}"/>
          </ac:picMkLst>
        </pc:picChg>
      </pc:sldChg>
      <pc:sldChg chg="addSp delSp modSp add mod">
        <pc:chgData name="DANIEL FOLSOM" userId="db268b35fd4a71d7" providerId="LiveId" clId="{39F89BD8-229E-498E-B9A7-D06FDD149304}" dt="2021-07-01T02:37:23.729" v="2137" actId="1076"/>
        <pc:sldMkLst>
          <pc:docMk/>
          <pc:sldMk cId="2703110335" sldId="302"/>
        </pc:sldMkLst>
        <pc:spChg chg="del">
          <ac:chgData name="DANIEL FOLSOM" userId="db268b35fd4a71d7" providerId="LiveId" clId="{39F89BD8-229E-498E-B9A7-D06FDD149304}" dt="2021-07-01T02:37:10.752" v="2133" actId="478"/>
          <ac:spMkLst>
            <pc:docMk/>
            <pc:sldMk cId="2703110335" sldId="302"/>
            <ac:spMk id="2" creationId="{8D8CC04F-1591-46CD-961C-DCE15920F519}"/>
          </ac:spMkLst>
        </pc:spChg>
        <pc:spChg chg="del">
          <ac:chgData name="DANIEL FOLSOM" userId="db268b35fd4a71d7" providerId="LiveId" clId="{39F89BD8-229E-498E-B9A7-D06FDD149304}" dt="2021-07-01T02:37:15.243" v="2135" actId="478"/>
          <ac:spMkLst>
            <pc:docMk/>
            <pc:sldMk cId="2703110335" sldId="302"/>
            <ac:spMk id="3" creationId="{7BD2762B-3835-46AE-AABA-9FBA4CB19745}"/>
          </ac:spMkLst>
        </pc:spChg>
        <pc:spChg chg="add del mod">
          <ac:chgData name="DANIEL FOLSOM" userId="db268b35fd4a71d7" providerId="LiveId" clId="{39F89BD8-229E-498E-B9A7-D06FDD149304}" dt="2021-07-01T02:37:13.766" v="2134" actId="478"/>
          <ac:spMkLst>
            <pc:docMk/>
            <pc:sldMk cId="2703110335" sldId="302"/>
            <ac:spMk id="6" creationId="{51E8523A-3B43-4169-A24F-2F97EF505154}"/>
          </ac:spMkLst>
        </pc:spChg>
        <pc:spChg chg="add del mod">
          <ac:chgData name="DANIEL FOLSOM" userId="db268b35fd4a71d7" providerId="LiveId" clId="{39F89BD8-229E-498E-B9A7-D06FDD149304}" dt="2021-07-01T02:37:18.517" v="2136" actId="478"/>
          <ac:spMkLst>
            <pc:docMk/>
            <pc:sldMk cId="2703110335" sldId="302"/>
            <ac:spMk id="8" creationId="{D71A7B1C-5BF7-4560-9797-C8AF7E1D3138}"/>
          </ac:spMkLst>
        </pc:spChg>
        <pc:picChg chg="mod">
          <ac:chgData name="DANIEL FOLSOM" userId="db268b35fd4a71d7" providerId="LiveId" clId="{39F89BD8-229E-498E-B9A7-D06FDD149304}" dt="2021-07-01T02:37:23.729" v="2137" actId="1076"/>
          <ac:picMkLst>
            <pc:docMk/>
            <pc:sldMk cId="2703110335" sldId="302"/>
            <ac:picMk id="4" creationId="{C505BF75-3F7B-41BE-AEE6-1FCF90AB80E1}"/>
          </ac:picMkLst>
        </pc:picChg>
      </pc:sldChg>
      <pc:sldChg chg="modSp add mod ord">
        <pc:chgData name="DANIEL FOLSOM" userId="db268b35fd4a71d7" providerId="LiveId" clId="{39F89BD8-229E-498E-B9A7-D06FDD149304}" dt="2021-07-01T02:40:47.098" v="2586" actId="20577"/>
        <pc:sldMkLst>
          <pc:docMk/>
          <pc:sldMk cId="3746355685" sldId="303"/>
        </pc:sldMkLst>
        <pc:spChg chg="mod">
          <ac:chgData name="DANIEL FOLSOM" userId="db268b35fd4a71d7" providerId="LiveId" clId="{39F89BD8-229E-498E-B9A7-D06FDD149304}" dt="2021-07-01T02:38:26.455" v="2180" actId="20577"/>
          <ac:spMkLst>
            <pc:docMk/>
            <pc:sldMk cId="3746355685" sldId="303"/>
            <ac:spMk id="2" creationId="{8D8CC04F-1591-46CD-961C-DCE15920F519}"/>
          </ac:spMkLst>
        </pc:spChg>
        <pc:spChg chg="mod">
          <ac:chgData name="DANIEL FOLSOM" userId="db268b35fd4a71d7" providerId="LiveId" clId="{39F89BD8-229E-498E-B9A7-D06FDD149304}" dt="2021-07-01T02:40:47.098" v="2586" actId="20577"/>
          <ac:spMkLst>
            <pc:docMk/>
            <pc:sldMk cId="3746355685" sldId="303"/>
            <ac:spMk id="3" creationId="{7BD2762B-3835-46AE-AABA-9FBA4CB19745}"/>
          </ac:spMkLst>
        </pc:spChg>
      </pc:sldChg>
      <pc:sldChg chg="modSp add mod">
        <pc:chgData name="DANIEL FOLSOM" userId="db268b35fd4a71d7" providerId="LiveId" clId="{39F89BD8-229E-498E-B9A7-D06FDD149304}" dt="2021-07-01T02:43:11.467" v="2886" actId="20577"/>
        <pc:sldMkLst>
          <pc:docMk/>
          <pc:sldMk cId="3183566533" sldId="304"/>
        </pc:sldMkLst>
        <pc:spChg chg="mod">
          <ac:chgData name="DANIEL FOLSOM" userId="db268b35fd4a71d7" providerId="LiveId" clId="{39F89BD8-229E-498E-B9A7-D06FDD149304}" dt="2021-07-01T02:41:14.662" v="2641" actId="20577"/>
          <ac:spMkLst>
            <pc:docMk/>
            <pc:sldMk cId="3183566533" sldId="304"/>
            <ac:spMk id="2" creationId="{8D8CC04F-1591-46CD-961C-DCE15920F519}"/>
          </ac:spMkLst>
        </pc:spChg>
        <pc:spChg chg="mod">
          <ac:chgData name="DANIEL FOLSOM" userId="db268b35fd4a71d7" providerId="LiveId" clId="{39F89BD8-229E-498E-B9A7-D06FDD149304}" dt="2021-07-01T02:43:11.467" v="2886" actId="20577"/>
          <ac:spMkLst>
            <pc:docMk/>
            <pc:sldMk cId="3183566533" sldId="304"/>
            <ac:spMk id="3" creationId="{7BD2762B-3835-46AE-AABA-9FBA4CB19745}"/>
          </ac:spMkLst>
        </pc:spChg>
      </pc:sldChg>
      <pc:sldChg chg="addSp delSp modSp add mod ord">
        <pc:chgData name="DANIEL FOLSOM" userId="db268b35fd4a71d7" providerId="LiveId" clId="{39F89BD8-229E-498E-B9A7-D06FDD149304}" dt="2021-07-01T02:46:25.875" v="2911" actId="1076"/>
        <pc:sldMkLst>
          <pc:docMk/>
          <pc:sldMk cId="43677976" sldId="305"/>
        </pc:sldMkLst>
        <pc:picChg chg="add mod">
          <ac:chgData name="DANIEL FOLSOM" userId="db268b35fd4a71d7" providerId="LiveId" clId="{39F89BD8-229E-498E-B9A7-D06FDD149304}" dt="2021-07-01T02:46:23.533" v="2910" actId="1076"/>
          <ac:picMkLst>
            <pc:docMk/>
            <pc:sldMk cId="43677976" sldId="305"/>
            <ac:picMk id="3" creationId="{451E1974-4701-4168-9439-5CD5B443A632}"/>
          </ac:picMkLst>
        </pc:picChg>
        <pc:picChg chg="del">
          <ac:chgData name="DANIEL FOLSOM" userId="db268b35fd4a71d7" providerId="LiveId" clId="{39F89BD8-229E-498E-B9A7-D06FDD149304}" dt="2021-07-01T02:45:22.117" v="2897" actId="478"/>
          <ac:picMkLst>
            <pc:docMk/>
            <pc:sldMk cId="43677976" sldId="305"/>
            <ac:picMk id="4" creationId="{C505BF75-3F7B-41BE-AEE6-1FCF90AB80E1}"/>
          </ac:picMkLst>
        </pc:picChg>
        <pc:picChg chg="add mod">
          <ac:chgData name="DANIEL FOLSOM" userId="db268b35fd4a71d7" providerId="LiveId" clId="{39F89BD8-229E-498E-B9A7-D06FDD149304}" dt="2021-07-01T02:46:25.875" v="2911" actId="1076"/>
          <ac:picMkLst>
            <pc:docMk/>
            <pc:sldMk cId="43677976" sldId="305"/>
            <ac:picMk id="5" creationId="{971D3D5E-7AD7-4D97-85F6-7EC7E1662C7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15F8D-D804-45D5-8AFB-B15CAD0D8F38}"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64762-C724-47AD-821F-F08A94E776FB}" type="slidenum">
              <a:rPr lang="en-US" smtClean="0"/>
              <a:t>‹#›</a:t>
            </a:fld>
            <a:endParaRPr lang="en-US"/>
          </a:p>
        </p:txBody>
      </p:sp>
    </p:spTree>
    <p:extLst>
      <p:ext uri="{BB962C8B-B14F-4D97-AF65-F5344CB8AC3E}">
        <p14:creationId xmlns:p14="http://schemas.microsoft.com/office/powerpoint/2010/main" val="241927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64762-C724-47AD-821F-F08A94E776FB}" type="slidenum">
              <a:rPr lang="en-US" smtClean="0"/>
              <a:t>1</a:t>
            </a:fld>
            <a:endParaRPr lang="en-US"/>
          </a:p>
        </p:txBody>
      </p:sp>
    </p:spTree>
    <p:extLst>
      <p:ext uri="{BB962C8B-B14F-4D97-AF65-F5344CB8AC3E}">
        <p14:creationId xmlns:p14="http://schemas.microsoft.com/office/powerpoint/2010/main" val="3150312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perform multiple regression analysis on the dataset, SAS software was used to determine significant factors and the viability of the model. Categorical variables were changed to dummy variables so that regression would be possible. The first program run was a regression program with all possible regression variables that would influence the sale amount.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regression analysis with all of the variables did not deliver a very promising R-squared. Which did not give us a good feeling about the current model explaining the variation in the model. Our hope was that by looking for the strongest predictors that we could have the model explain more of the variation. It became apparent that many of the variables that I might have expected to be strong predictors were not, such as </a:t>
            </a:r>
            <a:r>
              <a:rPr lang="en-US" sz="1200" i="1" kern="1200" dirty="0">
                <a:solidFill>
                  <a:schemeClr val="tx1"/>
                </a:solidFill>
                <a:effectLst/>
                <a:latin typeface="+mn-lt"/>
                <a:ea typeface="+mn-ea"/>
                <a:cs typeface="+mn-cs"/>
              </a:rPr>
              <a:t>population or being in a coastal city or not</a:t>
            </a:r>
            <a:r>
              <a:rPr lang="en-US" sz="1200" kern="1200" dirty="0">
                <a:solidFill>
                  <a:schemeClr val="tx1"/>
                </a:solidFill>
                <a:effectLst/>
                <a:latin typeface="+mn-lt"/>
                <a:ea typeface="+mn-ea"/>
                <a:cs typeface="+mn-cs"/>
              </a:rPr>
              <a:t>. The strongest indicators were actually the list years of 2015 and 2017. So, year was the only strong predictor in this model. But even with the strongest predictors, the model still only accounted for 0.1% of the variation in the data.</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2A64762-C724-47AD-821F-F08A94E776FB}" type="slidenum">
              <a:rPr lang="en-US" smtClean="0"/>
              <a:t>10</a:t>
            </a:fld>
            <a:endParaRPr lang="en-US"/>
          </a:p>
        </p:txBody>
      </p:sp>
    </p:spTree>
    <p:extLst>
      <p:ext uri="{BB962C8B-B14F-4D97-AF65-F5344CB8AC3E}">
        <p14:creationId xmlns:p14="http://schemas.microsoft.com/office/powerpoint/2010/main" val="438649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perform multiple regression analysis on the dataset, SAS software was used to determine significant factors and the viability of the model. Categorical variables were changed to dummy variables so that regression would be possible. The first program run was a regression program with all possible regression variables that would influence the sale amount.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regression analysis with all of the variables did not deliver a very promising R-squared. Which did not give us a good feeling about the current model explaining the variation in the model. Our hope was that by looking for the strongest predictors that we could have the model explain more of the variation. It became apparent that many of the variables that I might have expected to be strong predictors were not, such as </a:t>
            </a:r>
            <a:r>
              <a:rPr lang="en-US" sz="1200" i="1" kern="1200" dirty="0">
                <a:solidFill>
                  <a:schemeClr val="tx1"/>
                </a:solidFill>
                <a:effectLst/>
                <a:latin typeface="+mn-lt"/>
                <a:ea typeface="+mn-ea"/>
                <a:cs typeface="+mn-cs"/>
              </a:rPr>
              <a:t>population or being in a coastal city or not</a:t>
            </a:r>
            <a:r>
              <a:rPr lang="en-US" sz="1200" kern="1200" dirty="0">
                <a:solidFill>
                  <a:schemeClr val="tx1"/>
                </a:solidFill>
                <a:effectLst/>
                <a:latin typeface="+mn-lt"/>
                <a:ea typeface="+mn-ea"/>
                <a:cs typeface="+mn-cs"/>
              </a:rPr>
              <a:t>. The strongest indicators were actually the list years of 2015 and 2017. So, year was the only strong predictor in this model. But even with the strongest predictors, the model still only accounted for 0.1% of the variation in the data.</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2A64762-C724-47AD-821F-F08A94E776FB}" type="slidenum">
              <a:rPr lang="en-US" smtClean="0"/>
              <a:t>11</a:t>
            </a:fld>
            <a:endParaRPr lang="en-US"/>
          </a:p>
        </p:txBody>
      </p:sp>
    </p:spTree>
    <p:extLst>
      <p:ext uri="{BB962C8B-B14F-4D97-AF65-F5344CB8AC3E}">
        <p14:creationId xmlns:p14="http://schemas.microsoft.com/office/powerpoint/2010/main" val="1074246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model cannot be used as a predictive model to help explain the sale amount in this real estate dataset. If this question is needed to help policy makers, then it would be necessary to look at changing some of the data collected. Perhaps, other variables like square footage, number of rooms, garage or no, swimming pool or no, yard square footage, and other factors could possibly influence sale price and help to explain the model in a better way. The only benefit from running this model is by realizing that these variables do not bring us closer to arriving at a solution for the business problem. However, it does bring us closer to trying to collect a better dataset that may be able to answer our questions and if new collection requirements are approved by the Office of Policy Management, then we may be able to have a greater outcome and potential benefits.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2A64762-C724-47AD-821F-F08A94E776FB}" type="slidenum">
              <a:rPr lang="en-US" smtClean="0"/>
              <a:t>12</a:t>
            </a:fld>
            <a:endParaRPr lang="en-US"/>
          </a:p>
        </p:txBody>
      </p:sp>
    </p:spTree>
    <p:extLst>
      <p:ext uri="{BB962C8B-B14F-4D97-AF65-F5344CB8AC3E}">
        <p14:creationId xmlns:p14="http://schemas.microsoft.com/office/powerpoint/2010/main" val="2765644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PROGRAM#1</a:t>
            </a:r>
          </a:p>
          <a:p>
            <a:r>
              <a:rPr lang="en-US" dirty="0"/>
              <a:t>proc reg data=WORK.IMPORT;</a:t>
            </a:r>
          </a:p>
          <a:p>
            <a:r>
              <a:rPr lang="en-US" dirty="0"/>
              <a:t>	model </a:t>
            </a:r>
            <a:r>
              <a:rPr lang="en-US" dirty="0" err="1"/>
              <a:t>Sale_Amount</a:t>
            </a:r>
            <a:r>
              <a:rPr lang="en-US" dirty="0"/>
              <a:t>=LIST_YEAR_2014 LIST_YEAR_2015 LIST_YEAR_2016</a:t>
            </a:r>
          </a:p>
          <a:p>
            <a:r>
              <a:rPr lang="en-US" dirty="0"/>
              <a:t> LIST_YEAR_2017 LIST_YEAR_2018 </a:t>
            </a:r>
            <a:r>
              <a:rPr lang="en-US" dirty="0" err="1"/>
              <a:t>Population_of_Town</a:t>
            </a:r>
            <a:r>
              <a:rPr lang="en-US" dirty="0"/>
              <a:t> </a:t>
            </a:r>
            <a:r>
              <a:rPr lang="en-US" dirty="0" err="1"/>
              <a:t>Coastal_Town_Or_Non_Coastal_Town</a:t>
            </a:r>
            <a:r>
              <a:rPr lang="en-US" dirty="0"/>
              <a:t> </a:t>
            </a:r>
            <a:r>
              <a:rPr lang="en-US" dirty="0" err="1"/>
              <a:t>Assessed_Value</a:t>
            </a:r>
            <a:r>
              <a:rPr lang="en-US" dirty="0"/>
              <a:t> APARTMENT CONDO_OR_NOT </a:t>
            </a:r>
            <a:r>
              <a:rPr lang="en-US" dirty="0" err="1"/>
              <a:t>Single_Family_Home</a:t>
            </a:r>
            <a:r>
              <a:rPr lang="en-US" dirty="0"/>
              <a:t> </a:t>
            </a:r>
            <a:r>
              <a:rPr lang="en-US" dirty="0" err="1"/>
              <a:t>Multi_Family_Home</a:t>
            </a:r>
            <a:r>
              <a:rPr lang="en-US" dirty="0"/>
              <a:t>;</a:t>
            </a:r>
          </a:p>
          <a:p>
            <a:r>
              <a:rPr lang="en-US" dirty="0"/>
              <a:t>run;</a:t>
            </a:r>
          </a:p>
        </p:txBody>
      </p:sp>
      <p:sp>
        <p:nvSpPr>
          <p:cNvPr id="4" name="Slide Number Placeholder 3"/>
          <p:cNvSpPr>
            <a:spLocks noGrp="1"/>
          </p:cNvSpPr>
          <p:nvPr>
            <p:ph type="sldNum" sz="quarter" idx="5"/>
          </p:nvPr>
        </p:nvSpPr>
        <p:spPr/>
        <p:txBody>
          <a:bodyPr/>
          <a:lstStyle/>
          <a:p>
            <a:fld id="{E2A64762-C724-47AD-821F-F08A94E776FB}" type="slidenum">
              <a:rPr lang="en-US" smtClean="0"/>
              <a:t>13</a:t>
            </a:fld>
            <a:endParaRPr lang="en-US"/>
          </a:p>
        </p:txBody>
      </p:sp>
    </p:spTree>
    <p:extLst>
      <p:ext uri="{BB962C8B-B14F-4D97-AF65-F5344CB8AC3E}">
        <p14:creationId xmlns:p14="http://schemas.microsoft.com/office/powerpoint/2010/main" val="1812557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PROGRAM#2</a:t>
            </a:r>
          </a:p>
          <a:p>
            <a:r>
              <a:rPr lang="en-US" dirty="0"/>
              <a:t>roc reg data=WORK.IMPORT;</a:t>
            </a:r>
          </a:p>
          <a:p>
            <a:r>
              <a:rPr lang="en-US" dirty="0"/>
              <a:t>model </a:t>
            </a:r>
            <a:r>
              <a:rPr lang="en-US" dirty="0" err="1"/>
              <a:t>Sale_Amount</a:t>
            </a:r>
            <a:r>
              <a:rPr lang="en-US" dirty="0"/>
              <a:t>=</a:t>
            </a:r>
            <a:r>
              <a:rPr lang="en-US" dirty="0" err="1"/>
              <a:t>Population_of_Town</a:t>
            </a:r>
            <a:r>
              <a:rPr lang="en-US" dirty="0"/>
              <a:t> </a:t>
            </a:r>
            <a:r>
              <a:rPr lang="en-US" dirty="0" err="1"/>
              <a:t>Coastal_Town_Or_Non_Coastal_Town</a:t>
            </a:r>
            <a:r>
              <a:rPr lang="en-US" dirty="0"/>
              <a:t>;</a:t>
            </a:r>
          </a:p>
        </p:txBody>
      </p:sp>
      <p:sp>
        <p:nvSpPr>
          <p:cNvPr id="4" name="Slide Number Placeholder 3"/>
          <p:cNvSpPr>
            <a:spLocks noGrp="1"/>
          </p:cNvSpPr>
          <p:nvPr>
            <p:ph type="sldNum" sz="quarter" idx="5"/>
          </p:nvPr>
        </p:nvSpPr>
        <p:spPr/>
        <p:txBody>
          <a:bodyPr/>
          <a:lstStyle/>
          <a:p>
            <a:fld id="{E2A64762-C724-47AD-821F-F08A94E776FB}" type="slidenum">
              <a:rPr lang="en-US" smtClean="0"/>
              <a:t>14</a:t>
            </a:fld>
            <a:endParaRPr lang="en-US"/>
          </a:p>
        </p:txBody>
      </p:sp>
    </p:spTree>
    <p:extLst>
      <p:ext uri="{BB962C8B-B14F-4D97-AF65-F5344CB8AC3E}">
        <p14:creationId xmlns:p14="http://schemas.microsoft.com/office/powerpoint/2010/main" val="827997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PROGRAM#3</a:t>
            </a:r>
          </a:p>
          <a:p>
            <a:r>
              <a:rPr lang="en-US" dirty="0"/>
              <a:t>proc reg data=WORK.IMPORT1;</a:t>
            </a:r>
          </a:p>
          <a:p>
            <a:r>
              <a:rPr lang="en-US" dirty="0"/>
              <a:t>	model </a:t>
            </a:r>
            <a:r>
              <a:rPr lang="en-US" dirty="0" err="1"/>
              <a:t>Sale_Amount</a:t>
            </a:r>
            <a:r>
              <a:rPr lang="en-US" dirty="0"/>
              <a:t>=LIST_YEAR_2015 LIST_YEAR_2016</a:t>
            </a:r>
          </a:p>
          <a:p>
            <a:r>
              <a:rPr lang="en-US" dirty="0"/>
              <a:t> LIST_YEAR_2017 LIST_YEAR_2018 </a:t>
            </a:r>
            <a:r>
              <a:rPr lang="en-US" dirty="0" err="1"/>
              <a:t>Population_of_Town</a:t>
            </a:r>
            <a:endParaRPr lang="en-US" dirty="0"/>
          </a:p>
          <a:p>
            <a:r>
              <a:rPr lang="en-US" dirty="0"/>
              <a:t> </a:t>
            </a:r>
            <a:r>
              <a:rPr lang="en-US" dirty="0" err="1"/>
              <a:t>Coastal_Town_Or_Non_Coastal_Town</a:t>
            </a:r>
            <a:r>
              <a:rPr lang="en-US" dirty="0"/>
              <a:t> </a:t>
            </a:r>
            <a:r>
              <a:rPr lang="en-US" dirty="0" err="1"/>
              <a:t>Assessed_Value</a:t>
            </a:r>
            <a:r>
              <a:rPr lang="en-US" dirty="0"/>
              <a:t> CONDO_OR_NOT </a:t>
            </a:r>
            <a:r>
              <a:rPr lang="en-US" dirty="0" err="1"/>
              <a:t>Single_Family_Home</a:t>
            </a:r>
            <a:r>
              <a:rPr lang="en-US" dirty="0"/>
              <a:t> </a:t>
            </a:r>
            <a:r>
              <a:rPr lang="en-US" dirty="0" err="1"/>
              <a:t>Multi_Family_Home</a:t>
            </a:r>
            <a:r>
              <a:rPr lang="en-US" dirty="0"/>
              <a:t> </a:t>
            </a:r>
          </a:p>
          <a:p>
            <a:r>
              <a:rPr lang="en-US" dirty="0"/>
              <a:t> </a:t>
            </a:r>
            <a:r>
              <a:rPr lang="en-US" dirty="0" err="1"/>
              <a:t>non_use_code</a:t>
            </a:r>
            <a:r>
              <a:rPr lang="en-US" dirty="0"/>
              <a:t>;</a:t>
            </a:r>
          </a:p>
          <a:p>
            <a:r>
              <a:rPr lang="en-US" dirty="0"/>
              <a:t>run;</a:t>
            </a:r>
          </a:p>
        </p:txBody>
      </p:sp>
      <p:sp>
        <p:nvSpPr>
          <p:cNvPr id="4" name="Slide Number Placeholder 3"/>
          <p:cNvSpPr>
            <a:spLocks noGrp="1"/>
          </p:cNvSpPr>
          <p:nvPr>
            <p:ph type="sldNum" sz="quarter" idx="5"/>
          </p:nvPr>
        </p:nvSpPr>
        <p:spPr/>
        <p:txBody>
          <a:bodyPr/>
          <a:lstStyle/>
          <a:p>
            <a:fld id="{E2A64762-C724-47AD-821F-F08A94E776FB}" type="slidenum">
              <a:rPr lang="en-US" smtClean="0"/>
              <a:t>15</a:t>
            </a:fld>
            <a:endParaRPr lang="en-US"/>
          </a:p>
        </p:txBody>
      </p:sp>
    </p:spTree>
    <p:extLst>
      <p:ext uri="{BB962C8B-B14F-4D97-AF65-F5344CB8AC3E}">
        <p14:creationId xmlns:p14="http://schemas.microsoft.com/office/powerpoint/2010/main" val="2020620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PROGRAM#4</a:t>
            </a:r>
          </a:p>
          <a:p>
            <a:r>
              <a:rPr lang="en-US" dirty="0"/>
              <a:t>proc reg data=WORK.IMPORT;</a:t>
            </a:r>
          </a:p>
          <a:p>
            <a:r>
              <a:rPr lang="en-US" dirty="0"/>
              <a:t>	model </a:t>
            </a:r>
            <a:r>
              <a:rPr lang="en-US" dirty="0" err="1"/>
              <a:t>Sale_Amount</a:t>
            </a:r>
            <a:r>
              <a:rPr lang="en-US" dirty="0"/>
              <a:t>=LIST_YEAR_2014 LIST_YEAR_2015 LIST_YEAR_2016</a:t>
            </a:r>
          </a:p>
          <a:p>
            <a:r>
              <a:rPr lang="en-US" dirty="0"/>
              <a:t> LIST_YEAR_2017 LIST_YEAR_2018 </a:t>
            </a:r>
            <a:r>
              <a:rPr lang="en-US" dirty="0" err="1"/>
              <a:t>Population_of_Town</a:t>
            </a:r>
            <a:r>
              <a:rPr lang="en-US" dirty="0"/>
              <a:t> </a:t>
            </a:r>
            <a:r>
              <a:rPr lang="en-US" dirty="0" err="1"/>
              <a:t>Coastal_Town_Or_Non_Coastal_Town</a:t>
            </a:r>
            <a:r>
              <a:rPr lang="en-US" dirty="0"/>
              <a:t> </a:t>
            </a:r>
            <a:r>
              <a:rPr lang="en-US" dirty="0" err="1"/>
              <a:t>Assessed_Value</a:t>
            </a:r>
            <a:r>
              <a:rPr lang="en-US" dirty="0"/>
              <a:t> APARTMENT CONDO_OR_NOT </a:t>
            </a:r>
            <a:r>
              <a:rPr lang="en-US" dirty="0" err="1"/>
              <a:t>Single_Family_Home</a:t>
            </a:r>
            <a:r>
              <a:rPr lang="en-US" dirty="0"/>
              <a:t> </a:t>
            </a:r>
            <a:r>
              <a:rPr lang="en-US" dirty="0" err="1"/>
              <a:t>Multi_Family_Home</a:t>
            </a:r>
            <a:r>
              <a:rPr lang="en-US" dirty="0"/>
              <a:t>;</a:t>
            </a:r>
          </a:p>
          <a:p>
            <a:r>
              <a:rPr lang="en-US" dirty="0"/>
              <a:t>run;</a:t>
            </a:r>
          </a:p>
        </p:txBody>
      </p:sp>
      <p:sp>
        <p:nvSpPr>
          <p:cNvPr id="4" name="Slide Number Placeholder 3"/>
          <p:cNvSpPr>
            <a:spLocks noGrp="1"/>
          </p:cNvSpPr>
          <p:nvPr>
            <p:ph type="sldNum" sz="quarter" idx="5"/>
          </p:nvPr>
        </p:nvSpPr>
        <p:spPr/>
        <p:txBody>
          <a:bodyPr/>
          <a:lstStyle/>
          <a:p>
            <a:fld id="{E2A64762-C724-47AD-821F-F08A94E776FB}" type="slidenum">
              <a:rPr lang="en-US" smtClean="0"/>
              <a:t>16</a:t>
            </a:fld>
            <a:endParaRPr lang="en-US"/>
          </a:p>
        </p:txBody>
      </p:sp>
    </p:spTree>
    <p:extLst>
      <p:ext uri="{BB962C8B-B14F-4D97-AF65-F5344CB8AC3E}">
        <p14:creationId xmlns:p14="http://schemas.microsoft.com/office/powerpoint/2010/main" val="697875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PROGRAM#5</a:t>
            </a:r>
          </a:p>
          <a:p>
            <a:r>
              <a:rPr lang="en-US" dirty="0"/>
              <a:t>proc reg data=WORK.IMPORT1;</a:t>
            </a:r>
          </a:p>
          <a:p>
            <a:r>
              <a:rPr lang="en-US" dirty="0"/>
              <a:t>	model </a:t>
            </a:r>
            <a:r>
              <a:rPr lang="en-US" dirty="0" err="1"/>
              <a:t>Sale_Amount</a:t>
            </a:r>
            <a:r>
              <a:rPr lang="en-US" dirty="0"/>
              <a:t>=LIST_YEAR_2016 LIST_YEAR_2018 </a:t>
            </a:r>
            <a:r>
              <a:rPr lang="en-US" dirty="0" err="1"/>
              <a:t>Population_of_Town</a:t>
            </a:r>
            <a:endParaRPr lang="en-US" dirty="0"/>
          </a:p>
          <a:p>
            <a:r>
              <a:rPr lang="en-US" dirty="0"/>
              <a:t> </a:t>
            </a:r>
            <a:r>
              <a:rPr lang="en-US" dirty="0" err="1"/>
              <a:t>Coastal_Town_Or_Non_Coastal_Town</a:t>
            </a:r>
            <a:r>
              <a:rPr lang="en-US" dirty="0"/>
              <a:t> </a:t>
            </a:r>
            <a:r>
              <a:rPr lang="en-US" dirty="0" err="1"/>
              <a:t>Assessed_Value</a:t>
            </a:r>
            <a:r>
              <a:rPr lang="en-US" dirty="0"/>
              <a:t> CONDO_OR_NOT </a:t>
            </a:r>
            <a:r>
              <a:rPr lang="en-US" dirty="0" err="1"/>
              <a:t>Single_Family_Home</a:t>
            </a:r>
            <a:r>
              <a:rPr lang="en-US" dirty="0"/>
              <a:t> </a:t>
            </a:r>
            <a:r>
              <a:rPr lang="en-US" dirty="0" err="1"/>
              <a:t>Multi_Family_Home</a:t>
            </a:r>
            <a:r>
              <a:rPr lang="en-US" dirty="0"/>
              <a:t>;</a:t>
            </a:r>
          </a:p>
          <a:p>
            <a:r>
              <a:rPr lang="en-US" dirty="0"/>
              <a:t>run;</a:t>
            </a:r>
          </a:p>
        </p:txBody>
      </p:sp>
      <p:sp>
        <p:nvSpPr>
          <p:cNvPr id="4" name="Slide Number Placeholder 3"/>
          <p:cNvSpPr>
            <a:spLocks noGrp="1"/>
          </p:cNvSpPr>
          <p:nvPr>
            <p:ph type="sldNum" sz="quarter" idx="5"/>
          </p:nvPr>
        </p:nvSpPr>
        <p:spPr/>
        <p:txBody>
          <a:bodyPr/>
          <a:lstStyle/>
          <a:p>
            <a:fld id="{E2A64762-C724-47AD-821F-F08A94E776FB}" type="slidenum">
              <a:rPr lang="en-US" smtClean="0"/>
              <a:t>17</a:t>
            </a:fld>
            <a:endParaRPr lang="en-US"/>
          </a:p>
        </p:txBody>
      </p:sp>
    </p:spTree>
    <p:extLst>
      <p:ext uri="{BB962C8B-B14F-4D97-AF65-F5344CB8AC3E}">
        <p14:creationId xmlns:p14="http://schemas.microsoft.com/office/powerpoint/2010/main" val="3823985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PROGRAM#6</a:t>
            </a:r>
          </a:p>
          <a:p>
            <a:r>
              <a:rPr lang="en-US" dirty="0"/>
              <a:t>proc reg data=WORK.IMPORT1;</a:t>
            </a:r>
          </a:p>
          <a:p>
            <a:r>
              <a:rPr lang="en-US" dirty="0"/>
              <a:t>	model </a:t>
            </a:r>
            <a:r>
              <a:rPr lang="en-US" dirty="0" err="1"/>
              <a:t>Sale_Amount</a:t>
            </a:r>
            <a:r>
              <a:rPr lang="en-US" dirty="0"/>
              <a:t>=</a:t>
            </a:r>
            <a:r>
              <a:rPr lang="en-US" dirty="0" err="1"/>
              <a:t>Population_of_Town</a:t>
            </a:r>
            <a:r>
              <a:rPr lang="en-US" dirty="0"/>
              <a:t> </a:t>
            </a:r>
            <a:r>
              <a:rPr lang="en-US" dirty="0" err="1"/>
              <a:t>Coastal_Town_Or_Non_Coastal_Town</a:t>
            </a:r>
            <a:r>
              <a:rPr lang="en-US" dirty="0"/>
              <a:t>;</a:t>
            </a:r>
          </a:p>
          <a:p>
            <a:r>
              <a:rPr lang="en-US" dirty="0"/>
              <a:t>run;</a:t>
            </a:r>
          </a:p>
        </p:txBody>
      </p:sp>
      <p:sp>
        <p:nvSpPr>
          <p:cNvPr id="4" name="Slide Number Placeholder 3"/>
          <p:cNvSpPr>
            <a:spLocks noGrp="1"/>
          </p:cNvSpPr>
          <p:nvPr>
            <p:ph type="sldNum" sz="quarter" idx="5"/>
          </p:nvPr>
        </p:nvSpPr>
        <p:spPr/>
        <p:txBody>
          <a:bodyPr/>
          <a:lstStyle/>
          <a:p>
            <a:fld id="{E2A64762-C724-47AD-821F-F08A94E776FB}" type="slidenum">
              <a:rPr lang="en-US" smtClean="0"/>
              <a:t>18</a:t>
            </a:fld>
            <a:endParaRPr lang="en-US"/>
          </a:p>
        </p:txBody>
      </p:sp>
    </p:spTree>
    <p:extLst>
      <p:ext uri="{BB962C8B-B14F-4D97-AF65-F5344CB8AC3E}">
        <p14:creationId xmlns:p14="http://schemas.microsoft.com/office/powerpoint/2010/main" val="2464147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PROGRAM#7</a:t>
            </a:r>
          </a:p>
          <a:p>
            <a:r>
              <a:rPr lang="en-US" dirty="0"/>
              <a:t>proc reg data=WORK.IMPORT1;</a:t>
            </a:r>
          </a:p>
          <a:p>
            <a:r>
              <a:rPr lang="en-US" dirty="0"/>
              <a:t>	model </a:t>
            </a:r>
            <a:r>
              <a:rPr lang="en-US" dirty="0" err="1"/>
              <a:t>Sale_Amount</a:t>
            </a:r>
            <a:r>
              <a:rPr lang="en-US" dirty="0"/>
              <a:t>=LIST_YEAR_2015 LIST_YEAR_2017 </a:t>
            </a:r>
            <a:r>
              <a:rPr lang="en-US" dirty="0" err="1"/>
              <a:t>Population_of_Town</a:t>
            </a:r>
            <a:r>
              <a:rPr lang="en-US" dirty="0"/>
              <a:t> </a:t>
            </a:r>
            <a:r>
              <a:rPr lang="en-US" dirty="0" err="1"/>
              <a:t>Coastal_Town_Or_Non_Coastal_Town</a:t>
            </a:r>
            <a:r>
              <a:rPr lang="en-US" dirty="0"/>
              <a:t> </a:t>
            </a:r>
            <a:r>
              <a:rPr lang="en-US" dirty="0" err="1"/>
              <a:t>non_use_code</a:t>
            </a:r>
            <a:r>
              <a:rPr lang="en-US" dirty="0"/>
              <a:t>;</a:t>
            </a:r>
          </a:p>
          <a:p>
            <a:r>
              <a:rPr lang="en-US" dirty="0"/>
              <a:t>run;</a:t>
            </a:r>
          </a:p>
        </p:txBody>
      </p:sp>
      <p:sp>
        <p:nvSpPr>
          <p:cNvPr id="4" name="Slide Number Placeholder 3"/>
          <p:cNvSpPr>
            <a:spLocks noGrp="1"/>
          </p:cNvSpPr>
          <p:nvPr>
            <p:ph type="sldNum" sz="quarter" idx="5"/>
          </p:nvPr>
        </p:nvSpPr>
        <p:spPr/>
        <p:txBody>
          <a:bodyPr/>
          <a:lstStyle/>
          <a:p>
            <a:fld id="{E2A64762-C724-47AD-821F-F08A94E776FB}" type="slidenum">
              <a:rPr lang="en-US" smtClean="0"/>
              <a:t>19</a:t>
            </a:fld>
            <a:endParaRPr lang="en-US"/>
          </a:p>
        </p:txBody>
      </p:sp>
    </p:spTree>
    <p:extLst>
      <p:ext uri="{BB962C8B-B14F-4D97-AF65-F5344CB8AC3E}">
        <p14:creationId xmlns:p14="http://schemas.microsoft.com/office/powerpoint/2010/main" val="271575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Office of Policy and Management (OPM) was created in 1977 and “plays a central role in [</a:t>
            </a:r>
            <a:r>
              <a:rPr lang="en-US" sz="1200" kern="1200" dirty="0" err="1">
                <a:solidFill>
                  <a:schemeClr val="tx1"/>
                </a:solidFill>
                <a:effectLst/>
                <a:latin typeface="+mn-lt"/>
                <a:ea typeface="+mn-ea"/>
                <a:cs typeface="+mn-cs"/>
              </a:rPr>
              <a:t>Conneticut’s</a:t>
            </a:r>
            <a:r>
              <a:rPr lang="en-US" sz="1200" kern="1200" dirty="0">
                <a:solidFill>
                  <a:schemeClr val="tx1"/>
                </a:solidFill>
                <a:effectLst/>
                <a:latin typeface="+mn-lt"/>
                <a:ea typeface="+mn-ea"/>
                <a:cs typeface="+mn-cs"/>
              </a:rPr>
              <a:t>] state government, providing information and analysis used to formulate public policy for the State and assisting State agencies and municipalities” (OPM Background, n.d.). The office consists of 7 divisions which are: Administration, Budget and Financial Management, Criminal Justice Policy and Planning Division, Finance, Intergovernmental Policy and Planning Division, Labor Relations, and Health and Human Services Policy and Planning Division. The Finance division is likely the division where the dataset of </a:t>
            </a:r>
            <a:r>
              <a:rPr lang="en-US" sz="1200" i="1" kern="1200" dirty="0">
                <a:solidFill>
                  <a:schemeClr val="tx1"/>
                </a:solidFill>
                <a:effectLst/>
                <a:latin typeface="+mn-lt"/>
                <a:ea typeface="+mn-ea"/>
                <a:cs typeface="+mn-cs"/>
              </a:rPr>
              <a:t>Real Estate Sales 2001-2018</a:t>
            </a:r>
            <a:r>
              <a:rPr lang="en-US" sz="1200" kern="1200" dirty="0">
                <a:solidFill>
                  <a:schemeClr val="tx1"/>
                </a:solidFill>
                <a:effectLst/>
                <a:latin typeface="+mn-lt"/>
                <a:ea typeface="+mn-ea"/>
                <a:cs typeface="+mn-cs"/>
              </a:rPr>
              <a:t> resides. Likely the information was given to help explain possible policy initiatives for the Governor’s office in the State of Connecticut.</a:t>
            </a:r>
          </a:p>
        </p:txBody>
      </p:sp>
      <p:sp>
        <p:nvSpPr>
          <p:cNvPr id="4" name="Slide Number Placeholder 3"/>
          <p:cNvSpPr>
            <a:spLocks noGrp="1"/>
          </p:cNvSpPr>
          <p:nvPr>
            <p:ph type="sldNum" sz="quarter" idx="5"/>
          </p:nvPr>
        </p:nvSpPr>
        <p:spPr/>
        <p:txBody>
          <a:bodyPr/>
          <a:lstStyle/>
          <a:p>
            <a:fld id="{E2A64762-C724-47AD-821F-F08A94E776FB}" type="slidenum">
              <a:rPr lang="en-US" smtClean="0"/>
              <a:t>2</a:t>
            </a:fld>
            <a:endParaRPr lang="en-US"/>
          </a:p>
        </p:txBody>
      </p:sp>
    </p:spTree>
    <p:extLst>
      <p:ext uri="{BB962C8B-B14F-4D97-AF65-F5344CB8AC3E}">
        <p14:creationId xmlns:p14="http://schemas.microsoft.com/office/powerpoint/2010/main" val="3029728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PROGRAM#8</a:t>
            </a:r>
          </a:p>
          <a:p>
            <a:r>
              <a:rPr lang="en-US" b="1" dirty="0"/>
              <a:t>proc reg data=WORK.IMPORT1;</a:t>
            </a:r>
          </a:p>
          <a:p>
            <a:r>
              <a:rPr lang="en-US" b="1" dirty="0"/>
              <a:t>	model </a:t>
            </a:r>
            <a:r>
              <a:rPr lang="en-US" b="1" dirty="0" err="1"/>
              <a:t>Sale_Amount</a:t>
            </a:r>
            <a:r>
              <a:rPr lang="en-US" b="1" dirty="0"/>
              <a:t>=LIST_YEAR_2015 LIST_YEAR_2017 </a:t>
            </a:r>
            <a:r>
              <a:rPr lang="en-US" b="1" dirty="0" err="1"/>
              <a:t>assessed_value</a:t>
            </a:r>
            <a:r>
              <a:rPr lang="en-US" b="1" dirty="0"/>
              <a:t>  </a:t>
            </a:r>
            <a:r>
              <a:rPr lang="en-US" b="1" dirty="0" err="1"/>
              <a:t>Population_of_Town</a:t>
            </a:r>
            <a:r>
              <a:rPr lang="en-US" b="1" dirty="0"/>
              <a:t> </a:t>
            </a:r>
            <a:r>
              <a:rPr lang="en-US" b="1" dirty="0" err="1"/>
              <a:t>Coastal_Town_Or_Non-Coastal_Town</a:t>
            </a:r>
            <a:r>
              <a:rPr lang="en-US" b="1" dirty="0"/>
              <a:t>;</a:t>
            </a:r>
          </a:p>
          <a:p>
            <a:r>
              <a:rPr lang="en-US" b="1" dirty="0"/>
              <a:t>run;</a:t>
            </a:r>
          </a:p>
        </p:txBody>
      </p:sp>
      <p:sp>
        <p:nvSpPr>
          <p:cNvPr id="4" name="Slide Number Placeholder 3"/>
          <p:cNvSpPr>
            <a:spLocks noGrp="1"/>
          </p:cNvSpPr>
          <p:nvPr>
            <p:ph type="sldNum" sz="quarter" idx="5"/>
          </p:nvPr>
        </p:nvSpPr>
        <p:spPr/>
        <p:txBody>
          <a:bodyPr/>
          <a:lstStyle/>
          <a:p>
            <a:fld id="{E2A64762-C724-47AD-821F-F08A94E776FB}" type="slidenum">
              <a:rPr lang="en-US" smtClean="0"/>
              <a:t>20</a:t>
            </a:fld>
            <a:endParaRPr lang="en-US"/>
          </a:p>
        </p:txBody>
      </p:sp>
    </p:spTree>
    <p:extLst>
      <p:ext uri="{BB962C8B-B14F-4D97-AF65-F5344CB8AC3E}">
        <p14:creationId xmlns:p14="http://schemas.microsoft.com/office/powerpoint/2010/main" val="324330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Real Estate Sales dataset was likely initiated to help solve policy questions when it comes to housing. The housing market has a significant impact on the citizens of the state and trying to help encourage more homeownership and more affordable housing is a policy initiative of every governor. Along with the desire to achieve those two goals, one of the possible business or policy problems could be phrased as what factors led to an increase in home sale prices. Additionally, is there a model that can accurately represent these factors and predict home sale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dataset used to address this problem, </a:t>
            </a:r>
            <a:r>
              <a:rPr lang="en-US" sz="1200" i="1" kern="1200">
                <a:solidFill>
                  <a:schemeClr val="tx1"/>
                </a:solidFill>
                <a:effectLst/>
                <a:latin typeface="+mn-lt"/>
                <a:ea typeface="+mn-ea"/>
                <a:cs typeface="+mn-cs"/>
              </a:rPr>
              <a:t>Real Estate Sales 2001-2018, </a:t>
            </a:r>
            <a:r>
              <a:rPr lang="en-US" sz="1200" kern="1200">
                <a:solidFill>
                  <a:schemeClr val="tx1"/>
                </a:solidFill>
                <a:effectLst/>
                <a:latin typeface="+mn-lt"/>
                <a:ea typeface="+mn-ea"/>
                <a:cs typeface="+mn-cs"/>
              </a:rPr>
              <a:t>has several factors that could potentially influence sale price. Possible variables to consider in the dataset were </a:t>
            </a:r>
            <a:r>
              <a:rPr lang="en-US" sz="1200" i="1" kern="1200">
                <a:solidFill>
                  <a:schemeClr val="tx1"/>
                </a:solidFill>
                <a:effectLst/>
                <a:latin typeface="+mn-lt"/>
                <a:ea typeface="+mn-ea"/>
                <a:cs typeface="+mn-cs"/>
              </a:rPr>
              <a:t>list year, sale recorded date, town, address, assessed value, sales ratio, property type, residential type, non-use code, assessor remarks, location </a:t>
            </a:r>
            <a:r>
              <a:rPr lang="en-US" sz="1200" kern="1200">
                <a:solidFill>
                  <a:schemeClr val="tx1"/>
                </a:solidFill>
                <a:effectLst/>
                <a:latin typeface="+mn-lt"/>
                <a:ea typeface="+mn-ea"/>
                <a:cs typeface="+mn-cs"/>
              </a:rPr>
              <a:t>and</a:t>
            </a:r>
            <a:r>
              <a:rPr lang="en-US" sz="1200" i="1" kern="1200">
                <a:solidFill>
                  <a:schemeClr val="tx1"/>
                </a:solidFill>
                <a:effectLst/>
                <a:latin typeface="+mn-lt"/>
                <a:ea typeface="+mn-ea"/>
                <a:cs typeface="+mn-cs"/>
              </a:rPr>
              <a:t> opm remarks</a:t>
            </a:r>
            <a:r>
              <a:rPr lang="en-US" sz="1200" kern="1200">
                <a:solidFill>
                  <a:schemeClr val="tx1"/>
                </a:solidFill>
                <a:effectLst/>
                <a:latin typeface="+mn-lt"/>
                <a:ea typeface="+mn-ea"/>
                <a:cs typeface="+mn-cs"/>
              </a:rPr>
              <a:t>. Some of these variables were excluded from analysis for various reasons. Sale-recorded date was excluded in favor of just using the list year, sales ratio was excluded because it is a direct ratio of assessed value and sale amount (including the ratio a second time would be redundant). Address was not used because of processing limitations. Town was changed to a variable to assess if the town was a coastal city or not (yes or no). Property type was excluded in favor of filtering for only residential properties and then having categorical variables for apartment, condo, single family home, and multi family home. Non-use code was used as a variable but was changed to a binary option of having a non-use code or not having a code. This was because of the hundreds of possible categories for non-use codes. Assessor remarks were not deemed usable because of the many possible varying remarks. Location was excluded because of the lack of necessary programs to assess coordinate locations.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real-time applications of this real-estate data are very real. The state most likely receives paperwork on each real estate sale in the state. If the data is useful for policy initiatives it could be tracked in semi-real time as soon as the paperwork is uploaded to state systems. This information could be given to a real-time dashboard, but may also be possible to have the information given to policy makers on a weekly, monthly, or quarterly basis.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2A64762-C724-47AD-821F-F08A94E776FB}" type="slidenum">
              <a:rPr lang="en-US" smtClean="0"/>
              <a:t>3</a:t>
            </a:fld>
            <a:endParaRPr lang="en-US"/>
          </a:p>
        </p:txBody>
      </p:sp>
    </p:spTree>
    <p:extLst>
      <p:ext uri="{BB962C8B-B14F-4D97-AF65-F5344CB8AC3E}">
        <p14:creationId xmlns:p14="http://schemas.microsoft.com/office/powerpoint/2010/main" val="414226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of these variables were excluded from analysis for various reasons. Sale-recorded date was excluded in favor of just using the list year, sales ratio was excluded because it is a direct ratio of assessed value and sale amount (including the ratio a second time would be redundant). Address was not used because of processing limitations. Town was changed to a variable to assess if the town was a coastal city or not (yes or no). Property type was excluded in favor of filtering for only residential properties and then having categorical variables for apartment, condo, single family home, and multi family home. Non-use code was used as a variable but was changed to a binary option of having a non-use code or not having a code. This was because of the hundreds of possible categories for non-use codes. Assessor remarks were not deemed usable because of the many possible varying remarks. Location was excluded because of the lack of necessary programs to assess coordinate locations.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2A64762-C724-47AD-821F-F08A94E776FB}" type="slidenum">
              <a:rPr lang="en-US" smtClean="0"/>
              <a:t>4</a:t>
            </a:fld>
            <a:endParaRPr lang="en-US"/>
          </a:p>
        </p:txBody>
      </p:sp>
    </p:spTree>
    <p:extLst>
      <p:ext uri="{BB962C8B-B14F-4D97-AF65-F5344CB8AC3E}">
        <p14:creationId xmlns:p14="http://schemas.microsoft.com/office/powerpoint/2010/main" val="16934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real-time applications of this real-estate data are very real. The state most likely receives paperwork on each real estate sale in the state. If the data is useful for policy initiatives it could be tracked in semi-real time as soon as the paperwork is uploaded to state systems. This information could be given to a real-time dashboard, but may also be possible to have the information given to policy makers on a weekly, monthly, or quarterly basis.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2A64762-C724-47AD-821F-F08A94E776FB}" type="slidenum">
              <a:rPr lang="en-US" smtClean="0"/>
              <a:t>5</a:t>
            </a:fld>
            <a:endParaRPr lang="en-US"/>
          </a:p>
        </p:txBody>
      </p:sp>
    </p:spTree>
    <p:extLst>
      <p:ext uri="{BB962C8B-B14F-4D97-AF65-F5344CB8AC3E}">
        <p14:creationId xmlns:p14="http://schemas.microsoft.com/office/powerpoint/2010/main" val="389679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Two business intelligence tools used were Microsoft Excel and SAS software. These tools were used for two distinct purposes: data cleaning and for multiple regression analysis. One author noted the importance of data cleaning by saying, “The first task in [analyzing] any set of data is to check the data for obvious errors and anomalies” (Hunt &amp; Tyrrell, 2002).  The author continues to explain how Microsoft Excel is a perfect candidate for this task. I used Excel’s filtering features to filter out data like non-residential real estate listings. I also used it to change the town variable to a coastal town or not variable. This was done by using VLOOKUP and using a table of potential coastal cities and allowing a yes or no response to that question for each sale. The VLOOKUP function was also used to have population of the town be a variable. Instead of the town name, VLOOKUP would put the population of the town for each house listing.</a:t>
            </a:r>
          </a:p>
          <a:p>
            <a:r>
              <a:rPr lang="en-US" sz="1200" kern="1200" dirty="0">
                <a:solidFill>
                  <a:schemeClr val="tx1"/>
                </a:solidFill>
                <a:effectLst/>
                <a:latin typeface="+mn-lt"/>
                <a:ea typeface="+mn-ea"/>
                <a:cs typeface="+mn-cs"/>
              </a:rPr>
              <a:t>	For regression analysis, a program was needed that would have the capability to process and interpret the variables we would test against it. Excel’s functionality can be limited on the number of variables so another program, SAS was chosen. One author explained that “SAS is a powerful statistical software which caters to the demands in high-performance computing environments” (Ganesan et al., 2004). This high-performance is what was needed for our regression analysis.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2A64762-C724-47AD-821F-F08A94E776FB}" type="slidenum">
              <a:rPr lang="en-US" smtClean="0"/>
              <a:t>6</a:t>
            </a:fld>
            <a:endParaRPr lang="en-US"/>
          </a:p>
        </p:txBody>
      </p:sp>
    </p:spTree>
    <p:extLst>
      <p:ext uri="{BB962C8B-B14F-4D97-AF65-F5344CB8AC3E}">
        <p14:creationId xmlns:p14="http://schemas.microsoft.com/office/powerpoint/2010/main" val="2489796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Description of Data Visualization Tools Used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 visualization was performed by using Tableau to look at the variables in the dataset. As one author explained, “Tableau’s key benefit is that users can transform large amounts of data into effective visualization reports with a quick and easy-to-use interface” (Eaton &amp; </a:t>
            </a:r>
            <a:r>
              <a:rPr lang="en-US" sz="1200" kern="1200" dirty="0" err="1">
                <a:solidFill>
                  <a:schemeClr val="tx1"/>
                </a:solidFill>
                <a:effectLst/>
                <a:latin typeface="+mn-lt"/>
                <a:ea typeface="+mn-ea"/>
                <a:cs typeface="+mn-cs"/>
              </a:rPr>
              <a:t>Baader</a:t>
            </a:r>
            <a:r>
              <a:rPr lang="en-US" sz="1200" kern="1200" dirty="0">
                <a:solidFill>
                  <a:schemeClr val="tx1"/>
                </a:solidFill>
                <a:effectLst/>
                <a:latin typeface="+mn-lt"/>
                <a:ea typeface="+mn-ea"/>
                <a:cs typeface="+mn-cs"/>
              </a:rPr>
              <a:t>, 2018). This was done originally for this dataset to get a good idea what the variables in the dataset looked like before additional analysis was chosen to be performed.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2A64762-C724-47AD-821F-F08A94E776FB}" type="slidenum">
              <a:rPr lang="en-US" smtClean="0"/>
              <a:t>7</a:t>
            </a:fld>
            <a:endParaRPr lang="en-US"/>
          </a:p>
        </p:txBody>
      </p:sp>
    </p:spTree>
    <p:extLst>
      <p:ext uri="{BB962C8B-B14F-4D97-AF65-F5344CB8AC3E}">
        <p14:creationId xmlns:p14="http://schemas.microsoft.com/office/powerpoint/2010/main" val="1220047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perform multiple regression analysis on the dataset, SAS software was used to determine significant factors and the viability of the model. Categorical variables were changed to dummy variables so that regression would be possible. The first program run was a regression program with all possible regression variables that would influence the sale amount.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regression analysis with all of the variables did not deliver a very promising R-squared. Which did not give us a good feeling about the current model explaining the variation in the model. Our hope was that by looking for the strongest predictors that we could have the model explain more of the variation. It became apparent that many of the variables that I might have expected to be strong predictors were not, such as </a:t>
            </a:r>
            <a:r>
              <a:rPr lang="en-US" sz="1200" i="1" kern="1200" dirty="0">
                <a:solidFill>
                  <a:schemeClr val="tx1"/>
                </a:solidFill>
                <a:effectLst/>
                <a:latin typeface="+mn-lt"/>
                <a:ea typeface="+mn-ea"/>
                <a:cs typeface="+mn-cs"/>
              </a:rPr>
              <a:t>population or being in a coastal city or not</a:t>
            </a:r>
            <a:r>
              <a:rPr lang="en-US" sz="1200" kern="1200" dirty="0">
                <a:solidFill>
                  <a:schemeClr val="tx1"/>
                </a:solidFill>
                <a:effectLst/>
                <a:latin typeface="+mn-lt"/>
                <a:ea typeface="+mn-ea"/>
                <a:cs typeface="+mn-cs"/>
              </a:rPr>
              <a:t>. The strongest indicators were actually the list years of 2015 and 2017. So, year was the only strong predictor in this model. But even with the strongest predictors, the model still only accounted for 0.1% of the variation in the data.</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2A64762-C724-47AD-821F-F08A94E776FB}" type="slidenum">
              <a:rPr lang="en-US" smtClean="0"/>
              <a:t>8</a:t>
            </a:fld>
            <a:endParaRPr lang="en-US"/>
          </a:p>
        </p:txBody>
      </p:sp>
    </p:spTree>
    <p:extLst>
      <p:ext uri="{BB962C8B-B14F-4D97-AF65-F5344CB8AC3E}">
        <p14:creationId xmlns:p14="http://schemas.microsoft.com/office/powerpoint/2010/main" val="3966447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perform multiple regression analysis on the dataset, SAS software was used to determine significant factors and the viability of the model. Categorical variables were changed to dummy variables so that regression would be possible. The first program run was a regression program with all possible regression variables that would influence the sale amount.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regression analysis with all of the variables did not deliver a very promising R-squared. Which did not give us a good feeling about the current model explaining the variation in the model. Our hope was that by looking for the strongest predictors that we could have the model explain more of the variation. It became apparent that many of the variables that I might have expected to be strong predictors were not, such as </a:t>
            </a:r>
            <a:r>
              <a:rPr lang="en-US" sz="1200" i="1" kern="1200" dirty="0">
                <a:solidFill>
                  <a:schemeClr val="tx1"/>
                </a:solidFill>
                <a:effectLst/>
                <a:latin typeface="+mn-lt"/>
                <a:ea typeface="+mn-ea"/>
                <a:cs typeface="+mn-cs"/>
              </a:rPr>
              <a:t>population or being in a coastal city or not</a:t>
            </a:r>
            <a:r>
              <a:rPr lang="en-US" sz="1200" kern="1200" dirty="0">
                <a:solidFill>
                  <a:schemeClr val="tx1"/>
                </a:solidFill>
                <a:effectLst/>
                <a:latin typeface="+mn-lt"/>
                <a:ea typeface="+mn-ea"/>
                <a:cs typeface="+mn-cs"/>
              </a:rPr>
              <a:t>. The strongest indicators were actually the list years of 2015 and 2017. So, year was the only strong predictor in this model. But even with the strongest predictors, the model still only accounted for 0.1% of the variation in the data.</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2A64762-C724-47AD-821F-F08A94E776FB}" type="slidenum">
              <a:rPr lang="en-US" smtClean="0"/>
              <a:t>9</a:t>
            </a:fld>
            <a:endParaRPr lang="en-US"/>
          </a:p>
        </p:txBody>
      </p:sp>
    </p:spTree>
    <p:extLst>
      <p:ext uri="{BB962C8B-B14F-4D97-AF65-F5344CB8AC3E}">
        <p14:creationId xmlns:p14="http://schemas.microsoft.com/office/powerpoint/2010/main" val="4120774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6/30/2021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6/30/2021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6/30/2021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6/30/2021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6/30/2021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6/30/2021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90D6-4917-48BF-BBDA-A657FC86F35A}"/>
              </a:ext>
            </a:extLst>
          </p:cNvPr>
          <p:cNvSpPr>
            <a:spLocks noGrp="1"/>
          </p:cNvSpPr>
          <p:nvPr>
            <p:ph type="ctrTitle"/>
          </p:nvPr>
        </p:nvSpPr>
        <p:spPr/>
        <p:txBody>
          <a:bodyPr/>
          <a:lstStyle/>
          <a:p>
            <a:pPr algn="ctr"/>
            <a:r>
              <a:rPr lang="en-US" sz="2400" b="1" dirty="0"/>
              <a:t>Module 3 Critical Thinking Assignment :</a:t>
            </a:r>
            <a:br>
              <a:rPr lang="en-US" sz="2400" dirty="0"/>
            </a:br>
            <a:r>
              <a:rPr lang="en-US" sz="2400" dirty="0"/>
              <a:t>Option #1: Business Intelligence Requirements</a:t>
            </a:r>
            <a:br>
              <a:rPr lang="en-US" sz="2400" b="1" dirty="0"/>
            </a:br>
            <a:endParaRPr lang="en-US" sz="2400" dirty="0"/>
          </a:p>
        </p:txBody>
      </p:sp>
      <p:sp>
        <p:nvSpPr>
          <p:cNvPr id="3" name="Subtitle 2">
            <a:extLst>
              <a:ext uri="{FF2B5EF4-FFF2-40B4-BE49-F238E27FC236}">
                <a16:creationId xmlns:a16="http://schemas.microsoft.com/office/drawing/2014/main" id="{6AB2C6DA-89FF-415D-938B-513DDC3BC5CD}"/>
              </a:ext>
            </a:extLst>
          </p:cNvPr>
          <p:cNvSpPr>
            <a:spLocks noGrp="1"/>
          </p:cNvSpPr>
          <p:nvPr>
            <p:ph type="subTitle" idx="1"/>
          </p:nvPr>
        </p:nvSpPr>
        <p:spPr/>
        <p:txBody>
          <a:bodyPr/>
          <a:lstStyle/>
          <a:p>
            <a:pPr algn="ctr"/>
            <a:r>
              <a:rPr lang="en-US" dirty="0"/>
              <a:t>Colorado State University – Global</a:t>
            </a:r>
          </a:p>
          <a:p>
            <a:pPr algn="ctr"/>
            <a:r>
              <a:rPr lang="en-US" dirty="0"/>
              <a:t>Daniel Folsom</a:t>
            </a:r>
          </a:p>
        </p:txBody>
      </p:sp>
    </p:spTree>
    <p:extLst>
      <p:ext uri="{BB962C8B-B14F-4D97-AF65-F5344CB8AC3E}">
        <p14:creationId xmlns:p14="http://schemas.microsoft.com/office/powerpoint/2010/main" val="186946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05BF75-3F7B-41BE-AEE6-1FCF90AB80E1}"/>
              </a:ext>
            </a:extLst>
          </p:cNvPr>
          <p:cNvPicPr>
            <a:picLocks noChangeAspect="1"/>
          </p:cNvPicPr>
          <p:nvPr/>
        </p:nvPicPr>
        <p:blipFill>
          <a:blip r:embed="rId3"/>
          <a:stretch>
            <a:fillRect/>
          </a:stretch>
        </p:blipFill>
        <p:spPr>
          <a:xfrm>
            <a:off x="3512654" y="452437"/>
            <a:ext cx="4610100" cy="5953125"/>
          </a:xfrm>
          <a:prstGeom prst="rect">
            <a:avLst/>
          </a:prstGeom>
        </p:spPr>
      </p:pic>
    </p:spTree>
    <p:extLst>
      <p:ext uri="{BB962C8B-B14F-4D97-AF65-F5344CB8AC3E}">
        <p14:creationId xmlns:p14="http://schemas.microsoft.com/office/powerpoint/2010/main" val="270311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1199408"/>
            <a:ext cx="9613861" cy="634758"/>
          </a:xfrm>
        </p:spPr>
        <p:txBody>
          <a:bodyPr>
            <a:normAutofit/>
          </a:bodyPr>
          <a:lstStyle/>
          <a:p>
            <a:r>
              <a:rPr lang="en-US" sz="3400" dirty="0"/>
              <a:t>Code Explanation (CONT.)</a:t>
            </a:r>
          </a:p>
        </p:txBody>
      </p:sp>
      <p:sp>
        <p:nvSpPr>
          <p:cNvPr id="3" name="Content Placeholder 2">
            <a:extLst>
              <a:ext uri="{FF2B5EF4-FFF2-40B4-BE49-F238E27FC236}">
                <a16:creationId xmlns:a16="http://schemas.microsoft.com/office/drawing/2014/main" id="{7BD2762B-3835-46AE-AABA-9FBA4CB19745}"/>
              </a:ext>
            </a:extLst>
          </p:cNvPr>
          <p:cNvSpPr>
            <a:spLocks noGrp="1"/>
          </p:cNvSpPr>
          <p:nvPr>
            <p:ph idx="1"/>
          </p:nvPr>
        </p:nvSpPr>
        <p:spPr>
          <a:xfrm>
            <a:off x="680321" y="2336873"/>
            <a:ext cx="9841905" cy="3599316"/>
          </a:xfrm>
        </p:spPr>
        <p:txBody>
          <a:bodyPr>
            <a:noAutofit/>
          </a:bodyPr>
          <a:lstStyle/>
          <a:p>
            <a:r>
              <a:rPr lang="en-US" dirty="0"/>
              <a:t>First regression analysis did not show expected variables as strong predictors (population or coastal location)</a:t>
            </a:r>
          </a:p>
          <a:p>
            <a:r>
              <a:rPr lang="en-US" dirty="0"/>
              <a:t>List year 2015 and List year 2017 were the only significant predictors</a:t>
            </a:r>
          </a:p>
          <a:p>
            <a:r>
              <a:rPr lang="en-US" dirty="0"/>
              <a:t>7 different combinations were tried to see if that influenced any other variables to be better predictors</a:t>
            </a:r>
          </a:p>
          <a:p>
            <a:r>
              <a:rPr lang="en-US" dirty="0"/>
              <a:t>With list year 2015 and list year 2017 as only predictors, r-squared was only 0.1%.</a:t>
            </a:r>
          </a:p>
          <a:p>
            <a:endParaRPr lang="en-US" dirty="0"/>
          </a:p>
          <a:p>
            <a:endParaRPr lang="en-US" sz="100" dirty="0"/>
          </a:p>
          <a:p>
            <a:endParaRPr lang="en-US" sz="100" dirty="0"/>
          </a:p>
          <a:p>
            <a:pPr lvl="1"/>
            <a:endParaRPr lang="en-US" sz="100" dirty="0"/>
          </a:p>
        </p:txBody>
      </p:sp>
    </p:spTree>
    <p:extLst>
      <p:ext uri="{BB962C8B-B14F-4D97-AF65-F5344CB8AC3E}">
        <p14:creationId xmlns:p14="http://schemas.microsoft.com/office/powerpoint/2010/main" val="374635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1199408"/>
            <a:ext cx="9613861" cy="634758"/>
          </a:xfrm>
        </p:spPr>
        <p:txBody>
          <a:bodyPr>
            <a:normAutofit/>
          </a:bodyPr>
          <a:lstStyle/>
          <a:p>
            <a:r>
              <a:rPr lang="en-US" sz="3400" dirty="0"/>
              <a:t>Description of Analytics Outcomes and Benefits</a:t>
            </a:r>
          </a:p>
        </p:txBody>
      </p:sp>
      <p:sp>
        <p:nvSpPr>
          <p:cNvPr id="3" name="Content Placeholder 2">
            <a:extLst>
              <a:ext uri="{FF2B5EF4-FFF2-40B4-BE49-F238E27FC236}">
                <a16:creationId xmlns:a16="http://schemas.microsoft.com/office/drawing/2014/main" id="{7BD2762B-3835-46AE-AABA-9FBA4CB19745}"/>
              </a:ext>
            </a:extLst>
          </p:cNvPr>
          <p:cNvSpPr>
            <a:spLocks noGrp="1"/>
          </p:cNvSpPr>
          <p:nvPr>
            <p:ph idx="1"/>
          </p:nvPr>
        </p:nvSpPr>
        <p:spPr>
          <a:xfrm>
            <a:off x="680321" y="2336873"/>
            <a:ext cx="9841905" cy="3599316"/>
          </a:xfrm>
        </p:spPr>
        <p:txBody>
          <a:bodyPr>
            <a:noAutofit/>
          </a:bodyPr>
          <a:lstStyle/>
          <a:p>
            <a:r>
              <a:rPr lang="en-US" dirty="0"/>
              <a:t>Model cannot be used as a predictive model to explain sale amount</a:t>
            </a:r>
          </a:p>
          <a:p>
            <a:r>
              <a:rPr lang="en-US" dirty="0"/>
              <a:t>Policy makers would need to look at other variables to explain</a:t>
            </a:r>
          </a:p>
          <a:p>
            <a:pPr lvl="1"/>
            <a:r>
              <a:rPr lang="en-US" dirty="0"/>
              <a:t>square footage, number of rooms, garage or no, swimming pool or no, yard square footage, etc.</a:t>
            </a:r>
          </a:p>
          <a:p>
            <a:r>
              <a:rPr lang="en-US" dirty="0"/>
              <a:t>Different data would need to be collected to find a solution</a:t>
            </a:r>
          </a:p>
          <a:p>
            <a:endParaRPr lang="en-US" dirty="0"/>
          </a:p>
          <a:p>
            <a:endParaRPr lang="en-US" sz="100" dirty="0"/>
          </a:p>
          <a:p>
            <a:endParaRPr lang="en-US" sz="100" dirty="0"/>
          </a:p>
          <a:p>
            <a:pPr lvl="1"/>
            <a:endParaRPr lang="en-US" sz="100" dirty="0"/>
          </a:p>
        </p:txBody>
      </p:sp>
    </p:spTree>
    <p:extLst>
      <p:ext uri="{BB962C8B-B14F-4D97-AF65-F5344CB8AC3E}">
        <p14:creationId xmlns:p14="http://schemas.microsoft.com/office/powerpoint/2010/main" val="318356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753228"/>
            <a:ext cx="10597279" cy="1080938"/>
          </a:xfrm>
        </p:spPr>
        <p:txBody>
          <a:bodyPr>
            <a:normAutofit/>
          </a:bodyPr>
          <a:lstStyle/>
          <a:p>
            <a:r>
              <a:rPr lang="en-US" dirty="0"/>
              <a:t>Rationale for Selecting Tableau (Cont.)</a:t>
            </a:r>
            <a:endParaRPr lang="en-US" sz="3400" dirty="0"/>
          </a:p>
        </p:txBody>
      </p:sp>
      <p:sp>
        <p:nvSpPr>
          <p:cNvPr id="7" name="Title 1">
            <a:extLst>
              <a:ext uri="{FF2B5EF4-FFF2-40B4-BE49-F238E27FC236}">
                <a16:creationId xmlns:a16="http://schemas.microsoft.com/office/drawing/2014/main" id="{656CB19B-8539-4E35-8F2B-1D881B9CC0CB}"/>
              </a:ext>
            </a:extLst>
          </p:cNvPr>
          <p:cNvSpPr txBox="1">
            <a:spLocks/>
          </p:cNvSpPr>
          <p:nvPr/>
        </p:nvSpPr>
        <p:spPr>
          <a:xfrm>
            <a:off x="1130342" y="5987126"/>
            <a:ext cx="10597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1800" dirty="0"/>
              <a:t>(</a:t>
            </a:r>
            <a:r>
              <a:rPr lang="en-US" sz="1800" dirty="0" err="1"/>
              <a:t>Pedakota</a:t>
            </a:r>
            <a:r>
              <a:rPr lang="en-US" sz="1800" dirty="0"/>
              <a:t>, 2019) </a:t>
            </a:r>
          </a:p>
        </p:txBody>
      </p:sp>
      <p:pic>
        <p:nvPicPr>
          <p:cNvPr id="3" name="Picture 2">
            <a:extLst>
              <a:ext uri="{FF2B5EF4-FFF2-40B4-BE49-F238E27FC236}">
                <a16:creationId xmlns:a16="http://schemas.microsoft.com/office/drawing/2014/main" id="{63387618-85E9-415E-9110-D59ED5B3D8F9}"/>
              </a:ext>
            </a:extLst>
          </p:cNvPr>
          <p:cNvPicPr>
            <a:picLocks noChangeAspect="1"/>
          </p:cNvPicPr>
          <p:nvPr/>
        </p:nvPicPr>
        <p:blipFill>
          <a:blip r:embed="rId3"/>
          <a:stretch>
            <a:fillRect/>
          </a:stretch>
        </p:blipFill>
        <p:spPr>
          <a:xfrm>
            <a:off x="2726743" y="541252"/>
            <a:ext cx="6738513" cy="5986343"/>
          </a:xfrm>
          <a:prstGeom prst="rect">
            <a:avLst/>
          </a:prstGeom>
        </p:spPr>
      </p:pic>
    </p:spTree>
    <p:extLst>
      <p:ext uri="{BB962C8B-B14F-4D97-AF65-F5344CB8AC3E}">
        <p14:creationId xmlns:p14="http://schemas.microsoft.com/office/powerpoint/2010/main" val="3273133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753228"/>
            <a:ext cx="10597279" cy="1080938"/>
          </a:xfrm>
        </p:spPr>
        <p:txBody>
          <a:bodyPr>
            <a:normAutofit/>
          </a:bodyPr>
          <a:lstStyle/>
          <a:p>
            <a:r>
              <a:rPr lang="en-US" dirty="0"/>
              <a:t>Rationale for Selecting Tableau (Cont.)</a:t>
            </a:r>
            <a:endParaRPr lang="en-US" sz="3400" dirty="0"/>
          </a:p>
        </p:txBody>
      </p:sp>
      <p:sp>
        <p:nvSpPr>
          <p:cNvPr id="7" name="Title 1">
            <a:extLst>
              <a:ext uri="{FF2B5EF4-FFF2-40B4-BE49-F238E27FC236}">
                <a16:creationId xmlns:a16="http://schemas.microsoft.com/office/drawing/2014/main" id="{656CB19B-8539-4E35-8F2B-1D881B9CC0CB}"/>
              </a:ext>
            </a:extLst>
          </p:cNvPr>
          <p:cNvSpPr txBox="1">
            <a:spLocks/>
          </p:cNvSpPr>
          <p:nvPr/>
        </p:nvSpPr>
        <p:spPr>
          <a:xfrm>
            <a:off x="1130342" y="5987126"/>
            <a:ext cx="10597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1800" dirty="0"/>
              <a:t>(</a:t>
            </a:r>
            <a:r>
              <a:rPr lang="en-US" sz="1800" dirty="0" err="1"/>
              <a:t>Pedakota</a:t>
            </a:r>
            <a:r>
              <a:rPr lang="en-US" sz="1800" dirty="0"/>
              <a:t>, 2019) </a:t>
            </a:r>
          </a:p>
        </p:txBody>
      </p:sp>
      <p:pic>
        <p:nvPicPr>
          <p:cNvPr id="4" name="Picture 3">
            <a:extLst>
              <a:ext uri="{FF2B5EF4-FFF2-40B4-BE49-F238E27FC236}">
                <a16:creationId xmlns:a16="http://schemas.microsoft.com/office/drawing/2014/main" id="{0F214AC9-0D1A-4E5B-AEB1-9D17035E123E}"/>
              </a:ext>
            </a:extLst>
          </p:cNvPr>
          <p:cNvPicPr>
            <a:picLocks noChangeAspect="1"/>
          </p:cNvPicPr>
          <p:nvPr/>
        </p:nvPicPr>
        <p:blipFill>
          <a:blip r:embed="rId3"/>
          <a:stretch>
            <a:fillRect/>
          </a:stretch>
        </p:blipFill>
        <p:spPr>
          <a:xfrm>
            <a:off x="3248025" y="1071562"/>
            <a:ext cx="5695950" cy="4714875"/>
          </a:xfrm>
          <a:prstGeom prst="rect">
            <a:avLst/>
          </a:prstGeom>
        </p:spPr>
      </p:pic>
    </p:spTree>
    <p:extLst>
      <p:ext uri="{BB962C8B-B14F-4D97-AF65-F5344CB8AC3E}">
        <p14:creationId xmlns:p14="http://schemas.microsoft.com/office/powerpoint/2010/main" val="217965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753228"/>
            <a:ext cx="10597279" cy="1080938"/>
          </a:xfrm>
        </p:spPr>
        <p:txBody>
          <a:bodyPr>
            <a:normAutofit/>
          </a:bodyPr>
          <a:lstStyle/>
          <a:p>
            <a:r>
              <a:rPr lang="en-US" dirty="0"/>
              <a:t>Rationale for Selecting Tableau (Cont.)</a:t>
            </a:r>
            <a:endParaRPr lang="en-US" sz="3400" dirty="0"/>
          </a:p>
        </p:txBody>
      </p:sp>
      <p:sp>
        <p:nvSpPr>
          <p:cNvPr id="7" name="Title 1">
            <a:extLst>
              <a:ext uri="{FF2B5EF4-FFF2-40B4-BE49-F238E27FC236}">
                <a16:creationId xmlns:a16="http://schemas.microsoft.com/office/drawing/2014/main" id="{656CB19B-8539-4E35-8F2B-1D881B9CC0CB}"/>
              </a:ext>
            </a:extLst>
          </p:cNvPr>
          <p:cNvSpPr txBox="1">
            <a:spLocks/>
          </p:cNvSpPr>
          <p:nvPr/>
        </p:nvSpPr>
        <p:spPr>
          <a:xfrm>
            <a:off x="1130342" y="5987126"/>
            <a:ext cx="10597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1800" dirty="0"/>
              <a:t>(</a:t>
            </a:r>
            <a:r>
              <a:rPr lang="en-US" sz="1800" dirty="0" err="1"/>
              <a:t>Pedakota</a:t>
            </a:r>
            <a:r>
              <a:rPr lang="en-US" sz="1800" dirty="0"/>
              <a:t>, 2019) </a:t>
            </a:r>
          </a:p>
        </p:txBody>
      </p:sp>
      <p:pic>
        <p:nvPicPr>
          <p:cNvPr id="4" name="Picture 3">
            <a:extLst>
              <a:ext uri="{FF2B5EF4-FFF2-40B4-BE49-F238E27FC236}">
                <a16:creationId xmlns:a16="http://schemas.microsoft.com/office/drawing/2014/main" id="{9119BCE8-7436-4E02-8668-BB4A7495B7E7}"/>
              </a:ext>
            </a:extLst>
          </p:cNvPr>
          <p:cNvPicPr>
            <a:picLocks noChangeAspect="1"/>
          </p:cNvPicPr>
          <p:nvPr/>
        </p:nvPicPr>
        <p:blipFill>
          <a:blip r:embed="rId3"/>
          <a:stretch>
            <a:fillRect/>
          </a:stretch>
        </p:blipFill>
        <p:spPr>
          <a:xfrm>
            <a:off x="3790950" y="452437"/>
            <a:ext cx="4610100" cy="5953125"/>
          </a:xfrm>
          <a:prstGeom prst="rect">
            <a:avLst/>
          </a:prstGeom>
        </p:spPr>
      </p:pic>
    </p:spTree>
    <p:extLst>
      <p:ext uri="{BB962C8B-B14F-4D97-AF65-F5344CB8AC3E}">
        <p14:creationId xmlns:p14="http://schemas.microsoft.com/office/powerpoint/2010/main" val="356450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753228"/>
            <a:ext cx="10597279" cy="1080938"/>
          </a:xfrm>
        </p:spPr>
        <p:txBody>
          <a:bodyPr>
            <a:normAutofit/>
          </a:bodyPr>
          <a:lstStyle/>
          <a:p>
            <a:r>
              <a:rPr lang="en-US" dirty="0"/>
              <a:t>Rationale for Selecting Tableau (Cont.)</a:t>
            </a:r>
            <a:endParaRPr lang="en-US" sz="3400" dirty="0"/>
          </a:p>
        </p:txBody>
      </p:sp>
      <p:sp>
        <p:nvSpPr>
          <p:cNvPr id="7" name="Title 1">
            <a:extLst>
              <a:ext uri="{FF2B5EF4-FFF2-40B4-BE49-F238E27FC236}">
                <a16:creationId xmlns:a16="http://schemas.microsoft.com/office/drawing/2014/main" id="{656CB19B-8539-4E35-8F2B-1D881B9CC0CB}"/>
              </a:ext>
            </a:extLst>
          </p:cNvPr>
          <p:cNvSpPr txBox="1">
            <a:spLocks/>
          </p:cNvSpPr>
          <p:nvPr/>
        </p:nvSpPr>
        <p:spPr>
          <a:xfrm>
            <a:off x="1130342" y="5987126"/>
            <a:ext cx="10597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1800" dirty="0"/>
              <a:t>(</a:t>
            </a:r>
            <a:r>
              <a:rPr lang="en-US" sz="1800" dirty="0" err="1"/>
              <a:t>Pedakota</a:t>
            </a:r>
            <a:r>
              <a:rPr lang="en-US" sz="1800" dirty="0"/>
              <a:t>, 2019) </a:t>
            </a:r>
          </a:p>
        </p:txBody>
      </p:sp>
      <p:pic>
        <p:nvPicPr>
          <p:cNvPr id="3" name="Picture 2">
            <a:extLst>
              <a:ext uri="{FF2B5EF4-FFF2-40B4-BE49-F238E27FC236}">
                <a16:creationId xmlns:a16="http://schemas.microsoft.com/office/drawing/2014/main" id="{63387618-85E9-415E-9110-D59ED5B3D8F9}"/>
              </a:ext>
            </a:extLst>
          </p:cNvPr>
          <p:cNvPicPr>
            <a:picLocks noChangeAspect="1"/>
          </p:cNvPicPr>
          <p:nvPr/>
        </p:nvPicPr>
        <p:blipFill>
          <a:blip r:embed="rId3"/>
          <a:stretch>
            <a:fillRect/>
          </a:stretch>
        </p:blipFill>
        <p:spPr>
          <a:xfrm>
            <a:off x="2726743" y="541252"/>
            <a:ext cx="6738513" cy="5986343"/>
          </a:xfrm>
          <a:prstGeom prst="rect">
            <a:avLst/>
          </a:prstGeom>
        </p:spPr>
      </p:pic>
    </p:spTree>
    <p:extLst>
      <p:ext uri="{BB962C8B-B14F-4D97-AF65-F5344CB8AC3E}">
        <p14:creationId xmlns:p14="http://schemas.microsoft.com/office/powerpoint/2010/main" val="111161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753228"/>
            <a:ext cx="10597279" cy="1080938"/>
          </a:xfrm>
        </p:spPr>
        <p:txBody>
          <a:bodyPr>
            <a:normAutofit/>
          </a:bodyPr>
          <a:lstStyle/>
          <a:p>
            <a:r>
              <a:rPr lang="en-US" dirty="0"/>
              <a:t>Rationale for Selecting Tableau (Cont.)</a:t>
            </a:r>
            <a:endParaRPr lang="en-US" sz="3400" dirty="0"/>
          </a:p>
        </p:txBody>
      </p:sp>
      <p:sp>
        <p:nvSpPr>
          <p:cNvPr id="7" name="Title 1">
            <a:extLst>
              <a:ext uri="{FF2B5EF4-FFF2-40B4-BE49-F238E27FC236}">
                <a16:creationId xmlns:a16="http://schemas.microsoft.com/office/drawing/2014/main" id="{656CB19B-8539-4E35-8F2B-1D881B9CC0CB}"/>
              </a:ext>
            </a:extLst>
          </p:cNvPr>
          <p:cNvSpPr txBox="1">
            <a:spLocks/>
          </p:cNvSpPr>
          <p:nvPr/>
        </p:nvSpPr>
        <p:spPr>
          <a:xfrm>
            <a:off x="1130342" y="5987126"/>
            <a:ext cx="10597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1800" dirty="0"/>
              <a:t>(</a:t>
            </a:r>
            <a:r>
              <a:rPr lang="en-US" sz="1800" dirty="0" err="1"/>
              <a:t>Pedakota</a:t>
            </a:r>
            <a:r>
              <a:rPr lang="en-US" sz="1800" dirty="0"/>
              <a:t>, 2019) </a:t>
            </a:r>
          </a:p>
        </p:txBody>
      </p:sp>
      <p:pic>
        <p:nvPicPr>
          <p:cNvPr id="4" name="Picture 3">
            <a:extLst>
              <a:ext uri="{FF2B5EF4-FFF2-40B4-BE49-F238E27FC236}">
                <a16:creationId xmlns:a16="http://schemas.microsoft.com/office/drawing/2014/main" id="{F1BB0BD5-D544-4E02-81B0-8EC3C7B84468}"/>
              </a:ext>
            </a:extLst>
          </p:cNvPr>
          <p:cNvPicPr>
            <a:picLocks noChangeAspect="1"/>
          </p:cNvPicPr>
          <p:nvPr/>
        </p:nvPicPr>
        <p:blipFill>
          <a:blip r:embed="rId3"/>
          <a:stretch>
            <a:fillRect/>
          </a:stretch>
        </p:blipFill>
        <p:spPr>
          <a:xfrm>
            <a:off x="3748087" y="742950"/>
            <a:ext cx="4695825" cy="5372100"/>
          </a:xfrm>
          <a:prstGeom prst="rect">
            <a:avLst/>
          </a:prstGeom>
        </p:spPr>
      </p:pic>
    </p:spTree>
    <p:extLst>
      <p:ext uri="{BB962C8B-B14F-4D97-AF65-F5344CB8AC3E}">
        <p14:creationId xmlns:p14="http://schemas.microsoft.com/office/powerpoint/2010/main" val="50671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753228"/>
            <a:ext cx="10597279" cy="1080938"/>
          </a:xfrm>
        </p:spPr>
        <p:txBody>
          <a:bodyPr>
            <a:normAutofit/>
          </a:bodyPr>
          <a:lstStyle/>
          <a:p>
            <a:r>
              <a:rPr lang="en-US" dirty="0"/>
              <a:t>Rationale for Selecting Tableau (Cont.)</a:t>
            </a:r>
            <a:endParaRPr lang="en-US" sz="3400" dirty="0"/>
          </a:p>
        </p:txBody>
      </p:sp>
      <p:sp>
        <p:nvSpPr>
          <p:cNvPr id="7" name="Title 1">
            <a:extLst>
              <a:ext uri="{FF2B5EF4-FFF2-40B4-BE49-F238E27FC236}">
                <a16:creationId xmlns:a16="http://schemas.microsoft.com/office/drawing/2014/main" id="{656CB19B-8539-4E35-8F2B-1D881B9CC0CB}"/>
              </a:ext>
            </a:extLst>
          </p:cNvPr>
          <p:cNvSpPr txBox="1">
            <a:spLocks/>
          </p:cNvSpPr>
          <p:nvPr/>
        </p:nvSpPr>
        <p:spPr>
          <a:xfrm>
            <a:off x="1130342" y="5987126"/>
            <a:ext cx="10597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1800" dirty="0"/>
              <a:t>(</a:t>
            </a:r>
            <a:r>
              <a:rPr lang="en-US" sz="1800" dirty="0" err="1"/>
              <a:t>Pedakota</a:t>
            </a:r>
            <a:r>
              <a:rPr lang="en-US" sz="1800" dirty="0"/>
              <a:t>, 2019) </a:t>
            </a:r>
          </a:p>
        </p:txBody>
      </p:sp>
      <p:pic>
        <p:nvPicPr>
          <p:cNvPr id="4" name="Picture 3">
            <a:extLst>
              <a:ext uri="{FF2B5EF4-FFF2-40B4-BE49-F238E27FC236}">
                <a16:creationId xmlns:a16="http://schemas.microsoft.com/office/drawing/2014/main" id="{C230829F-9678-438A-B666-4C0AD9C0B53B}"/>
              </a:ext>
            </a:extLst>
          </p:cNvPr>
          <p:cNvPicPr>
            <a:picLocks noChangeAspect="1"/>
          </p:cNvPicPr>
          <p:nvPr/>
        </p:nvPicPr>
        <p:blipFill>
          <a:blip r:embed="rId3"/>
          <a:stretch>
            <a:fillRect/>
          </a:stretch>
        </p:blipFill>
        <p:spPr>
          <a:xfrm>
            <a:off x="3748087" y="1252537"/>
            <a:ext cx="4695825" cy="4352925"/>
          </a:xfrm>
          <a:prstGeom prst="rect">
            <a:avLst/>
          </a:prstGeom>
        </p:spPr>
      </p:pic>
    </p:spTree>
    <p:extLst>
      <p:ext uri="{BB962C8B-B14F-4D97-AF65-F5344CB8AC3E}">
        <p14:creationId xmlns:p14="http://schemas.microsoft.com/office/powerpoint/2010/main" val="3124747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753228"/>
            <a:ext cx="10597279" cy="1080938"/>
          </a:xfrm>
        </p:spPr>
        <p:txBody>
          <a:bodyPr>
            <a:normAutofit/>
          </a:bodyPr>
          <a:lstStyle/>
          <a:p>
            <a:r>
              <a:rPr lang="en-US" dirty="0"/>
              <a:t>Rationale for Selecting Tableau (Cont.)</a:t>
            </a:r>
            <a:endParaRPr lang="en-US" sz="3400" dirty="0"/>
          </a:p>
        </p:txBody>
      </p:sp>
      <p:sp>
        <p:nvSpPr>
          <p:cNvPr id="7" name="Title 1">
            <a:extLst>
              <a:ext uri="{FF2B5EF4-FFF2-40B4-BE49-F238E27FC236}">
                <a16:creationId xmlns:a16="http://schemas.microsoft.com/office/drawing/2014/main" id="{656CB19B-8539-4E35-8F2B-1D881B9CC0CB}"/>
              </a:ext>
            </a:extLst>
          </p:cNvPr>
          <p:cNvSpPr txBox="1">
            <a:spLocks/>
          </p:cNvSpPr>
          <p:nvPr/>
        </p:nvSpPr>
        <p:spPr>
          <a:xfrm>
            <a:off x="1130342" y="5987126"/>
            <a:ext cx="10597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1800" dirty="0"/>
              <a:t>(</a:t>
            </a:r>
            <a:r>
              <a:rPr lang="en-US" sz="1800" dirty="0" err="1"/>
              <a:t>Pedakota</a:t>
            </a:r>
            <a:r>
              <a:rPr lang="en-US" sz="1800" dirty="0"/>
              <a:t>, 2019) </a:t>
            </a:r>
          </a:p>
        </p:txBody>
      </p:sp>
      <p:pic>
        <p:nvPicPr>
          <p:cNvPr id="4" name="Picture 3">
            <a:extLst>
              <a:ext uri="{FF2B5EF4-FFF2-40B4-BE49-F238E27FC236}">
                <a16:creationId xmlns:a16="http://schemas.microsoft.com/office/drawing/2014/main" id="{74EC6CAD-A8E6-40E1-A363-E8826FB27A1E}"/>
              </a:ext>
            </a:extLst>
          </p:cNvPr>
          <p:cNvPicPr>
            <a:picLocks noChangeAspect="1"/>
          </p:cNvPicPr>
          <p:nvPr/>
        </p:nvPicPr>
        <p:blipFill>
          <a:blip r:embed="rId3"/>
          <a:stretch>
            <a:fillRect/>
          </a:stretch>
        </p:blipFill>
        <p:spPr>
          <a:xfrm>
            <a:off x="3790950" y="885825"/>
            <a:ext cx="4610100" cy="5086350"/>
          </a:xfrm>
          <a:prstGeom prst="rect">
            <a:avLst/>
          </a:prstGeom>
        </p:spPr>
      </p:pic>
    </p:spTree>
    <p:extLst>
      <p:ext uri="{BB962C8B-B14F-4D97-AF65-F5344CB8AC3E}">
        <p14:creationId xmlns:p14="http://schemas.microsoft.com/office/powerpoint/2010/main" val="369827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1199408"/>
            <a:ext cx="9613861" cy="634758"/>
          </a:xfrm>
        </p:spPr>
        <p:txBody>
          <a:bodyPr>
            <a:normAutofit fontScale="90000"/>
          </a:bodyPr>
          <a:lstStyle/>
          <a:p>
            <a:r>
              <a:rPr lang="en-US" dirty="0"/>
              <a:t>Organizational Background: Office of Policy and Management (Connecticut)</a:t>
            </a:r>
            <a:endParaRPr lang="en-US" sz="3400" dirty="0"/>
          </a:p>
        </p:txBody>
      </p:sp>
      <p:sp>
        <p:nvSpPr>
          <p:cNvPr id="3" name="Content Placeholder 2">
            <a:extLst>
              <a:ext uri="{FF2B5EF4-FFF2-40B4-BE49-F238E27FC236}">
                <a16:creationId xmlns:a16="http://schemas.microsoft.com/office/drawing/2014/main" id="{7BD2762B-3835-46AE-AABA-9FBA4CB19745}"/>
              </a:ext>
            </a:extLst>
          </p:cNvPr>
          <p:cNvSpPr>
            <a:spLocks noGrp="1"/>
          </p:cNvSpPr>
          <p:nvPr>
            <p:ph idx="1"/>
          </p:nvPr>
        </p:nvSpPr>
        <p:spPr/>
        <p:txBody>
          <a:bodyPr>
            <a:noAutofit/>
          </a:bodyPr>
          <a:lstStyle/>
          <a:p>
            <a:r>
              <a:rPr lang="en-US" dirty="0"/>
              <a:t>The Office of Policy and Management (OPM) was created in 1977</a:t>
            </a:r>
          </a:p>
          <a:p>
            <a:r>
              <a:rPr lang="en-US" dirty="0"/>
              <a:t>“[Plays] a central role in [Connecticut's] state government, providing information and analysis used to formulate public policy for the State and assisting State agencies and municipalities” (OPM Background, n.d.). </a:t>
            </a:r>
          </a:p>
          <a:p>
            <a:r>
              <a:rPr lang="en-US" dirty="0"/>
              <a:t>7 divisions which are: Administration, Budget and Financial Management, Criminal Justice Policy and Planning Division, Finance, Intergovernmental Policy and Planning Division, Labor Relations, and Health and Human Services Policy and Planning Division</a:t>
            </a:r>
          </a:p>
          <a:p>
            <a:pPr lvl="1"/>
            <a:endParaRPr lang="en-US" sz="100" dirty="0"/>
          </a:p>
          <a:p>
            <a:pPr lvl="1"/>
            <a:endParaRPr lang="en-US" sz="100" dirty="0"/>
          </a:p>
        </p:txBody>
      </p:sp>
    </p:spTree>
    <p:extLst>
      <p:ext uri="{BB962C8B-B14F-4D97-AF65-F5344CB8AC3E}">
        <p14:creationId xmlns:p14="http://schemas.microsoft.com/office/powerpoint/2010/main" val="371065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753228"/>
            <a:ext cx="10597279" cy="1080938"/>
          </a:xfrm>
        </p:spPr>
        <p:txBody>
          <a:bodyPr>
            <a:normAutofit/>
          </a:bodyPr>
          <a:lstStyle/>
          <a:p>
            <a:r>
              <a:rPr lang="en-US" dirty="0"/>
              <a:t>Rationale for Selecting Tableau (Cont.)</a:t>
            </a:r>
            <a:endParaRPr lang="en-US" sz="3400" dirty="0"/>
          </a:p>
        </p:txBody>
      </p:sp>
      <p:sp>
        <p:nvSpPr>
          <p:cNvPr id="7" name="Title 1">
            <a:extLst>
              <a:ext uri="{FF2B5EF4-FFF2-40B4-BE49-F238E27FC236}">
                <a16:creationId xmlns:a16="http://schemas.microsoft.com/office/drawing/2014/main" id="{656CB19B-8539-4E35-8F2B-1D881B9CC0CB}"/>
              </a:ext>
            </a:extLst>
          </p:cNvPr>
          <p:cNvSpPr txBox="1">
            <a:spLocks/>
          </p:cNvSpPr>
          <p:nvPr/>
        </p:nvSpPr>
        <p:spPr>
          <a:xfrm>
            <a:off x="1130342" y="5987126"/>
            <a:ext cx="10597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1800" dirty="0"/>
              <a:t>(</a:t>
            </a:r>
            <a:r>
              <a:rPr lang="en-US" sz="1800" dirty="0" err="1"/>
              <a:t>Pedakota</a:t>
            </a:r>
            <a:r>
              <a:rPr lang="en-US" sz="1800" dirty="0"/>
              <a:t>, 2019) </a:t>
            </a:r>
          </a:p>
        </p:txBody>
      </p:sp>
      <p:pic>
        <p:nvPicPr>
          <p:cNvPr id="5" name="Picture 4">
            <a:extLst>
              <a:ext uri="{FF2B5EF4-FFF2-40B4-BE49-F238E27FC236}">
                <a16:creationId xmlns:a16="http://schemas.microsoft.com/office/drawing/2014/main" id="{5E4F2FFE-2C84-40D7-A13D-1B6396B36D9D}"/>
              </a:ext>
            </a:extLst>
          </p:cNvPr>
          <p:cNvPicPr>
            <a:picLocks noChangeAspect="1"/>
          </p:cNvPicPr>
          <p:nvPr/>
        </p:nvPicPr>
        <p:blipFill>
          <a:blip r:embed="rId3"/>
          <a:stretch>
            <a:fillRect/>
          </a:stretch>
        </p:blipFill>
        <p:spPr>
          <a:xfrm>
            <a:off x="3662362" y="957262"/>
            <a:ext cx="4867275" cy="4943475"/>
          </a:xfrm>
          <a:prstGeom prst="rect">
            <a:avLst/>
          </a:prstGeom>
        </p:spPr>
      </p:pic>
    </p:spTree>
    <p:extLst>
      <p:ext uri="{BB962C8B-B14F-4D97-AF65-F5344CB8AC3E}">
        <p14:creationId xmlns:p14="http://schemas.microsoft.com/office/powerpoint/2010/main" val="663098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BD2762B-3835-46AE-AABA-9FBA4CB19745}"/>
              </a:ext>
            </a:extLst>
          </p:cNvPr>
          <p:cNvSpPr>
            <a:spLocks noGrp="1"/>
          </p:cNvSpPr>
          <p:nvPr>
            <p:ph idx="1"/>
          </p:nvPr>
        </p:nvSpPr>
        <p:spPr/>
        <p:txBody>
          <a:bodyPr>
            <a:normAutofit fontScale="70000" lnSpcReduction="20000"/>
          </a:bodyPr>
          <a:lstStyle/>
          <a:p>
            <a:r>
              <a:rPr lang="en-US" i="1" dirty="0"/>
              <a:t>Connecticut Cities by Population</a:t>
            </a:r>
            <a:r>
              <a:rPr lang="en-US" dirty="0"/>
              <a:t>. Connecticut Outline. (n.d.). https://www.connecticut-demographics.com/cities_by_population. </a:t>
            </a:r>
          </a:p>
          <a:p>
            <a:r>
              <a:rPr lang="en-US" dirty="0"/>
              <a:t>Eaton, T. V., &amp; </a:t>
            </a:r>
            <a:r>
              <a:rPr lang="en-US" dirty="0" err="1"/>
              <a:t>Baader</a:t>
            </a:r>
            <a:r>
              <a:rPr lang="en-US" dirty="0"/>
              <a:t>, M. (2018). Data Visualization Software. CPA Journal, 88(6), 50–53.</a:t>
            </a:r>
          </a:p>
          <a:p>
            <a:r>
              <a:rPr lang="en-US" dirty="0"/>
              <a:t>Ganesan, R., Sampath, V., </a:t>
            </a:r>
            <a:r>
              <a:rPr lang="en-US" dirty="0" err="1"/>
              <a:t>Okogbaa</a:t>
            </a:r>
            <a:r>
              <a:rPr lang="en-US" dirty="0"/>
              <a:t>, O. G., </a:t>
            </a:r>
            <a:r>
              <a:rPr lang="en-US" dirty="0" err="1"/>
              <a:t>Polavarapu</a:t>
            </a:r>
            <a:r>
              <a:rPr lang="en-US" dirty="0"/>
              <a:t>, I., &amp; Weatherspoon, M. (2004). Regression and ANOVA: An Integrated Approach Using SAS Software (Book). IIE Transactions, 36(12), 1211–1216. https://doi.org/10.1080/07408170490507855</a:t>
            </a:r>
          </a:p>
          <a:p>
            <a:r>
              <a:rPr lang="en-US" dirty="0"/>
              <a:t>Hunt, N., &amp; Tyrrell, S. (2002). Cleaning Dirty Data in Excel. Teaching Statistics, 24(3), 90–92. https://doi.org/10.1111/1467-9639.00096</a:t>
            </a:r>
          </a:p>
          <a:p>
            <a:r>
              <a:rPr lang="en-US" i="1" dirty="0"/>
              <a:t>OPM Background</a:t>
            </a:r>
            <a:r>
              <a:rPr lang="en-US" dirty="0"/>
              <a:t>. CT.gov. (n.d.). https://portal.ct.gov/OPM/Root/About-OPM/OPM-Background. </a:t>
            </a:r>
          </a:p>
          <a:p>
            <a:r>
              <a:rPr lang="en-US" i="1" dirty="0"/>
              <a:t>Real Estate Sales 2001-2018 GL: Connecticut Data</a:t>
            </a:r>
            <a:r>
              <a:rPr lang="en-US" dirty="0"/>
              <a:t>. State of Connecticut - Open Data. (2021, February 23). https://data.ct.gov/Housing-and-Development/Real-Estate-Sales-2001-2018-GL/5mzw-sjtu. </a:t>
            </a:r>
          </a:p>
          <a:p>
            <a:r>
              <a:rPr lang="en-US" dirty="0"/>
              <a:t>Wikimedia Foundation. (2020, April 25). </a:t>
            </a:r>
            <a:r>
              <a:rPr lang="en-US" i="1" dirty="0"/>
              <a:t>Coastal Connecticut</a:t>
            </a:r>
            <a:r>
              <a:rPr lang="en-US" dirty="0"/>
              <a:t>. Wikipedia. https://en.wikipedia.org/wiki/Coastal_Connecticut. </a:t>
            </a:r>
          </a:p>
          <a:p>
            <a:endParaRPr lang="en-US" dirty="0">
              <a:effectLst/>
            </a:endParaRPr>
          </a:p>
        </p:txBody>
      </p:sp>
    </p:spTree>
    <p:extLst>
      <p:ext uri="{BB962C8B-B14F-4D97-AF65-F5344CB8AC3E}">
        <p14:creationId xmlns:p14="http://schemas.microsoft.com/office/powerpoint/2010/main" val="181698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1199408"/>
            <a:ext cx="9613861" cy="634758"/>
          </a:xfrm>
        </p:spPr>
        <p:txBody>
          <a:bodyPr>
            <a:normAutofit/>
          </a:bodyPr>
          <a:lstStyle/>
          <a:p>
            <a:r>
              <a:rPr lang="en-US" sz="3400" dirty="0"/>
              <a:t>Dataset and Business Problem</a:t>
            </a:r>
          </a:p>
        </p:txBody>
      </p:sp>
      <p:sp>
        <p:nvSpPr>
          <p:cNvPr id="3" name="Content Placeholder 2">
            <a:extLst>
              <a:ext uri="{FF2B5EF4-FFF2-40B4-BE49-F238E27FC236}">
                <a16:creationId xmlns:a16="http://schemas.microsoft.com/office/drawing/2014/main" id="{7BD2762B-3835-46AE-AABA-9FBA4CB19745}"/>
              </a:ext>
            </a:extLst>
          </p:cNvPr>
          <p:cNvSpPr>
            <a:spLocks noGrp="1"/>
          </p:cNvSpPr>
          <p:nvPr>
            <p:ph idx="1"/>
          </p:nvPr>
        </p:nvSpPr>
        <p:spPr/>
        <p:txBody>
          <a:bodyPr>
            <a:noAutofit/>
          </a:bodyPr>
          <a:lstStyle/>
          <a:p>
            <a:r>
              <a:rPr lang="en-US" dirty="0"/>
              <a:t>Connecticut website for public data (ct.data.gov)</a:t>
            </a:r>
          </a:p>
          <a:p>
            <a:r>
              <a:rPr lang="en-US" b="1" dirty="0"/>
              <a:t>Dataset Name : </a:t>
            </a:r>
            <a:r>
              <a:rPr lang="en-US" i="1" dirty="0"/>
              <a:t>Real Estate Sales 2001-2018</a:t>
            </a:r>
            <a:r>
              <a:rPr lang="en-US" dirty="0"/>
              <a:t> </a:t>
            </a:r>
          </a:p>
          <a:p>
            <a:pPr lvl="1"/>
            <a:r>
              <a:rPr lang="en-US" b="1" dirty="0"/>
              <a:t>871,667 Real estate Sales Recorded</a:t>
            </a:r>
          </a:p>
          <a:p>
            <a:pPr lvl="1"/>
            <a:r>
              <a:rPr lang="en-US" b="1" dirty="0"/>
              <a:t>Data was cleaned and non-residential real estate was eliminated</a:t>
            </a:r>
          </a:p>
          <a:p>
            <a:pPr lvl="1"/>
            <a:r>
              <a:rPr lang="en-US" b="1" dirty="0"/>
              <a:t>Because of Processing limitations only 2014-2018 were analyzed (~250,000 records)</a:t>
            </a:r>
          </a:p>
          <a:p>
            <a:r>
              <a:rPr lang="en-US" dirty="0"/>
              <a:t>What factors led to an increase in home sale prices?</a:t>
            </a:r>
          </a:p>
          <a:p>
            <a:r>
              <a:rPr lang="en-US" dirty="0"/>
              <a:t>Possible Variables in the data set were </a:t>
            </a:r>
            <a:r>
              <a:rPr lang="en-US" i="1" dirty="0"/>
              <a:t>list year, sale recorded date, town, address, assessed value, sales ratio, property type, residential type, non-use code, assessor remarks, location </a:t>
            </a:r>
            <a:r>
              <a:rPr lang="en-US" dirty="0"/>
              <a:t>and</a:t>
            </a:r>
            <a:r>
              <a:rPr lang="en-US" i="1" dirty="0"/>
              <a:t> </a:t>
            </a:r>
            <a:r>
              <a:rPr lang="en-US" i="1" dirty="0" err="1"/>
              <a:t>opm</a:t>
            </a:r>
            <a:r>
              <a:rPr lang="en-US" i="1" dirty="0"/>
              <a:t> remarks</a:t>
            </a:r>
            <a:r>
              <a:rPr lang="en-US" dirty="0"/>
              <a:t>. </a:t>
            </a:r>
          </a:p>
          <a:p>
            <a:endParaRPr lang="en-US" sz="100" dirty="0"/>
          </a:p>
          <a:p>
            <a:endParaRPr lang="en-US" sz="100" dirty="0"/>
          </a:p>
          <a:p>
            <a:pPr lvl="1"/>
            <a:endParaRPr lang="en-US" sz="100" dirty="0"/>
          </a:p>
        </p:txBody>
      </p:sp>
    </p:spTree>
    <p:extLst>
      <p:ext uri="{BB962C8B-B14F-4D97-AF65-F5344CB8AC3E}">
        <p14:creationId xmlns:p14="http://schemas.microsoft.com/office/powerpoint/2010/main" val="17570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1199408"/>
            <a:ext cx="9613861" cy="634758"/>
          </a:xfrm>
        </p:spPr>
        <p:txBody>
          <a:bodyPr>
            <a:normAutofit/>
          </a:bodyPr>
          <a:lstStyle/>
          <a:p>
            <a:r>
              <a:rPr lang="en-US" sz="3400" dirty="0"/>
              <a:t>How Dataset was Changed?</a:t>
            </a:r>
          </a:p>
        </p:txBody>
      </p:sp>
      <p:sp>
        <p:nvSpPr>
          <p:cNvPr id="3" name="Content Placeholder 2">
            <a:extLst>
              <a:ext uri="{FF2B5EF4-FFF2-40B4-BE49-F238E27FC236}">
                <a16:creationId xmlns:a16="http://schemas.microsoft.com/office/drawing/2014/main" id="{7BD2762B-3835-46AE-AABA-9FBA4CB19745}"/>
              </a:ext>
            </a:extLst>
          </p:cNvPr>
          <p:cNvSpPr>
            <a:spLocks noGrp="1"/>
          </p:cNvSpPr>
          <p:nvPr>
            <p:ph idx="1"/>
          </p:nvPr>
        </p:nvSpPr>
        <p:spPr>
          <a:xfrm>
            <a:off x="680321" y="2336873"/>
            <a:ext cx="9841905" cy="3599316"/>
          </a:xfrm>
        </p:spPr>
        <p:txBody>
          <a:bodyPr>
            <a:noAutofit/>
          </a:bodyPr>
          <a:lstStyle/>
          <a:p>
            <a:r>
              <a:rPr lang="en-US" dirty="0"/>
              <a:t>Variables taken out:</a:t>
            </a:r>
          </a:p>
          <a:p>
            <a:r>
              <a:rPr lang="en-US" dirty="0"/>
              <a:t>Remarks </a:t>
            </a:r>
          </a:p>
          <a:p>
            <a:r>
              <a:rPr lang="en-US" dirty="0"/>
              <a:t>Sale-recorded date taken out and used the list year instead</a:t>
            </a:r>
          </a:p>
          <a:p>
            <a:r>
              <a:rPr lang="en-US" dirty="0"/>
              <a:t>Sales ratio was just a direct ratio of assessed value and sale amount</a:t>
            </a:r>
          </a:p>
          <a:p>
            <a:r>
              <a:rPr lang="en-US" dirty="0"/>
              <a:t>Town had too many categories for a categorical variable</a:t>
            </a:r>
          </a:p>
          <a:p>
            <a:pPr lvl="1"/>
            <a:r>
              <a:rPr lang="en-US" dirty="0"/>
              <a:t>Instead used coastal city or not as a variable</a:t>
            </a:r>
          </a:p>
          <a:p>
            <a:r>
              <a:rPr lang="en-US" dirty="0"/>
              <a:t>Non-use code just a yes or no</a:t>
            </a:r>
          </a:p>
          <a:p>
            <a:r>
              <a:rPr lang="en-US" dirty="0"/>
              <a:t>Only used residential properties and changed some residential categories</a:t>
            </a:r>
          </a:p>
          <a:p>
            <a:endParaRPr lang="en-US" dirty="0"/>
          </a:p>
          <a:p>
            <a:endParaRPr lang="en-US" sz="100" dirty="0"/>
          </a:p>
          <a:p>
            <a:endParaRPr lang="en-US" sz="100" dirty="0"/>
          </a:p>
          <a:p>
            <a:pPr lvl="1"/>
            <a:endParaRPr lang="en-US" sz="100" dirty="0"/>
          </a:p>
        </p:txBody>
      </p:sp>
    </p:spTree>
    <p:extLst>
      <p:ext uri="{BB962C8B-B14F-4D97-AF65-F5344CB8AC3E}">
        <p14:creationId xmlns:p14="http://schemas.microsoft.com/office/powerpoint/2010/main" val="47273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1199408"/>
            <a:ext cx="9613861" cy="634758"/>
          </a:xfrm>
        </p:spPr>
        <p:txBody>
          <a:bodyPr>
            <a:normAutofit/>
          </a:bodyPr>
          <a:lstStyle/>
          <a:p>
            <a:r>
              <a:rPr lang="en-US" sz="3400" dirty="0"/>
              <a:t>Real Time-Applications</a:t>
            </a:r>
          </a:p>
        </p:txBody>
      </p:sp>
      <p:sp>
        <p:nvSpPr>
          <p:cNvPr id="3" name="Content Placeholder 2">
            <a:extLst>
              <a:ext uri="{FF2B5EF4-FFF2-40B4-BE49-F238E27FC236}">
                <a16:creationId xmlns:a16="http://schemas.microsoft.com/office/drawing/2014/main" id="{7BD2762B-3835-46AE-AABA-9FBA4CB19745}"/>
              </a:ext>
            </a:extLst>
          </p:cNvPr>
          <p:cNvSpPr>
            <a:spLocks noGrp="1"/>
          </p:cNvSpPr>
          <p:nvPr>
            <p:ph idx="1"/>
          </p:nvPr>
        </p:nvSpPr>
        <p:spPr>
          <a:xfrm>
            <a:off x="680321" y="2336873"/>
            <a:ext cx="9841905" cy="3599316"/>
          </a:xfrm>
        </p:spPr>
        <p:txBody>
          <a:bodyPr>
            <a:noAutofit/>
          </a:bodyPr>
          <a:lstStyle/>
          <a:p>
            <a:pPr marL="0" lvl="0" indent="0">
              <a:lnSpc>
                <a:spcPct val="100000"/>
              </a:lnSpc>
              <a:spcBef>
                <a:spcPts val="0"/>
              </a:spcBef>
              <a:buNone/>
              <a:defRPr/>
            </a:pPr>
            <a:endParaRPr lang="en-US" dirty="0"/>
          </a:p>
          <a:p>
            <a:pPr>
              <a:lnSpc>
                <a:spcPct val="100000"/>
              </a:lnSpc>
              <a:spcBef>
                <a:spcPts val="0"/>
              </a:spcBef>
              <a:defRPr/>
            </a:pPr>
            <a:r>
              <a:rPr lang="en-US" dirty="0"/>
              <a:t>Paperwork could be updated to an online dashboard</a:t>
            </a:r>
          </a:p>
          <a:p>
            <a:pPr>
              <a:lnSpc>
                <a:spcPct val="100000"/>
              </a:lnSpc>
              <a:spcBef>
                <a:spcPts val="0"/>
              </a:spcBef>
              <a:defRPr/>
            </a:pPr>
            <a:r>
              <a:rPr lang="en-US" dirty="0"/>
              <a:t>Updates would occur when the paperwork is updated by state workers</a:t>
            </a:r>
          </a:p>
          <a:p>
            <a:pPr>
              <a:lnSpc>
                <a:spcPct val="100000"/>
              </a:lnSpc>
              <a:spcBef>
                <a:spcPts val="0"/>
              </a:spcBef>
              <a:defRPr/>
            </a:pPr>
            <a:r>
              <a:rPr lang="en-US" dirty="0"/>
              <a:t>Dashboard could give updates on housing sale prices for the state</a:t>
            </a:r>
          </a:p>
          <a:p>
            <a:pPr>
              <a:lnSpc>
                <a:spcPct val="100000"/>
              </a:lnSpc>
              <a:spcBef>
                <a:spcPts val="0"/>
              </a:spcBef>
              <a:defRPr/>
            </a:pPr>
            <a:r>
              <a:rPr lang="en-US" dirty="0"/>
              <a:t>Reports could also be given to policy makers on a weekly, monthly or quarterly basis.</a:t>
            </a:r>
          </a:p>
          <a:p>
            <a:pPr marL="0" lvl="0" indent="0">
              <a:lnSpc>
                <a:spcPct val="100000"/>
              </a:lnSpc>
              <a:spcBef>
                <a:spcPts val="0"/>
              </a:spcBef>
              <a:buNone/>
              <a:defRPr/>
            </a:pPr>
            <a:endParaRPr lang="en-US" dirty="0"/>
          </a:p>
          <a:p>
            <a:endParaRPr lang="en-US" dirty="0"/>
          </a:p>
          <a:p>
            <a:endParaRPr lang="en-US" sz="100" dirty="0"/>
          </a:p>
          <a:p>
            <a:endParaRPr lang="en-US" sz="100" dirty="0"/>
          </a:p>
          <a:p>
            <a:pPr lvl="1"/>
            <a:endParaRPr lang="en-US" sz="100" dirty="0"/>
          </a:p>
        </p:txBody>
      </p:sp>
    </p:spTree>
    <p:extLst>
      <p:ext uri="{BB962C8B-B14F-4D97-AF65-F5344CB8AC3E}">
        <p14:creationId xmlns:p14="http://schemas.microsoft.com/office/powerpoint/2010/main" val="199554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1199408"/>
            <a:ext cx="9613861" cy="634758"/>
          </a:xfrm>
        </p:spPr>
        <p:txBody>
          <a:bodyPr>
            <a:normAutofit/>
          </a:bodyPr>
          <a:lstStyle/>
          <a:p>
            <a:r>
              <a:rPr lang="en-US" sz="3400" dirty="0"/>
              <a:t>Description of BI Tools</a:t>
            </a:r>
          </a:p>
        </p:txBody>
      </p:sp>
      <p:sp>
        <p:nvSpPr>
          <p:cNvPr id="3" name="Content Placeholder 2">
            <a:extLst>
              <a:ext uri="{FF2B5EF4-FFF2-40B4-BE49-F238E27FC236}">
                <a16:creationId xmlns:a16="http://schemas.microsoft.com/office/drawing/2014/main" id="{7BD2762B-3835-46AE-AABA-9FBA4CB19745}"/>
              </a:ext>
            </a:extLst>
          </p:cNvPr>
          <p:cNvSpPr>
            <a:spLocks noGrp="1"/>
          </p:cNvSpPr>
          <p:nvPr>
            <p:ph idx="1"/>
          </p:nvPr>
        </p:nvSpPr>
        <p:spPr>
          <a:xfrm>
            <a:off x="680321" y="2336873"/>
            <a:ext cx="9841905" cy="3599316"/>
          </a:xfrm>
        </p:spPr>
        <p:txBody>
          <a:bodyPr>
            <a:noAutofit/>
          </a:bodyPr>
          <a:lstStyle/>
          <a:p>
            <a:r>
              <a:rPr lang="en-US" dirty="0"/>
              <a:t>SAS Software</a:t>
            </a:r>
          </a:p>
          <a:p>
            <a:pPr lvl="1"/>
            <a:r>
              <a:rPr lang="en-US" dirty="0"/>
              <a:t>“SAS is a powerful statistical software which caters to the demands in high-performance computing environments” (Ganesan et al., 2004). </a:t>
            </a:r>
          </a:p>
          <a:p>
            <a:pPr lvl="1"/>
            <a:r>
              <a:rPr lang="en-US" dirty="0"/>
              <a:t>Used to perform multiple regression analysis on the dataset</a:t>
            </a:r>
          </a:p>
          <a:p>
            <a:r>
              <a:rPr lang="en-US" dirty="0"/>
              <a:t>Microsoft Excel</a:t>
            </a:r>
          </a:p>
          <a:p>
            <a:r>
              <a:rPr lang="en-US" dirty="0"/>
              <a:t>Clean Data</a:t>
            </a:r>
          </a:p>
          <a:p>
            <a:pPr lvl="1"/>
            <a:r>
              <a:rPr lang="en-US" dirty="0"/>
              <a:t>“The first task in [analyzing] any set of data is to check the data for obvious errors and anomalies” (Hunt &amp; Tyrrell, 2002)</a:t>
            </a:r>
          </a:p>
          <a:p>
            <a:r>
              <a:rPr lang="en-US" dirty="0"/>
              <a:t>VLOOKUP to change variables (coastal towns and population)</a:t>
            </a:r>
          </a:p>
          <a:p>
            <a:endParaRPr lang="en-US" dirty="0"/>
          </a:p>
          <a:p>
            <a:endParaRPr lang="en-US" sz="100" dirty="0"/>
          </a:p>
          <a:p>
            <a:endParaRPr lang="en-US" sz="100" dirty="0"/>
          </a:p>
          <a:p>
            <a:pPr lvl="1"/>
            <a:endParaRPr lang="en-US" sz="100" dirty="0"/>
          </a:p>
        </p:txBody>
      </p:sp>
    </p:spTree>
    <p:extLst>
      <p:ext uri="{BB962C8B-B14F-4D97-AF65-F5344CB8AC3E}">
        <p14:creationId xmlns:p14="http://schemas.microsoft.com/office/powerpoint/2010/main" val="3876135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1199408"/>
            <a:ext cx="9613861" cy="634758"/>
          </a:xfrm>
        </p:spPr>
        <p:txBody>
          <a:bodyPr>
            <a:normAutofit/>
          </a:bodyPr>
          <a:lstStyle/>
          <a:p>
            <a:r>
              <a:rPr lang="en-US" sz="3400" dirty="0"/>
              <a:t>Description of Data Visualization Tools</a:t>
            </a:r>
          </a:p>
        </p:txBody>
      </p:sp>
      <p:sp>
        <p:nvSpPr>
          <p:cNvPr id="3" name="Content Placeholder 2">
            <a:extLst>
              <a:ext uri="{FF2B5EF4-FFF2-40B4-BE49-F238E27FC236}">
                <a16:creationId xmlns:a16="http://schemas.microsoft.com/office/drawing/2014/main" id="{7BD2762B-3835-46AE-AABA-9FBA4CB19745}"/>
              </a:ext>
            </a:extLst>
          </p:cNvPr>
          <p:cNvSpPr>
            <a:spLocks noGrp="1"/>
          </p:cNvSpPr>
          <p:nvPr>
            <p:ph idx="1"/>
          </p:nvPr>
        </p:nvSpPr>
        <p:spPr>
          <a:xfrm>
            <a:off x="680321" y="2336873"/>
            <a:ext cx="9841905" cy="3599316"/>
          </a:xfrm>
        </p:spPr>
        <p:txBody>
          <a:bodyPr>
            <a:noAutofit/>
          </a:bodyPr>
          <a:lstStyle/>
          <a:p>
            <a:r>
              <a:rPr lang="en-US" dirty="0"/>
              <a:t>Tableau Software</a:t>
            </a:r>
          </a:p>
          <a:p>
            <a:pPr lvl="1"/>
            <a:r>
              <a:rPr lang="en-US" dirty="0"/>
              <a:t>“Tableau’s key benefit is that users can transform large amounts of data into effective visualization reports with a quick and easy-to-use interface” (Eaton &amp; </a:t>
            </a:r>
            <a:r>
              <a:rPr lang="en-US" dirty="0" err="1"/>
              <a:t>Baader</a:t>
            </a:r>
            <a:r>
              <a:rPr lang="en-US" dirty="0"/>
              <a:t>, 2018)</a:t>
            </a:r>
          </a:p>
          <a:p>
            <a:pPr lvl="1"/>
            <a:r>
              <a:rPr lang="en-US" dirty="0"/>
              <a:t>Able to visualize variables and get a good idea of what the dataset looked like before additional analysis was chosen</a:t>
            </a:r>
          </a:p>
          <a:p>
            <a:endParaRPr lang="en-US" dirty="0"/>
          </a:p>
          <a:p>
            <a:endParaRPr lang="en-US" sz="100" dirty="0"/>
          </a:p>
          <a:p>
            <a:endParaRPr lang="en-US" sz="100" dirty="0"/>
          </a:p>
          <a:p>
            <a:pPr lvl="1"/>
            <a:endParaRPr lang="en-US" sz="100" dirty="0"/>
          </a:p>
        </p:txBody>
      </p:sp>
    </p:spTree>
    <p:extLst>
      <p:ext uri="{BB962C8B-B14F-4D97-AF65-F5344CB8AC3E}">
        <p14:creationId xmlns:p14="http://schemas.microsoft.com/office/powerpoint/2010/main" val="92431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1E1974-4701-4168-9439-5CD5B443A632}"/>
              </a:ext>
            </a:extLst>
          </p:cNvPr>
          <p:cNvPicPr/>
          <p:nvPr/>
        </p:nvPicPr>
        <p:blipFill>
          <a:blip r:embed="rId3"/>
          <a:stretch>
            <a:fillRect/>
          </a:stretch>
        </p:blipFill>
        <p:spPr>
          <a:xfrm>
            <a:off x="121403" y="2079205"/>
            <a:ext cx="7410773" cy="3035235"/>
          </a:xfrm>
          <a:prstGeom prst="rect">
            <a:avLst/>
          </a:prstGeom>
        </p:spPr>
      </p:pic>
      <p:pic>
        <p:nvPicPr>
          <p:cNvPr id="5" name="Picture 4">
            <a:extLst>
              <a:ext uri="{FF2B5EF4-FFF2-40B4-BE49-F238E27FC236}">
                <a16:creationId xmlns:a16="http://schemas.microsoft.com/office/drawing/2014/main" id="{971D3D5E-7AD7-4D97-85F6-7EC7E1662C7B}"/>
              </a:ext>
            </a:extLst>
          </p:cNvPr>
          <p:cNvPicPr/>
          <p:nvPr/>
        </p:nvPicPr>
        <p:blipFill>
          <a:blip r:embed="rId4"/>
          <a:stretch>
            <a:fillRect/>
          </a:stretch>
        </p:blipFill>
        <p:spPr>
          <a:xfrm>
            <a:off x="7826644" y="1159715"/>
            <a:ext cx="3978253" cy="4538570"/>
          </a:xfrm>
          <a:prstGeom prst="rect">
            <a:avLst/>
          </a:prstGeom>
        </p:spPr>
      </p:pic>
    </p:spTree>
    <p:extLst>
      <p:ext uri="{BB962C8B-B14F-4D97-AF65-F5344CB8AC3E}">
        <p14:creationId xmlns:p14="http://schemas.microsoft.com/office/powerpoint/2010/main" val="4367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04F-1591-46CD-961C-DCE15920F519}"/>
              </a:ext>
            </a:extLst>
          </p:cNvPr>
          <p:cNvSpPr>
            <a:spLocks noGrp="1"/>
          </p:cNvSpPr>
          <p:nvPr>
            <p:ph type="title"/>
          </p:nvPr>
        </p:nvSpPr>
        <p:spPr>
          <a:xfrm>
            <a:off x="680321" y="1199408"/>
            <a:ext cx="9613861" cy="634758"/>
          </a:xfrm>
        </p:spPr>
        <p:txBody>
          <a:bodyPr>
            <a:normAutofit/>
          </a:bodyPr>
          <a:lstStyle/>
          <a:p>
            <a:r>
              <a:rPr lang="en-US" sz="3400" dirty="0"/>
              <a:t>Code Explanation</a:t>
            </a:r>
          </a:p>
        </p:txBody>
      </p:sp>
      <p:sp>
        <p:nvSpPr>
          <p:cNvPr id="3" name="Content Placeholder 2">
            <a:extLst>
              <a:ext uri="{FF2B5EF4-FFF2-40B4-BE49-F238E27FC236}">
                <a16:creationId xmlns:a16="http://schemas.microsoft.com/office/drawing/2014/main" id="{7BD2762B-3835-46AE-AABA-9FBA4CB19745}"/>
              </a:ext>
            </a:extLst>
          </p:cNvPr>
          <p:cNvSpPr>
            <a:spLocks noGrp="1"/>
          </p:cNvSpPr>
          <p:nvPr>
            <p:ph idx="1"/>
          </p:nvPr>
        </p:nvSpPr>
        <p:spPr>
          <a:xfrm>
            <a:off x="680321" y="2336873"/>
            <a:ext cx="9841905" cy="3599316"/>
          </a:xfrm>
        </p:spPr>
        <p:txBody>
          <a:bodyPr>
            <a:noAutofit/>
          </a:bodyPr>
          <a:lstStyle/>
          <a:p>
            <a:r>
              <a:rPr lang="en-US" dirty="0"/>
              <a:t>Used SAS to perform regression analysis of all chosen variables</a:t>
            </a:r>
          </a:p>
          <a:p>
            <a:endParaRPr lang="en-US" dirty="0"/>
          </a:p>
          <a:p>
            <a:endParaRPr lang="en-US" sz="100" dirty="0"/>
          </a:p>
          <a:p>
            <a:endParaRPr lang="en-US" sz="100" dirty="0"/>
          </a:p>
          <a:p>
            <a:pPr lvl="1"/>
            <a:endParaRPr lang="en-US" sz="100" dirty="0"/>
          </a:p>
        </p:txBody>
      </p:sp>
    </p:spTree>
    <p:extLst>
      <p:ext uri="{BB962C8B-B14F-4D97-AF65-F5344CB8AC3E}">
        <p14:creationId xmlns:p14="http://schemas.microsoft.com/office/powerpoint/2010/main" val="18729396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3342</TotalTime>
  <Words>3580</Words>
  <Application>Microsoft Office PowerPoint</Application>
  <PresentationFormat>Widescreen</PresentationFormat>
  <Paragraphs>179</Paragraphs>
  <Slides>21</Slides>
  <Notes>20</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Trebuchet MS</vt:lpstr>
      <vt:lpstr>Berlin</vt:lpstr>
      <vt:lpstr>Module 3 Critical Thinking Assignment : Option #1: Business Intelligence Requirements </vt:lpstr>
      <vt:lpstr>Organizational Background: Office of Policy and Management (Connecticut)</vt:lpstr>
      <vt:lpstr>Dataset and Business Problem</vt:lpstr>
      <vt:lpstr>How Dataset was Changed?</vt:lpstr>
      <vt:lpstr>Real Time-Applications</vt:lpstr>
      <vt:lpstr>Description of BI Tools</vt:lpstr>
      <vt:lpstr>Description of Data Visualization Tools</vt:lpstr>
      <vt:lpstr>PowerPoint Presentation</vt:lpstr>
      <vt:lpstr>Code Explanation</vt:lpstr>
      <vt:lpstr>PowerPoint Presentation</vt:lpstr>
      <vt:lpstr>Code Explanation (CONT.)</vt:lpstr>
      <vt:lpstr>Description of Analytics Outcomes and Benefits</vt:lpstr>
      <vt:lpstr>Rationale for Selecting Tableau (Cont.)</vt:lpstr>
      <vt:lpstr>Rationale for Selecting Tableau (Cont.)</vt:lpstr>
      <vt:lpstr>Rationale for Selecting Tableau (Cont.)</vt:lpstr>
      <vt:lpstr>Rationale for Selecting Tableau (Cont.)</vt:lpstr>
      <vt:lpstr>Rationale for Selecting Tableau (Cont.)</vt:lpstr>
      <vt:lpstr>Rationale for Selecting Tableau (Cont.)</vt:lpstr>
      <vt:lpstr>Rationale for Selecting Tableau (Cont.)</vt:lpstr>
      <vt:lpstr>Rationale for Selecting Tableau (Cont.)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FOLSOM</dc:creator>
  <cp:lastModifiedBy>DANIEL FOLSOM</cp:lastModifiedBy>
  <cp:revision>11</cp:revision>
  <dcterms:created xsi:type="dcterms:W3CDTF">2020-08-18T15:23:58Z</dcterms:created>
  <dcterms:modified xsi:type="dcterms:W3CDTF">2021-07-01T02:46:43Z</dcterms:modified>
</cp:coreProperties>
</file>