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6" r:id="rId9"/>
    <p:sldId id="264" r:id="rId10"/>
    <p:sldId id="265" r:id="rId11"/>
    <p:sldId id="268" r:id="rId12"/>
    <p:sldId id="270" r:id="rId13"/>
    <p:sldId id="272" r:id="rId14"/>
    <p:sldId id="269" r:id="rId15"/>
    <p:sldId id="274"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95" autoAdjust="0"/>
  </p:normalViewPr>
  <p:slideViewPr>
    <p:cSldViewPr snapToGrid="0">
      <p:cViewPr varScale="1">
        <p:scale>
          <a:sx n="92" d="100"/>
          <a:sy n="92" d="100"/>
        </p:scale>
        <p:origin x="45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CE8E15-43EC-4221-B099-BA238F84B43E}"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9C85C-0072-461D-99E0-DB5BBA74D03B}" type="slidenum">
              <a:rPr lang="en-US" smtClean="0"/>
              <a:t>‹#›</a:t>
            </a:fld>
            <a:endParaRPr lang="en-US"/>
          </a:p>
        </p:txBody>
      </p:sp>
    </p:spTree>
    <p:extLst>
      <p:ext uri="{BB962C8B-B14F-4D97-AF65-F5344CB8AC3E}">
        <p14:creationId xmlns:p14="http://schemas.microsoft.com/office/powerpoint/2010/main" val="3520121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C8CE8E15-43EC-4221-B099-BA238F84B43E}"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9C85C-0072-461D-99E0-DB5BBA74D03B}" type="slidenum">
              <a:rPr lang="en-US" smtClean="0"/>
              <a:t>‹#›</a:t>
            </a:fld>
            <a:endParaRPr lang="en-US"/>
          </a:p>
        </p:txBody>
      </p:sp>
    </p:spTree>
    <p:extLst>
      <p:ext uri="{BB962C8B-B14F-4D97-AF65-F5344CB8AC3E}">
        <p14:creationId xmlns:p14="http://schemas.microsoft.com/office/powerpoint/2010/main" val="3625478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C8CE8E15-43EC-4221-B099-BA238F84B43E}"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9C85C-0072-461D-99E0-DB5BBA74D03B}" type="slidenum">
              <a:rPr lang="en-US" smtClean="0"/>
              <a:t>‹#›</a:t>
            </a:fld>
            <a:endParaRPr lang="en-US"/>
          </a:p>
        </p:txBody>
      </p:sp>
    </p:spTree>
    <p:extLst>
      <p:ext uri="{BB962C8B-B14F-4D97-AF65-F5344CB8AC3E}">
        <p14:creationId xmlns:p14="http://schemas.microsoft.com/office/powerpoint/2010/main" val="3977303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C8CE8E15-43EC-4221-B099-BA238F84B43E}"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9C85C-0072-461D-99E0-DB5BBA74D03B}" type="slidenum">
              <a:rPr lang="en-US" smtClean="0"/>
              <a:t>‹#›</a:t>
            </a:fld>
            <a:endParaRPr lang="en-US"/>
          </a:p>
        </p:txBody>
      </p:sp>
    </p:spTree>
    <p:extLst>
      <p:ext uri="{BB962C8B-B14F-4D97-AF65-F5344CB8AC3E}">
        <p14:creationId xmlns:p14="http://schemas.microsoft.com/office/powerpoint/2010/main" val="4167750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CE8E15-43EC-4221-B099-BA238F84B43E}"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9C85C-0072-461D-99E0-DB5BBA74D03B}" type="slidenum">
              <a:rPr lang="en-US" smtClean="0"/>
              <a:t>‹#›</a:t>
            </a:fld>
            <a:endParaRPr lang="en-US"/>
          </a:p>
        </p:txBody>
      </p:sp>
    </p:spTree>
    <p:extLst>
      <p:ext uri="{BB962C8B-B14F-4D97-AF65-F5344CB8AC3E}">
        <p14:creationId xmlns:p14="http://schemas.microsoft.com/office/powerpoint/2010/main" val="366859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C8CE8E15-43EC-4221-B099-BA238F84B43E}"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19C85C-0072-461D-99E0-DB5BBA74D03B}" type="slidenum">
              <a:rPr lang="en-US" smtClean="0"/>
              <a:t>‹#›</a:t>
            </a:fld>
            <a:endParaRPr lang="en-US"/>
          </a:p>
        </p:txBody>
      </p:sp>
    </p:spTree>
    <p:extLst>
      <p:ext uri="{BB962C8B-B14F-4D97-AF65-F5344CB8AC3E}">
        <p14:creationId xmlns:p14="http://schemas.microsoft.com/office/powerpoint/2010/main" val="1105858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C8CE8E15-43EC-4221-B099-BA238F84B43E}" type="datetimeFigureOut">
              <a:rPr lang="en-US" smtClean="0"/>
              <a:t>9/11/2017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19C85C-0072-461D-99E0-DB5BBA74D03B}" type="slidenum">
              <a:rPr lang="en-US" smtClean="0"/>
              <a:t>‹#›</a:t>
            </a:fld>
            <a:endParaRPr lang="en-US"/>
          </a:p>
        </p:txBody>
      </p:sp>
    </p:spTree>
    <p:extLst>
      <p:ext uri="{BB962C8B-B14F-4D97-AF65-F5344CB8AC3E}">
        <p14:creationId xmlns:p14="http://schemas.microsoft.com/office/powerpoint/2010/main" val="4285083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C8CE8E15-43EC-4221-B099-BA238F84B43E}" type="datetimeFigureOut">
              <a:rPr lang="en-US" smtClean="0"/>
              <a:t>9/11/2017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19C85C-0072-461D-99E0-DB5BBA74D03B}" type="slidenum">
              <a:rPr lang="en-US" smtClean="0"/>
              <a:t>‹#›</a:t>
            </a:fld>
            <a:endParaRPr lang="en-US"/>
          </a:p>
        </p:txBody>
      </p:sp>
    </p:spTree>
    <p:extLst>
      <p:ext uri="{BB962C8B-B14F-4D97-AF65-F5344CB8AC3E}">
        <p14:creationId xmlns:p14="http://schemas.microsoft.com/office/powerpoint/2010/main" val="3991617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CE8E15-43EC-4221-B099-BA238F84B43E}" type="datetimeFigureOut">
              <a:rPr lang="en-US" smtClean="0"/>
              <a:t>9/11/2017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19C85C-0072-461D-99E0-DB5BBA74D03B}" type="slidenum">
              <a:rPr lang="en-US" smtClean="0"/>
              <a:t>‹#›</a:t>
            </a:fld>
            <a:endParaRPr lang="en-US"/>
          </a:p>
        </p:txBody>
      </p:sp>
    </p:spTree>
    <p:extLst>
      <p:ext uri="{BB962C8B-B14F-4D97-AF65-F5344CB8AC3E}">
        <p14:creationId xmlns:p14="http://schemas.microsoft.com/office/powerpoint/2010/main" val="3697092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CE8E15-43EC-4221-B099-BA238F84B43E}"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19C85C-0072-461D-99E0-DB5BBA74D03B}" type="slidenum">
              <a:rPr lang="en-US" smtClean="0"/>
              <a:t>‹#›</a:t>
            </a:fld>
            <a:endParaRPr lang="en-US"/>
          </a:p>
        </p:txBody>
      </p:sp>
    </p:spTree>
    <p:extLst>
      <p:ext uri="{BB962C8B-B14F-4D97-AF65-F5344CB8AC3E}">
        <p14:creationId xmlns:p14="http://schemas.microsoft.com/office/powerpoint/2010/main" val="2711383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CE8E15-43EC-4221-B099-BA238F84B43E}"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19C85C-0072-461D-99E0-DB5BBA74D03B}" type="slidenum">
              <a:rPr lang="en-US" smtClean="0"/>
              <a:t>‹#›</a:t>
            </a:fld>
            <a:endParaRPr lang="en-US"/>
          </a:p>
        </p:txBody>
      </p:sp>
    </p:spTree>
    <p:extLst>
      <p:ext uri="{BB962C8B-B14F-4D97-AF65-F5344CB8AC3E}">
        <p14:creationId xmlns:p14="http://schemas.microsoft.com/office/powerpoint/2010/main" val="3591528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CE8E15-43EC-4221-B099-BA238F84B43E}" type="datetimeFigureOut">
              <a:rPr lang="en-US" smtClean="0"/>
              <a:t>9/11/2017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19C85C-0072-461D-99E0-DB5BBA74D03B}" type="slidenum">
              <a:rPr lang="en-US" smtClean="0"/>
              <a:t>‹#›</a:t>
            </a:fld>
            <a:endParaRPr lang="en-US"/>
          </a:p>
        </p:txBody>
      </p:sp>
    </p:spTree>
    <p:extLst>
      <p:ext uri="{BB962C8B-B14F-4D97-AF65-F5344CB8AC3E}">
        <p14:creationId xmlns:p14="http://schemas.microsoft.com/office/powerpoint/2010/main" val="3950525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9.xml"/><Relationship Id="rId7" Type="http://schemas.openxmlformats.org/officeDocument/2006/relationships/tags" Target="../tags/tag63.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image" Target="../media/image9.pn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image" Target="../media/image8.PNG"/><Relationship Id="rId5" Type="http://schemas.openxmlformats.org/officeDocument/2006/relationships/tags" Target="../tags/tag68.xml"/><Relationship Id="rId10" Type="http://schemas.openxmlformats.org/officeDocument/2006/relationships/image" Target="../media/image7.PNG"/><Relationship Id="rId4" Type="http://schemas.openxmlformats.org/officeDocument/2006/relationships/tags" Target="../tags/tag67.xml"/><Relationship Id="rId9"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5" Type="http://schemas.openxmlformats.org/officeDocument/2006/relationships/tags" Target="../tags/tag75.xml"/><Relationship Id="rId10" Type="http://schemas.openxmlformats.org/officeDocument/2006/relationships/image" Target="../media/image11.PNG"/><Relationship Id="rId4" Type="http://schemas.openxmlformats.org/officeDocument/2006/relationships/tags" Target="../tags/tag74.xml"/><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80.xml"/><Relationship Id="rId7" Type="http://schemas.openxmlformats.org/officeDocument/2006/relationships/tags" Target="../tags/tag84.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5" Type="http://schemas.openxmlformats.org/officeDocument/2006/relationships/tags" Target="../tags/tag82.xml"/><Relationship Id="rId10" Type="http://schemas.openxmlformats.org/officeDocument/2006/relationships/image" Target="../media/image13.PNG"/><Relationship Id="rId4" Type="http://schemas.openxmlformats.org/officeDocument/2006/relationships/tags" Target="../tags/tag81.xml"/><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87.xml"/><Relationship Id="rId7"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93.xml"/><Relationship Id="rId7" Type="http://schemas.openxmlformats.org/officeDocument/2006/relationships/tags" Target="../tags/tag97.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xml"/><Relationship Id="rId7" Type="http://schemas.openxmlformats.org/officeDocument/2006/relationships/tags" Target="../tags/tag9.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s>
</file>

<file path=ppt/slides/_rels/slide3.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10" Type="http://schemas.openxmlformats.org/officeDocument/2006/relationships/image" Target="../media/image1.PNG"/><Relationship Id="rId4" Type="http://schemas.openxmlformats.org/officeDocument/2006/relationships/tags" Target="../tags/tag13.xml"/><Relationship Id="rId9"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hyperlink" Target="http://llvm.org/svn/llvm-project/llvm/tags/RELEASE_401/final" TargetMode="External"/><Relationship Id="rId4" Type="http://schemas.openxmlformats.org/officeDocument/2006/relationships/tags" Target="../tags/tag21.xml"/><Relationship Id="rId9" Type="http://schemas.openxmlformats.org/officeDocument/2006/relationships/hyperlink" Target="http://llvm.org/svn/llvm-project/cfe/tags/RELEASE_401/final" TargetMode="External"/></Relationships>
</file>

<file path=ppt/slides/_rels/slide5.xml.rels><?xml version="1.0" encoding="UTF-8" standalone="yes"?>
<Relationships xmlns="http://schemas.openxmlformats.org/package/2006/relationships"><Relationship Id="rId8" Type="http://schemas.openxmlformats.org/officeDocument/2006/relationships/tags" Target="../tags/tag32.xml"/><Relationship Id="rId3" Type="http://schemas.openxmlformats.org/officeDocument/2006/relationships/tags" Target="../tags/tag27.xml"/><Relationship Id="rId7" Type="http://schemas.openxmlformats.org/officeDocument/2006/relationships/tags" Target="../tags/tag3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10" Type="http://schemas.openxmlformats.org/officeDocument/2006/relationships/image" Target="../media/image2.png"/><Relationship Id="rId4" Type="http://schemas.openxmlformats.org/officeDocument/2006/relationships/tags" Target="../tags/tag28.xml"/><Relationship Id="rId9"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40.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10" Type="http://schemas.openxmlformats.org/officeDocument/2006/relationships/image" Target="../media/image3.PNG"/><Relationship Id="rId4" Type="http://schemas.openxmlformats.org/officeDocument/2006/relationships/tags" Target="../tags/tag36.xml"/><Relationship Id="rId9"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9.xml"/><Relationship Id="rId1" Type="http://schemas.openxmlformats.org/officeDocument/2006/relationships/tags" Target="../tags/tag48.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10" Type="http://schemas.openxmlformats.org/officeDocument/2006/relationships/image" Target="../media/image5.PNG"/><Relationship Id="rId4" Type="http://schemas.openxmlformats.org/officeDocument/2006/relationships/tags" Target="../tags/tag53.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88137" y="287941"/>
            <a:ext cx="10972800" cy="5784221"/>
          </a:xfrm>
          <a:effectLst/>
          <a:extLst>
            <a:ext uri="{53640926-AAD7-44D8-BBD7-CCE9431645EC}">
              <a14:shadowObscured xmlns:a14="http://schemas.microsoft.com/office/drawing/2010/main"/>
            </a:ext>
          </a:extLst>
        </p:spPr>
        <p:txBody>
          <a:bodyPr vert="horz" wrap="square" lIns="0" tIns="0" rIns="0" bIns="0" rtlCol="0" anchor="t">
            <a:noAutofit/>
          </a:bodyPr>
          <a:lstStyle/>
          <a:p>
            <a:r>
              <a:rPr lang="en-US" sz="7224" dirty="0"/>
              <a:t/>
            </a:r>
            <a:br>
              <a:rPr lang="en-US" sz="7224" dirty="0"/>
            </a:br>
            <a:r>
              <a:rPr lang="en-US" sz="7224" dirty="0"/>
              <a:t/>
            </a:r>
            <a:br>
              <a:rPr lang="en-US" sz="7224" dirty="0"/>
            </a:br>
            <a:r>
              <a:rPr lang="en-US" sz="7224" dirty="0"/>
              <a:t>  </a:t>
            </a:r>
            <a:r>
              <a:rPr lang="en-US" sz="7224" dirty="0" smtClean="0"/>
              <a:t>SCA2AMALTHEA</a:t>
            </a:r>
            <a:br>
              <a:rPr lang="en-US" sz="7224" dirty="0" smtClean="0"/>
            </a:br>
            <a:r>
              <a:rPr lang="en-US" sz="7224" dirty="0" smtClean="0"/>
              <a:t> </a:t>
            </a:r>
            <a:r>
              <a:rPr lang="en-US" sz="7224" dirty="0"/>
              <a:t>LLVM-CLANG SETUP</a:t>
            </a:r>
          </a:p>
        </p:txBody>
      </p:sp>
    </p:spTree>
    <p:custDataLst>
      <p:tags r:id="rId1"/>
    </p:custDataLst>
    <p:extLst>
      <p:ext uri="{BB962C8B-B14F-4D97-AF65-F5344CB8AC3E}">
        <p14:creationId xmlns:p14="http://schemas.microsoft.com/office/powerpoint/2010/main" val="8717560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dirty="0"/>
              <a:t>SCA2AMALTHEA</a:t>
            </a:r>
          </a:p>
        </p:txBody>
      </p:sp>
      <p:sp>
        <p:nvSpPr>
          <p:cNvPr id="6" name="Rectangle 5"/>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8</a:t>
            </a:r>
            <a:endParaRPr lang="en-US" sz="1334" kern="0" dirty="0">
              <a:solidFill>
                <a:srgbClr val="999FA6"/>
              </a:solidFill>
              <a:latin typeface="Bosch Office Sans"/>
            </a:endParaRPr>
          </a:p>
        </p:txBody>
      </p:sp>
      <p:sp>
        <p:nvSpPr>
          <p:cNvPr id="5" name="Rectangle 4"/>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5"/>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smtClean="0">
                <a:solidFill>
                  <a:srgbClr val="A80163"/>
                </a:solidFill>
              </a:rPr>
              <a:t>Configuration Options</a:t>
            </a:r>
            <a:endParaRPr lang="en-US" sz="3112" dirty="0">
              <a:solidFill>
                <a:srgbClr val="A80163"/>
              </a:solidFill>
            </a:endParaRPr>
          </a:p>
        </p:txBody>
      </p:sp>
      <p:sp>
        <p:nvSpPr>
          <p:cNvPr id="3" name="Content Placeholder 2"/>
          <p:cNvSpPr>
            <a:spLocks noGrp="1"/>
          </p:cNvSpPr>
          <p:nvPr>
            <p:ph idx="1"/>
            <p:custDataLst>
              <p:tags r:id="rId7"/>
            </p:custDataLst>
          </p:nvPr>
        </p:nvSpPr>
        <p:spPr>
          <a:xfrm>
            <a:off x="288137" y="1225811"/>
            <a:ext cx="11616432" cy="463245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sz="1600" b="1" dirty="0" smtClean="0"/>
              <a:t>Enable Structure Member </a:t>
            </a:r>
            <a:r>
              <a:rPr lang="en-US" sz="1600" dirty="0" smtClean="0"/>
              <a:t>– When selected shall generate the complete access to the member level of a structure, otherwise it shall just report access to any member of structure as an access to structure. By this option is false</a:t>
            </a:r>
          </a:p>
          <a:p>
            <a:r>
              <a:rPr lang="en-US" sz="1600" b="1" dirty="0" smtClean="0"/>
              <a:t>Output Directory Path – </a:t>
            </a:r>
            <a:r>
              <a:rPr lang="en-US" sz="1600" dirty="0" smtClean="0"/>
              <a:t>Can be configured to place the output to other directory then default ones</a:t>
            </a:r>
          </a:p>
          <a:p>
            <a:r>
              <a:rPr lang="en-US" sz="1600" b="1" dirty="0" smtClean="0"/>
              <a:t>Task Information file – </a:t>
            </a:r>
            <a:r>
              <a:rPr lang="en-US" sz="1600" dirty="0" smtClean="0"/>
              <a:t>A comma separated file which contains names of the </a:t>
            </a:r>
            <a:r>
              <a:rPr lang="en-US" sz="1600" b="1" dirty="0" smtClean="0"/>
              <a:t>Tasks/ISRs </a:t>
            </a:r>
            <a:r>
              <a:rPr lang="en-US" sz="1600" dirty="0" smtClean="0"/>
              <a:t>to categorize C functions to their respective AMALTHEA software model element. If file is not provided all functions shall be generated as </a:t>
            </a:r>
            <a:r>
              <a:rPr lang="en-US" sz="1600" b="1" dirty="0" err="1" smtClean="0"/>
              <a:t>Runnables</a:t>
            </a:r>
            <a:r>
              <a:rPr lang="en-US" sz="1600" b="1" dirty="0" smtClean="0"/>
              <a:t> </a:t>
            </a:r>
            <a:r>
              <a:rPr lang="en-US" sz="1600" dirty="0" smtClean="0"/>
              <a:t>in AMALTHEA Model. For a sample configuration please </a:t>
            </a:r>
            <a:r>
              <a:rPr lang="en-US" sz="1600" dirty="0"/>
              <a:t>refer to </a:t>
            </a:r>
            <a:r>
              <a:rPr lang="en-US" sz="1600" b="1" i="1" dirty="0" smtClean="0"/>
              <a:t>sample_task_isr_info_file.csv </a:t>
            </a:r>
            <a:r>
              <a:rPr lang="en-US" sz="1600" dirty="0" smtClean="0"/>
              <a:t>file.</a:t>
            </a:r>
          </a:p>
          <a:p>
            <a:r>
              <a:rPr lang="en-US" sz="1600" b="1" dirty="0" smtClean="0"/>
              <a:t>Header directories: </a:t>
            </a:r>
            <a:r>
              <a:rPr lang="en-US" sz="1600" dirty="0"/>
              <a:t>This is a list of header directory paths to be included. If not configured then the entire project directory is considered as header directory</a:t>
            </a:r>
            <a:r>
              <a:rPr lang="en-US" sz="1600" dirty="0" smtClean="0"/>
              <a:t>.</a:t>
            </a:r>
            <a:endParaRPr lang="en-US" sz="1600" b="1" dirty="0" smtClean="0"/>
          </a:p>
          <a:p>
            <a:r>
              <a:rPr lang="en-US" sz="1600" b="1" dirty="0" smtClean="0"/>
              <a:t>Build command log file: </a:t>
            </a:r>
            <a:r>
              <a:rPr lang="en-US" sz="1600" dirty="0"/>
              <a:t>This field is for providing absolute path of the build_cmd.log file which contains the c file names to be parsed. If not provided then the c files from the entire project directory are parsed</a:t>
            </a:r>
            <a:r>
              <a:rPr lang="en-US" sz="1600" dirty="0" smtClean="0"/>
              <a:t>.</a:t>
            </a:r>
            <a:endParaRPr lang="en-US" sz="1600" b="1" dirty="0" smtClean="0"/>
          </a:p>
          <a:p>
            <a:r>
              <a:rPr lang="en-US" sz="1600" b="1" dirty="0" smtClean="0"/>
              <a:t>Lock </a:t>
            </a:r>
            <a:r>
              <a:rPr lang="en-US" sz="1600" b="1" dirty="0"/>
              <a:t>Function </a:t>
            </a:r>
            <a:r>
              <a:rPr lang="en-US" sz="1600" b="1" dirty="0" smtClean="0"/>
              <a:t>file – </a:t>
            </a:r>
            <a:r>
              <a:rPr lang="en-US" sz="1600" dirty="0" smtClean="0"/>
              <a:t>A  </a:t>
            </a:r>
            <a:r>
              <a:rPr lang="en-US" sz="1600" dirty="0"/>
              <a:t>comma separated file which contains names of the </a:t>
            </a:r>
            <a:r>
              <a:rPr lang="en-US" sz="1600" dirty="0" smtClean="0"/>
              <a:t>C functions which should be considered as lock acquire/release C functions</a:t>
            </a:r>
            <a:r>
              <a:rPr lang="en-US" sz="1600" b="1" dirty="0" smtClean="0"/>
              <a:t>. </a:t>
            </a:r>
            <a:r>
              <a:rPr lang="en-US" sz="1600" dirty="0" smtClean="0"/>
              <a:t>The name shall appear as semaphore in AMALTHEA OS Model</a:t>
            </a:r>
            <a:r>
              <a:rPr lang="en-US" sz="1600" b="1" dirty="0" smtClean="0"/>
              <a:t>. </a:t>
            </a:r>
            <a:r>
              <a:rPr lang="en-US" sz="1600" dirty="0" smtClean="0"/>
              <a:t>The</a:t>
            </a:r>
            <a:r>
              <a:rPr lang="en-US" sz="1600" b="1" dirty="0" smtClean="0"/>
              <a:t> lock acquire function call </a:t>
            </a:r>
            <a:r>
              <a:rPr lang="en-US" sz="1600" dirty="0" smtClean="0"/>
              <a:t>shall be modelled as </a:t>
            </a:r>
            <a:r>
              <a:rPr lang="en-US" sz="1600" b="1" dirty="0" smtClean="0"/>
              <a:t>acquire &lt;semaphore-name&gt; </a:t>
            </a:r>
            <a:r>
              <a:rPr lang="en-US" sz="1600" dirty="0" smtClean="0"/>
              <a:t>and</a:t>
            </a:r>
            <a:r>
              <a:rPr lang="en-US" sz="1600" b="1" dirty="0" smtClean="0"/>
              <a:t> lock release function call </a:t>
            </a:r>
            <a:r>
              <a:rPr lang="en-US" sz="1600" dirty="0" smtClean="0"/>
              <a:t>will be modelled as release </a:t>
            </a:r>
            <a:r>
              <a:rPr lang="en-US" sz="1600" b="1" dirty="0" smtClean="0"/>
              <a:t>&lt;semaphore-name&gt;. </a:t>
            </a:r>
            <a:r>
              <a:rPr lang="en-US" sz="1600" dirty="0"/>
              <a:t>For a sample configuration please refer to </a:t>
            </a:r>
            <a:r>
              <a:rPr lang="en-US" sz="1600" b="1" i="1" dirty="0"/>
              <a:t>sample_lock_function_info.csv </a:t>
            </a:r>
            <a:r>
              <a:rPr lang="en-US" sz="1600" dirty="0"/>
              <a:t>file.</a:t>
            </a:r>
            <a:endParaRPr lang="en-US" sz="1600" b="1" dirty="0"/>
          </a:p>
        </p:txBody>
      </p:sp>
    </p:spTree>
    <p:custDataLst>
      <p:tags r:id="rId1"/>
    </p:custDataLst>
    <p:extLst>
      <p:ext uri="{BB962C8B-B14F-4D97-AF65-F5344CB8AC3E}">
        <p14:creationId xmlns:p14="http://schemas.microsoft.com/office/powerpoint/2010/main" val="3657195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dirty="0"/>
              <a:t>SCA2AMALTHEA</a:t>
            </a:r>
          </a:p>
        </p:txBody>
      </p:sp>
      <p:sp>
        <p:nvSpPr>
          <p:cNvPr id="6" name="Rectangle 5"/>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8</a:t>
            </a:r>
            <a:endParaRPr lang="en-US" sz="1334" kern="0" dirty="0">
              <a:solidFill>
                <a:srgbClr val="999FA6"/>
              </a:solidFill>
              <a:latin typeface="Bosch Office Sans"/>
            </a:endParaRPr>
          </a:p>
        </p:txBody>
      </p:sp>
      <p:sp>
        <p:nvSpPr>
          <p:cNvPr id="5" name="Rectangle 4"/>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5"/>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smtClean="0">
                <a:solidFill>
                  <a:srgbClr val="A80163"/>
                </a:solidFill>
              </a:rPr>
              <a:t>Launching from Menu</a:t>
            </a:r>
            <a:endParaRPr lang="en-US" sz="3112" dirty="0">
              <a:solidFill>
                <a:srgbClr val="A80163"/>
              </a:solidFill>
            </a:endParaRPr>
          </a:p>
        </p:txBody>
      </p:sp>
      <p:sp>
        <p:nvSpPr>
          <p:cNvPr id="3" name="Content Placeholder 2"/>
          <p:cNvSpPr>
            <a:spLocks noGrp="1"/>
          </p:cNvSpPr>
          <p:nvPr>
            <p:ph idx="1"/>
            <p:custDataLst>
              <p:tags r:id="rId7"/>
            </p:custDataLst>
          </p:nvPr>
        </p:nvSpPr>
        <p:spPr>
          <a:xfrm>
            <a:off x="353830" y="1151763"/>
            <a:ext cx="11426587" cy="5485749"/>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sz="1600" dirty="0" smtClean="0"/>
              <a:t>Right click on the project and click on SCA Tools -&gt;Generate AMALTHEA(from source code) as shown in figure 1.</a:t>
            </a:r>
          </a:p>
          <a:p>
            <a:r>
              <a:rPr lang="en-US" sz="1600" dirty="0" smtClean="0"/>
              <a:t>If the Path to LLVM executable is not configured in sca2Amalthea preferences then a popup as shown is figure 2 comes up.</a:t>
            </a:r>
          </a:p>
          <a:p>
            <a:r>
              <a:rPr lang="en-US" sz="1600" dirty="0" smtClean="0"/>
              <a:t>If the Path to LLVM executable is configured in sca2Amalthea preferences then the Amalthea generation job starts and a popup shown in figure 3 pops up.</a:t>
            </a:r>
          </a:p>
          <a:p>
            <a:r>
              <a:rPr lang="en-US" sz="1600" dirty="0" smtClean="0"/>
              <a:t>Once the Amalthea model generation job completes then the popup shown in figure 4 comes up.</a:t>
            </a:r>
          </a:p>
        </p:txBody>
      </p:sp>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16218" y="2647884"/>
            <a:ext cx="3775782" cy="1729240"/>
          </a:xfrm>
          <a:prstGeom prst="rect">
            <a:avLst/>
          </a:prstGeom>
        </p:spPr>
      </p:pic>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39667" y="4077262"/>
            <a:ext cx="3857297" cy="1918377"/>
          </a:xfrm>
          <a:prstGeom prst="rect">
            <a:avLst/>
          </a:prstGeom>
        </p:spPr>
      </p:pic>
      <p:pic>
        <p:nvPicPr>
          <p:cNvPr id="10" name="Picture 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39667" y="5573383"/>
            <a:ext cx="3852333" cy="1364541"/>
          </a:xfrm>
          <a:prstGeom prst="rect">
            <a:avLst/>
          </a:prstGeom>
        </p:spPr>
      </p:pic>
      <p:sp>
        <p:nvSpPr>
          <p:cNvPr id="13" name="Oval 12"/>
          <p:cNvSpPr/>
          <p:nvPr/>
        </p:nvSpPr>
        <p:spPr>
          <a:xfrm>
            <a:off x="9280921" y="4937941"/>
            <a:ext cx="1566042" cy="4624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figure2</a:t>
            </a:r>
            <a:endParaRPr lang="en-US" dirty="0">
              <a:solidFill>
                <a:schemeClr val="tx1"/>
              </a:solidFill>
            </a:endParaRPr>
          </a:p>
        </p:txBody>
      </p:sp>
      <p:sp>
        <p:nvSpPr>
          <p:cNvPr id="14" name="Oval 13"/>
          <p:cNvSpPr/>
          <p:nvPr/>
        </p:nvSpPr>
        <p:spPr>
          <a:xfrm>
            <a:off x="9417556" y="3355349"/>
            <a:ext cx="1313793" cy="4319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figure3</a:t>
            </a:r>
            <a:endParaRPr lang="en-US" dirty="0">
              <a:solidFill>
                <a:schemeClr val="tx1"/>
              </a:solidFill>
            </a:endParaRPr>
          </a:p>
        </p:txBody>
      </p:sp>
      <p:sp>
        <p:nvSpPr>
          <p:cNvPr id="15" name="Oval 14"/>
          <p:cNvSpPr/>
          <p:nvPr/>
        </p:nvSpPr>
        <p:spPr>
          <a:xfrm>
            <a:off x="9396535" y="6168626"/>
            <a:ext cx="1334814" cy="4605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figure4</a:t>
            </a:r>
            <a:endParaRPr lang="en-US" dirty="0">
              <a:solidFill>
                <a:schemeClr val="tx1"/>
              </a:solidFill>
            </a:endParaRPr>
          </a:p>
        </p:txBody>
      </p:sp>
      <p:pic>
        <p:nvPicPr>
          <p:cNvPr id="17" name="Picture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3830" y="2878281"/>
            <a:ext cx="8057424" cy="3833277"/>
          </a:xfrm>
          <a:prstGeom prst="rect">
            <a:avLst/>
          </a:prstGeom>
        </p:spPr>
      </p:pic>
      <p:sp>
        <p:nvSpPr>
          <p:cNvPr id="18" name="Oval 17"/>
          <p:cNvSpPr/>
          <p:nvPr/>
        </p:nvSpPr>
        <p:spPr>
          <a:xfrm>
            <a:off x="4041992" y="3653826"/>
            <a:ext cx="1313793" cy="4319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figure1</a:t>
            </a:r>
            <a:endParaRPr lang="en-US" dirty="0">
              <a:solidFill>
                <a:schemeClr val="tx1"/>
              </a:solidFill>
            </a:endParaRPr>
          </a:p>
        </p:txBody>
      </p:sp>
    </p:spTree>
    <p:custDataLst>
      <p:tags r:id="rId1"/>
    </p:custDataLst>
    <p:extLst>
      <p:ext uri="{BB962C8B-B14F-4D97-AF65-F5344CB8AC3E}">
        <p14:creationId xmlns:p14="http://schemas.microsoft.com/office/powerpoint/2010/main" val="16580788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dirty="0"/>
              <a:t>SCA2AMALTHEA</a:t>
            </a:r>
          </a:p>
        </p:txBody>
      </p:sp>
      <p:sp>
        <p:nvSpPr>
          <p:cNvPr id="6" name="Rectangle 5"/>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8</a:t>
            </a:r>
            <a:endParaRPr lang="en-US" sz="1334" kern="0" dirty="0">
              <a:solidFill>
                <a:srgbClr val="999FA6"/>
              </a:solidFill>
              <a:latin typeface="Bosch Office Sans"/>
            </a:endParaRPr>
          </a:p>
        </p:txBody>
      </p:sp>
      <p:sp>
        <p:nvSpPr>
          <p:cNvPr id="5" name="Rectangle 4"/>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5"/>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SCA2Amalthea Preference Page</a:t>
            </a:r>
          </a:p>
        </p:txBody>
      </p:sp>
      <p:sp>
        <p:nvSpPr>
          <p:cNvPr id="3" name="Content Placeholder 2"/>
          <p:cNvSpPr>
            <a:spLocks noGrp="1"/>
          </p:cNvSpPr>
          <p:nvPr>
            <p:ph idx="1"/>
            <p:custDataLst>
              <p:tags r:id="rId7"/>
            </p:custDataLst>
          </p:nvPr>
        </p:nvSpPr>
        <p:spPr>
          <a:xfrm>
            <a:off x="288137" y="1225810"/>
            <a:ext cx="11616432" cy="5485749"/>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sz="1600" dirty="0" smtClean="0"/>
              <a:t>Sca2Amalthea preference page consists of mandatory and optional configuration.</a:t>
            </a:r>
          </a:p>
          <a:p>
            <a:r>
              <a:rPr lang="en-US" sz="1600" dirty="0" smtClean="0"/>
              <a:t>Optional configuration can be enabled and disabled using the “Configure Optional fields” check box as shown in figure 1(disabled) and figure 2(enabled).</a:t>
            </a:r>
          </a:p>
          <a:p>
            <a:endParaRPr lang="en-US" sz="1600" dirty="0" smtClean="0"/>
          </a:p>
        </p:txBody>
      </p:sp>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6808" y="2327563"/>
            <a:ext cx="5137341" cy="3694359"/>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92981" y="2327563"/>
            <a:ext cx="5544589" cy="3928092"/>
          </a:xfrm>
          <a:prstGeom prst="rect">
            <a:avLst/>
          </a:prstGeom>
        </p:spPr>
      </p:pic>
      <p:sp>
        <p:nvSpPr>
          <p:cNvPr id="16" name="Oval 15"/>
          <p:cNvSpPr/>
          <p:nvPr/>
        </p:nvSpPr>
        <p:spPr>
          <a:xfrm>
            <a:off x="1961804" y="6029258"/>
            <a:ext cx="1288472" cy="3075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Figure 1</a:t>
            </a:r>
            <a:endParaRPr lang="en-US" sz="1200" dirty="0">
              <a:solidFill>
                <a:schemeClr val="tx1"/>
              </a:solidFill>
            </a:endParaRPr>
          </a:p>
        </p:txBody>
      </p:sp>
      <p:sp>
        <p:nvSpPr>
          <p:cNvPr id="17" name="Oval 16"/>
          <p:cNvSpPr/>
          <p:nvPr/>
        </p:nvSpPr>
        <p:spPr>
          <a:xfrm>
            <a:off x="8348786" y="6103672"/>
            <a:ext cx="1119410" cy="3114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Figure 2</a:t>
            </a:r>
            <a:endParaRPr lang="en-US" sz="1200" dirty="0">
              <a:solidFill>
                <a:schemeClr val="tx1"/>
              </a:solidFill>
            </a:endParaRPr>
          </a:p>
        </p:txBody>
      </p:sp>
    </p:spTree>
    <p:custDataLst>
      <p:tags r:id="rId1"/>
    </p:custDataLst>
    <p:extLst>
      <p:ext uri="{BB962C8B-B14F-4D97-AF65-F5344CB8AC3E}">
        <p14:creationId xmlns:p14="http://schemas.microsoft.com/office/powerpoint/2010/main" val="2520507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dirty="0"/>
              <a:t>SCA2AMALTHEA</a:t>
            </a:r>
          </a:p>
        </p:txBody>
      </p:sp>
      <p:sp>
        <p:nvSpPr>
          <p:cNvPr id="6" name="Rectangle 5"/>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8</a:t>
            </a:r>
            <a:endParaRPr lang="en-US" sz="1334" kern="0" dirty="0">
              <a:solidFill>
                <a:srgbClr val="999FA6"/>
              </a:solidFill>
              <a:latin typeface="Bosch Office Sans"/>
            </a:endParaRPr>
          </a:p>
        </p:txBody>
      </p:sp>
      <p:sp>
        <p:nvSpPr>
          <p:cNvPr id="5" name="Rectangle 4"/>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5"/>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SCA2Amalthea Preference Page </a:t>
            </a:r>
            <a:r>
              <a:rPr lang="en-US" sz="3112" dirty="0" smtClean="0">
                <a:solidFill>
                  <a:srgbClr val="A80163"/>
                </a:solidFill>
              </a:rPr>
              <a:t>–Mandatory </a:t>
            </a:r>
            <a:r>
              <a:rPr lang="en-US" sz="3112" dirty="0">
                <a:solidFill>
                  <a:srgbClr val="A80163"/>
                </a:solidFill>
              </a:rPr>
              <a:t>Configuration</a:t>
            </a:r>
          </a:p>
        </p:txBody>
      </p:sp>
      <p:sp>
        <p:nvSpPr>
          <p:cNvPr id="3" name="Content Placeholder 2"/>
          <p:cNvSpPr>
            <a:spLocks noGrp="1"/>
          </p:cNvSpPr>
          <p:nvPr>
            <p:ph idx="1"/>
            <p:custDataLst>
              <p:tags r:id="rId7"/>
            </p:custDataLst>
          </p:nvPr>
        </p:nvSpPr>
        <p:spPr>
          <a:xfrm>
            <a:off x="288137" y="1225811"/>
            <a:ext cx="11616432" cy="463245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sz="1600" dirty="0" smtClean="0"/>
              <a:t>Mandatory Configuration consists of only one field “Path to the LLVM Executable”.</a:t>
            </a:r>
          </a:p>
          <a:p>
            <a:r>
              <a:rPr lang="en-US" sz="1600" dirty="0" smtClean="0"/>
              <a:t>When the sca2Amalthea preference page is loaded for the first time and Ok button is clicked without configuring the “Path to the LLVM Executable” field then the popup as shown in figure 1 is shown.</a:t>
            </a:r>
          </a:p>
          <a:p>
            <a:r>
              <a:rPr lang="en-US" sz="1600" dirty="0" smtClean="0"/>
              <a:t>For subsequent loads of the sca2Amalthea preference page ,error as shown in figure 2 is shown if the “Path to the LLVM Executable” is not configured. </a:t>
            </a:r>
            <a:endParaRPr lang="en-US" sz="1600" dirty="0"/>
          </a:p>
        </p:txBody>
      </p:sp>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1952" y="2818014"/>
            <a:ext cx="5215106" cy="3437639"/>
          </a:xfrm>
          <a:prstGeom prst="rect">
            <a:avLst/>
          </a:prstGeom>
        </p:spPr>
      </p:pic>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77345" y="2818014"/>
            <a:ext cx="6127224" cy="3437639"/>
          </a:xfrm>
          <a:prstGeom prst="rect">
            <a:avLst/>
          </a:prstGeom>
        </p:spPr>
      </p:pic>
      <p:sp>
        <p:nvSpPr>
          <p:cNvPr id="10" name="Oval 9"/>
          <p:cNvSpPr/>
          <p:nvPr/>
        </p:nvSpPr>
        <p:spPr>
          <a:xfrm>
            <a:off x="1870364" y="6255653"/>
            <a:ext cx="1326814" cy="3363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Figure 1</a:t>
            </a:r>
            <a:endParaRPr lang="en-US" sz="1200" dirty="0">
              <a:solidFill>
                <a:schemeClr val="tx1"/>
              </a:solidFill>
            </a:endParaRPr>
          </a:p>
        </p:txBody>
      </p:sp>
      <p:sp>
        <p:nvSpPr>
          <p:cNvPr id="11" name="Oval 10"/>
          <p:cNvSpPr/>
          <p:nvPr/>
        </p:nvSpPr>
        <p:spPr>
          <a:xfrm>
            <a:off x="8024553" y="6255653"/>
            <a:ext cx="1326814" cy="3363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Figure 2</a:t>
            </a:r>
            <a:endParaRPr lang="en-US" sz="1200" dirty="0">
              <a:solidFill>
                <a:schemeClr val="tx1"/>
              </a:solidFill>
            </a:endParaRPr>
          </a:p>
        </p:txBody>
      </p:sp>
    </p:spTree>
    <p:custDataLst>
      <p:tags r:id="rId1"/>
    </p:custDataLst>
    <p:extLst>
      <p:ext uri="{BB962C8B-B14F-4D97-AF65-F5344CB8AC3E}">
        <p14:creationId xmlns:p14="http://schemas.microsoft.com/office/powerpoint/2010/main" val="14337745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dirty="0"/>
              <a:t>SCA2AMALTHEA</a:t>
            </a:r>
          </a:p>
        </p:txBody>
      </p:sp>
      <p:sp>
        <p:nvSpPr>
          <p:cNvPr id="6" name="Rectangle 5"/>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8</a:t>
            </a:r>
            <a:endParaRPr lang="en-US" sz="1334" kern="0" dirty="0">
              <a:solidFill>
                <a:srgbClr val="999FA6"/>
              </a:solidFill>
              <a:latin typeface="Bosch Office Sans"/>
            </a:endParaRPr>
          </a:p>
        </p:txBody>
      </p:sp>
      <p:sp>
        <p:nvSpPr>
          <p:cNvPr id="5" name="Rectangle 4"/>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5"/>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smtClean="0">
                <a:solidFill>
                  <a:srgbClr val="A80163"/>
                </a:solidFill>
              </a:rPr>
              <a:t>SCA2Amalthea Preference Page –Optional Configuration</a:t>
            </a:r>
            <a:endParaRPr lang="en-US" sz="3112" dirty="0">
              <a:solidFill>
                <a:srgbClr val="A80163"/>
              </a:solidFill>
            </a:endParaRPr>
          </a:p>
        </p:txBody>
      </p:sp>
      <p:sp>
        <p:nvSpPr>
          <p:cNvPr id="11" name="Oval 10"/>
          <p:cNvSpPr/>
          <p:nvPr/>
        </p:nvSpPr>
        <p:spPr>
          <a:xfrm>
            <a:off x="7220606" y="2494852"/>
            <a:ext cx="4971393" cy="797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This is a the path where all the output files are stored. If the output directory path is not configured then the generated Amalthea file is present in the (project </a:t>
            </a:r>
            <a:r>
              <a:rPr lang="en-US" sz="1200" dirty="0" err="1" smtClean="0">
                <a:solidFill>
                  <a:schemeClr val="tx1"/>
                </a:solidFill>
              </a:rPr>
              <a:t>dir</a:t>
            </a:r>
            <a:r>
              <a:rPr lang="en-US" sz="1200" dirty="0" smtClean="0">
                <a:solidFill>
                  <a:schemeClr val="tx1"/>
                </a:solidFill>
              </a:rPr>
              <a:t>/_bin/sca2amalthea)</a:t>
            </a:r>
            <a:endParaRPr lang="en-US" sz="1200" dirty="0">
              <a:solidFill>
                <a:schemeClr val="tx1"/>
              </a:solidFill>
            </a:endParaRPr>
          </a:p>
        </p:txBody>
      </p:sp>
      <p:sp>
        <p:nvSpPr>
          <p:cNvPr id="16" name="Oval 15"/>
          <p:cNvSpPr/>
          <p:nvPr/>
        </p:nvSpPr>
        <p:spPr>
          <a:xfrm>
            <a:off x="7367071" y="3378727"/>
            <a:ext cx="4824929" cy="8042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This is a csv file containing task/ISR information. If the task information file is not provided then all the functions present in the Project are treated as </a:t>
            </a:r>
            <a:r>
              <a:rPr lang="en-US" sz="1200" dirty="0" err="1" smtClean="0">
                <a:solidFill>
                  <a:schemeClr val="tx1"/>
                </a:solidFill>
              </a:rPr>
              <a:t>runnables</a:t>
            </a:r>
            <a:r>
              <a:rPr lang="en-US" sz="1200" dirty="0" smtClean="0">
                <a:solidFill>
                  <a:schemeClr val="tx1"/>
                </a:solidFill>
              </a:rPr>
              <a:t>.</a:t>
            </a:r>
            <a:endParaRPr lang="en-US" sz="1200" dirty="0">
              <a:solidFill>
                <a:schemeClr val="tx1"/>
              </a:solidFill>
            </a:endParaRPr>
          </a:p>
        </p:txBody>
      </p:sp>
      <p:sp>
        <p:nvSpPr>
          <p:cNvPr id="24" name="Oval 23"/>
          <p:cNvSpPr/>
          <p:nvPr/>
        </p:nvSpPr>
        <p:spPr>
          <a:xfrm>
            <a:off x="7433573" y="4358625"/>
            <a:ext cx="4758426" cy="5846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This is a list of header directory paths to be included. If not configured then the entire project directory is considered as header directory.</a:t>
            </a:r>
            <a:endParaRPr lang="en-US" sz="1200" dirty="0">
              <a:solidFill>
                <a:schemeClr val="tx1"/>
              </a:solidFill>
            </a:endParaRPr>
          </a:p>
        </p:txBody>
      </p:sp>
      <p:sp>
        <p:nvSpPr>
          <p:cNvPr id="30" name="Oval 29"/>
          <p:cNvSpPr/>
          <p:nvPr/>
        </p:nvSpPr>
        <p:spPr>
          <a:xfrm>
            <a:off x="7508388" y="5020378"/>
            <a:ext cx="4683612" cy="8612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This field is for providing absolute path of the build_cmd.log file which contains the c file names to be parsed. If not provided then the c files from the entire project directory are parsed.</a:t>
            </a:r>
            <a:endParaRPr lang="en-US" sz="1200" dirty="0">
              <a:solidFill>
                <a:schemeClr val="tx1"/>
              </a:solidFill>
            </a:endParaRPr>
          </a:p>
        </p:txBody>
      </p:sp>
      <p:sp>
        <p:nvSpPr>
          <p:cNvPr id="35" name="Oval 34"/>
          <p:cNvSpPr/>
          <p:nvPr/>
        </p:nvSpPr>
        <p:spPr>
          <a:xfrm>
            <a:off x="7599828" y="6013248"/>
            <a:ext cx="4592172" cy="8229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This field takes in a .csv file which contains the</a:t>
            </a:r>
            <a:r>
              <a:rPr lang="en-US" sz="1200" dirty="0"/>
              <a:t> </a:t>
            </a:r>
            <a:r>
              <a:rPr lang="en-US" sz="1200" dirty="0">
                <a:solidFill>
                  <a:schemeClr val="tx1"/>
                </a:solidFill>
              </a:rPr>
              <a:t>names of the C functions which should be considered as </a:t>
            </a:r>
            <a:r>
              <a:rPr lang="en-US" sz="1200" dirty="0" smtClean="0">
                <a:solidFill>
                  <a:schemeClr val="tx1"/>
                </a:solidFill>
              </a:rPr>
              <a:t>locks. If not provided all the functions are considered as </a:t>
            </a:r>
            <a:r>
              <a:rPr lang="en-US" sz="1200" dirty="0" err="1" smtClean="0">
                <a:solidFill>
                  <a:schemeClr val="tx1"/>
                </a:solidFill>
              </a:rPr>
              <a:t>runnables</a:t>
            </a:r>
            <a:r>
              <a:rPr lang="en-US" sz="1200" dirty="0" smtClean="0">
                <a:solidFill>
                  <a:schemeClr val="tx1"/>
                </a:solidFill>
              </a:rPr>
              <a:t>.</a:t>
            </a:r>
            <a:endParaRPr lang="en-US" sz="1200" dirty="0">
              <a:solidFill>
                <a:schemeClr val="tx1"/>
              </a:solidFill>
            </a:endParaRPr>
          </a:p>
        </p:txBody>
      </p:sp>
      <p:sp>
        <p:nvSpPr>
          <p:cNvPr id="49" name="Oval 48"/>
          <p:cNvSpPr/>
          <p:nvPr/>
        </p:nvSpPr>
        <p:spPr>
          <a:xfrm>
            <a:off x="7220606" y="1818630"/>
            <a:ext cx="4971393" cy="5318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When checked </a:t>
            </a:r>
            <a:r>
              <a:rPr lang="en-US" sz="1200" dirty="0" err="1" smtClean="0">
                <a:solidFill>
                  <a:schemeClr val="tx1"/>
                </a:solidFill>
              </a:rPr>
              <a:t>struct</a:t>
            </a:r>
            <a:r>
              <a:rPr lang="en-US" sz="1200" dirty="0" smtClean="0">
                <a:solidFill>
                  <a:schemeClr val="tx1"/>
                </a:solidFill>
              </a:rPr>
              <a:t> members would be present in the Amalthea model.</a:t>
            </a:r>
            <a:endParaRPr lang="en-US" sz="1200" dirty="0">
              <a:solidFill>
                <a:schemeClr val="tx1"/>
              </a:solidFill>
            </a:endParaRPr>
          </a:p>
        </p:txBody>
      </p:sp>
      <p:pic>
        <p:nvPicPr>
          <p:cNvPr id="63" name="Content Placeholder 62"/>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616122" y="1349784"/>
            <a:ext cx="5355409" cy="4905869"/>
          </a:xfrm>
        </p:spPr>
      </p:pic>
      <p:cxnSp>
        <p:nvCxnSpPr>
          <p:cNvPr id="67" name="Straight Arrow Connector 66"/>
          <p:cNvCxnSpPr>
            <a:endCxn id="49" idx="2"/>
          </p:cNvCxnSpPr>
          <p:nvPr/>
        </p:nvCxnSpPr>
        <p:spPr>
          <a:xfrm flipV="1">
            <a:off x="3167149" y="2084545"/>
            <a:ext cx="4053457" cy="683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11" idx="2"/>
          </p:cNvCxnSpPr>
          <p:nvPr/>
        </p:nvCxnSpPr>
        <p:spPr>
          <a:xfrm flipV="1">
            <a:off x="5702531" y="2893515"/>
            <a:ext cx="1518075" cy="398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16" idx="2"/>
          </p:cNvCxnSpPr>
          <p:nvPr/>
        </p:nvCxnSpPr>
        <p:spPr>
          <a:xfrm>
            <a:off x="5702531" y="3524596"/>
            <a:ext cx="1664540" cy="256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24" idx="2"/>
          </p:cNvCxnSpPr>
          <p:nvPr/>
        </p:nvCxnSpPr>
        <p:spPr>
          <a:xfrm>
            <a:off x="5702531" y="3931920"/>
            <a:ext cx="1731042" cy="719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endCxn id="30" idx="2"/>
          </p:cNvCxnSpPr>
          <p:nvPr/>
        </p:nvCxnSpPr>
        <p:spPr>
          <a:xfrm>
            <a:off x="5702531" y="4763193"/>
            <a:ext cx="1805857" cy="687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endCxn id="35" idx="2"/>
          </p:cNvCxnSpPr>
          <p:nvPr/>
        </p:nvCxnSpPr>
        <p:spPr>
          <a:xfrm>
            <a:off x="5702531" y="5020378"/>
            <a:ext cx="1897297" cy="1404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47012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dirty="0"/>
              <a:t>SCA2AMALTHEA</a:t>
            </a:r>
          </a:p>
        </p:txBody>
      </p:sp>
      <p:sp>
        <p:nvSpPr>
          <p:cNvPr id="6" name="Rectangle 5"/>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8</a:t>
            </a:r>
            <a:endParaRPr lang="en-US" sz="1334" kern="0" dirty="0">
              <a:solidFill>
                <a:srgbClr val="999FA6"/>
              </a:solidFill>
              <a:latin typeface="Bosch Office Sans"/>
            </a:endParaRPr>
          </a:p>
        </p:txBody>
      </p:sp>
      <p:sp>
        <p:nvSpPr>
          <p:cNvPr id="5" name="Rectangle 4"/>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5"/>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SCA2Amalthea Preference Page </a:t>
            </a:r>
            <a:r>
              <a:rPr lang="en-US" sz="3112" dirty="0" smtClean="0">
                <a:solidFill>
                  <a:srgbClr val="A80163"/>
                </a:solidFill>
              </a:rPr>
              <a:t>–Output Directory</a:t>
            </a:r>
            <a:endParaRPr lang="en-US" sz="3112" dirty="0">
              <a:solidFill>
                <a:srgbClr val="A80163"/>
              </a:solidFill>
            </a:endParaRPr>
          </a:p>
        </p:txBody>
      </p:sp>
      <p:sp>
        <p:nvSpPr>
          <p:cNvPr id="3" name="Content Placeholder 2"/>
          <p:cNvSpPr>
            <a:spLocks noGrp="1"/>
          </p:cNvSpPr>
          <p:nvPr>
            <p:ph idx="1"/>
            <p:custDataLst>
              <p:tags r:id="rId7"/>
            </p:custDataLst>
          </p:nvPr>
        </p:nvSpPr>
        <p:spPr>
          <a:xfrm>
            <a:off x="288137" y="1225811"/>
            <a:ext cx="11616432" cy="5274742"/>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sz="1600" dirty="0" smtClean="0"/>
              <a:t>If the output directory is configured in the sca2Amalthea preferences then all the below files will present in the directory that is configured else the files will be present in the directories as shown.</a:t>
            </a:r>
          </a:p>
          <a:p>
            <a:endParaRPr lang="en-US" sz="1600" dirty="0"/>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6808" y="1731809"/>
            <a:ext cx="4676190" cy="4610802"/>
          </a:xfrm>
          <a:prstGeom prst="rect">
            <a:avLst/>
          </a:prstGeom>
        </p:spPr>
      </p:pic>
      <p:sp>
        <p:nvSpPr>
          <p:cNvPr id="14" name="Oval 13"/>
          <p:cNvSpPr/>
          <p:nvPr/>
        </p:nvSpPr>
        <p:spPr>
          <a:xfrm>
            <a:off x="7343389" y="1433031"/>
            <a:ext cx="4039985" cy="5277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This is the generated Amalthea model file.</a:t>
            </a:r>
            <a:endParaRPr lang="en-US" sz="1200" dirty="0">
              <a:solidFill>
                <a:schemeClr val="tx1"/>
              </a:solidFill>
            </a:endParaRPr>
          </a:p>
        </p:txBody>
      </p:sp>
      <p:sp>
        <p:nvSpPr>
          <p:cNvPr id="15" name="Oval 14"/>
          <p:cNvSpPr/>
          <p:nvPr/>
        </p:nvSpPr>
        <p:spPr>
          <a:xfrm>
            <a:off x="7343389" y="2022505"/>
            <a:ext cx="4039985" cy="5277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This contains all the global variable names declared inside the c/h files of the project.</a:t>
            </a:r>
            <a:endParaRPr lang="en-US" sz="1200" dirty="0">
              <a:solidFill>
                <a:schemeClr val="tx1"/>
              </a:solidFill>
            </a:endParaRPr>
          </a:p>
        </p:txBody>
      </p:sp>
      <p:sp>
        <p:nvSpPr>
          <p:cNvPr id="16" name="Oval 15"/>
          <p:cNvSpPr/>
          <p:nvPr/>
        </p:nvSpPr>
        <p:spPr>
          <a:xfrm>
            <a:off x="7311041" y="2586122"/>
            <a:ext cx="4039985" cy="6292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This contains all the global variable names, file name in which they reside and also the line and column where they are  declared.</a:t>
            </a:r>
            <a:endParaRPr lang="en-US" sz="1200" dirty="0">
              <a:solidFill>
                <a:schemeClr val="tx1"/>
              </a:solidFill>
            </a:endParaRPr>
          </a:p>
        </p:txBody>
      </p:sp>
      <p:sp>
        <p:nvSpPr>
          <p:cNvPr id="17" name="Oval 16"/>
          <p:cNvSpPr/>
          <p:nvPr/>
        </p:nvSpPr>
        <p:spPr>
          <a:xfrm>
            <a:off x="7343389" y="3705040"/>
            <a:ext cx="4039985" cy="6796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This is an intermediate representation file which is basically the output of sca.exe. It contains the call tree information, label accesses ,type-</a:t>
            </a:r>
            <a:r>
              <a:rPr lang="en-US" sz="1200" dirty="0" err="1" smtClean="0">
                <a:solidFill>
                  <a:schemeClr val="tx1"/>
                </a:solidFill>
              </a:rPr>
              <a:t>def</a:t>
            </a:r>
            <a:r>
              <a:rPr lang="en-US" sz="1200" dirty="0" smtClean="0">
                <a:solidFill>
                  <a:schemeClr val="tx1"/>
                </a:solidFill>
              </a:rPr>
              <a:t> info and so on.</a:t>
            </a:r>
            <a:endParaRPr lang="en-US" sz="1200" dirty="0">
              <a:solidFill>
                <a:schemeClr val="tx1"/>
              </a:solidFill>
            </a:endParaRPr>
          </a:p>
        </p:txBody>
      </p:sp>
      <p:sp>
        <p:nvSpPr>
          <p:cNvPr id="18" name="Oval 17"/>
          <p:cNvSpPr/>
          <p:nvPr/>
        </p:nvSpPr>
        <p:spPr>
          <a:xfrm>
            <a:off x="7343389" y="4432508"/>
            <a:ext cx="4114802" cy="3927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It contains all the c file names to be parsed</a:t>
            </a:r>
            <a:endParaRPr lang="en-US" sz="1200" dirty="0">
              <a:solidFill>
                <a:schemeClr val="tx1"/>
              </a:solidFill>
            </a:endParaRPr>
          </a:p>
        </p:txBody>
      </p:sp>
      <p:sp>
        <p:nvSpPr>
          <p:cNvPr id="19" name="Oval 18"/>
          <p:cNvSpPr/>
          <p:nvPr/>
        </p:nvSpPr>
        <p:spPr>
          <a:xfrm>
            <a:off x="7305980" y="4932452"/>
            <a:ext cx="4114802" cy="3968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It contains all the </a:t>
            </a:r>
            <a:r>
              <a:rPr lang="en-US" sz="1200" dirty="0" smtClean="0">
                <a:solidFill>
                  <a:schemeClr val="tx1"/>
                </a:solidFill>
              </a:rPr>
              <a:t>macros and their values that would be used while parsing.</a:t>
            </a:r>
            <a:endParaRPr lang="en-US" sz="1200" dirty="0">
              <a:solidFill>
                <a:schemeClr val="tx1"/>
              </a:solidFill>
            </a:endParaRPr>
          </a:p>
        </p:txBody>
      </p:sp>
      <p:sp>
        <p:nvSpPr>
          <p:cNvPr id="20" name="Oval 19"/>
          <p:cNvSpPr/>
          <p:nvPr/>
        </p:nvSpPr>
        <p:spPr>
          <a:xfrm>
            <a:off x="7343389" y="5437897"/>
            <a:ext cx="4114802" cy="3927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It contains all the h file names to be parsed</a:t>
            </a:r>
            <a:endParaRPr lang="en-US" sz="1200" dirty="0">
              <a:solidFill>
                <a:schemeClr val="tx1"/>
              </a:solidFill>
            </a:endParaRPr>
          </a:p>
        </p:txBody>
      </p:sp>
      <p:sp>
        <p:nvSpPr>
          <p:cNvPr id="21" name="Oval 20"/>
          <p:cNvSpPr/>
          <p:nvPr/>
        </p:nvSpPr>
        <p:spPr>
          <a:xfrm>
            <a:off x="7344292" y="5919060"/>
            <a:ext cx="4114802" cy="3927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It contains all the error messages logged by sca.exe while parsing.</a:t>
            </a:r>
            <a:endParaRPr lang="en-US" sz="1200" dirty="0">
              <a:solidFill>
                <a:schemeClr val="tx1"/>
              </a:solidFill>
            </a:endParaRPr>
          </a:p>
        </p:txBody>
      </p:sp>
      <p:sp>
        <p:nvSpPr>
          <p:cNvPr id="22" name="Oval 21"/>
          <p:cNvSpPr/>
          <p:nvPr/>
        </p:nvSpPr>
        <p:spPr>
          <a:xfrm>
            <a:off x="7344292" y="6400223"/>
            <a:ext cx="4114802" cy="3927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It contains all the output info messages logged by sca.exe while parsing.</a:t>
            </a:r>
            <a:endParaRPr lang="en-US" sz="1200" dirty="0">
              <a:solidFill>
                <a:schemeClr val="tx1"/>
              </a:solidFill>
            </a:endParaRPr>
          </a:p>
        </p:txBody>
      </p:sp>
      <p:cxnSp>
        <p:nvCxnSpPr>
          <p:cNvPr id="24" name="Straight Arrow Connector 23"/>
          <p:cNvCxnSpPr>
            <a:endCxn id="14" idx="2"/>
          </p:cNvCxnSpPr>
          <p:nvPr/>
        </p:nvCxnSpPr>
        <p:spPr>
          <a:xfrm flipV="1">
            <a:off x="3569412" y="1696911"/>
            <a:ext cx="3773977" cy="1374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5" idx="2"/>
          </p:cNvCxnSpPr>
          <p:nvPr/>
        </p:nvCxnSpPr>
        <p:spPr>
          <a:xfrm flipV="1">
            <a:off x="2713201" y="2286385"/>
            <a:ext cx="4630188" cy="1534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7343389" y="3236041"/>
            <a:ext cx="4114802" cy="448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It contains all those label accesses whose names  are not present in the labels section of the xmlCallTree.xml</a:t>
            </a:r>
            <a:endParaRPr lang="en-US" sz="1200" dirty="0">
              <a:solidFill>
                <a:schemeClr val="tx1"/>
              </a:solidFill>
            </a:endParaRPr>
          </a:p>
        </p:txBody>
      </p:sp>
      <p:cxnSp>
        <p:nvCxnSpPr>
          <p:cNvPr id="29" name="Straight Arrow Connector 28"/>
          <p:cNvCxnSpPr>
            <a:endCxn id="16" idx="2"/>
          </p:cNvCxnSpPr>
          <p:nvPr/>
        </p:nvCxnSpPr>
        <p:spPr>
          <a:xfrm flipV="1">
            <a:off x="3108960" y="2900744"/>
            <a:ext cx="4202081" cy="1280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7" idx="2"/>
          </p:cNvCxnSpPr>
          <p:nvPr/>
        </p:nvCxnSpPr>
        <p:spPr>
          <a:xfrm flipV="1">
            <a:off x="3466407" y="3460203"/>
            <a:ext cx="3876982" cy="949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7" idx="2"/>
          </p:cNvCxnSpPr>
          <p:nvPr/>
        </p:nvCxnSpPr>
        <p:spPr>
          <a:xfrm flipV="1">
            <a:off x="2713201" y="4044847"/>
            <a:ext cx="4630188" cy="523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8" idx="2"/>
          </p:cNvCxnSpPr>
          <p:nvPr/>
        </p:nvCxnSpPr>
        <p:spPr>
          <a:xfrm flipV="1">
            <a:off x="2252749" y="4628892"/>
            <a:ext cx="5090640" cy="774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9" idx="2"/>
          </p:cNvCxnSpPr>
          <p:nvPr/>
        </p:nvCxnSpPr>
        <p:spPr>
          <a:xfrm flipV="1">
            <a:off x="2713201" y="5130853"/>
            <a:ext cx="4592779" cy="442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0" idx="2"/>
          </p:cNvCxnSpPr>
          <p:nvPr/>
        </p:nvCxnSpPr>
        <p:spPr>
          <a:xfrm flipV="1">
            <a:off x="2252749" y="5634281"/>
            <a:ext cx="5090640" cy="134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21" idx="2"/>
          </p:cNvCxnSpPr>
          <p:nvPr/>
        </p:nvCxnSpPr>
        <p:spPr>
          <a:xfrm>
            <a:off x="2327564" y="5968826"/>
            <a:ext cx="5016728" cy="146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22" idx="2"/>
          </p:cNvCxnSpPr>
          <p:nvPr/>
        </p:nvCxnSpPr>
        <p:spPr>
          <a:xfrm>
            <a:off x="2344189" y="6211735"/>
            <a:ext cx="5000103" cy="384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57078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dirty="0"/>
              <a:t>LLVM-CLANG Setup</a:t>
            </a:r>
          </a:p>
        </p:txBody>
      </p:sp>
      <p:sp>
        <p:nvSpPr>
          <p:cNvPr id="6" name="Rectangle 5"/>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2</a:t>
            </a:r>
            <a:endParaRPr lang="en-US" sz="1334" kern="0" dirty="0">
              <a:solidFill>
                <a:srgbClr val="999FA6"/>
              </a:solidFill>
              <a:latin typeface="Bosch Office Sans"/>
            </a:endParaRPr>
          </a:p>
        </p:txBody>
      </p:sp>
      <p:sp>
        <p:nvSpPr>
          <p:cNvPr id="5" name="Rectangle 4"/>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5"/>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Softwares Required</a:t>
            </a:r>
          </a:p>
        </p:txBody>
      </p:sp>
      <p:sp>
        <p:nvSpPr>
          <p:cNvPr id="3" name="Content Placeholder 2"/>
          <p:cNvSpPr>
            <a:spLocks noGrp="1"/>
          </p:cNvSpPr>
          <p:nvPr>
            <p:ph idx="1"/>
            <p:custDataLst>
              <p:tags r:id="rId7"/>
            </p:custDataLst>
          </p:nvPr>
        </p:nvSpPr>
        <p:spPr>
          <a:xfrm>
            <a:off x="288137" y="1439704"/>
            <a:ext cx="11616432" cy="463245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pt-BR" dirty="0"/>
              <a:t>Microsoft Visual </a:t>
            </a:r>
            <a:r>
              <a:rPr lang="pt-BR"/>
              <a:t>Studio </a:t>
            </a:r>
            <a:r>
              <a:rPr lang="pt-BR" smtClean="0"/>
              <a:t>2015</a:t>
            </a:r>
            <a:endParaRPr lang="pt-BR" dirty="0" smtClean="0"/>
          </a:p>
          <a:p>
            <a:r>
              <a:rPr lang="en-US" dirty="0"/>
              <a:t>cmake </a:t>
            </a:r>
            <a:r>
              <a:rPr lang="en-US" dirty="0" smtClean="0"/>
              <a:t>3.3.2</a:t>
            </a:r>
          </a:p>
          <a:p>
            <a:r>
              <a:rPr lang="en-US" dirty="0" smtClean="0"/>
              <a:t>SVN Checkout</a:t>
            </a:r>
            <a:endParaRPr lang="en-US" dirty="0"/>
          </a:p>
        </p:txBody>
      </p:sp>
    </p:spTree>
    <p:custDataLst>
      <p:tags r:id="rId1"/>
    </p:custDataLst>
    <p:extLst>
      <p:ext uri="{BB962C8B-B14F-4D97-AF65-F5344CB8AC3E}">
        <p14:creationId xmlns:p14="http://schemas.microsoft.com/office/powerpoint/2010/main" val="2879540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dirty="0"/>
              <a:t>LLVM-CLANG Setup</a:t>
            </a:r>
          </a:p>
        </p:txBody>
      </p:sp>
      <p:sp>
        <p:nvSpPr>
          <p:cNvPr id="6" name="Rectangle 5"/>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3</a:t>
            </a:r>
            <a:endParaRPr lang="en-US" sz="1334" kern="0" dirty="0">
              <a:solidFill>
                <a:srgbClr val="999FA6"/>
              </a:solidFill>
              <a:latin typeface="Bosch Office Sans"/>
            </a:endParaRPr>
          </a:p>
        </p:txBody>
      </p:sp>
      <p:sp>
        <p:nvSpPr>
          <p:cNvPr id="5" name="Rectangle 4"/>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5"/>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Checkout clang-</a:t>
            </a:r>
            <a:r>
              <a:rPr lang="en-US" sz="3112" dirty="0" err="1">
                <a:solidFill>
                  <a:srgbClr val="A80163"/>
                </a:solidFill>
              </a:rPr>
              <a:t>llvm</a:t>
            </a:r>
            <a:r>
              <a:rPr lang="en-US" sz="3112" dirty="0">
                <a:solidFill>
                  <a:srgbClr val="A80163"/>
                </a:solidFill>
              </a:rPr>
              <a:t> sources</a:t>
            </a:r>
          </a:p>
        </p:txBody>
      </p:sp>
      <p:sp>
        <p:nvSpPr>
          <p:cNvPr id="3" name="Content Placeholder 2"/>
          <p:cNvSpPr>
            <a:spLocks noGrp="1"/>
          </p:cNvSpPr>
          <p:nvPr>
            <p:ph idx="1"/>
            <p:custDataLst>
              <p:tags r:id="rId7"/>
            </p:custDataLst>
          </p:nvPr>
        </p:nvSpPr>
        <p:spPr>
          <a:xfrm>
            <a:off x="288137" y="1439704"/>
            <a:ext cx="11616432" cy="463245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sz="1600" dirty="0"/>
              <a:t>Right click inside the folder where you intend to download and say SVN </a:t>
            </a:r>
            <a:r>
              <a:rPr lang="en-US" sz="1600" dirty="0" smtClean="0"/>
              <a:t>Checkout</a:t>
            </a:r>
          </a:p>
          <a:p>
            <a:endParaRPr lang="en-US" dirty="0"/>
          </a:p>
        </p:txBody>
      </p:sp>
      <p:pic>
        <p:nvPicPr>
          <p:cNvPr id="10" name="Picture 9"/>
          <p:cNvPicPr>
            <a:picLocks noChangeAspect="1"/>
          </p:cNvPicPr>
          <p:nvPr>
            <p:custDataLst>
              <p:tags r:id="rId8"/>
            </p:custDataLst>
          </p:nvPr>
        </p:nvPicPr>
        <p:blipFill>
          <a:blip r:embed="rId10">
            <a:extLst>
              <a:ext uri="{28A0092B-C50C-407E-A947-70E740481C1C}">
                <a14:useLocalDpi xmlns:a14="http://schemas.microsoft.com/office/drawing/2010/main" val="0"/>
              </a:ext>
            </a:extLst>
          </a:blip>
          <a:stretch>
            <a:fillRect/>
          </a:stretch>
        </p:blipFill>
        <p:spPr>
          <a:xfrm>
            <a:off x="3035425" y="1768751"/>
            <a:ext cx="5050253" cy="4129138"/>
          </a:xfrm>
          <a:prstGeom prst="rect">
            <a:avLst/>
          </a:prstGeom>
        </p:spPr>
      </p:pic>
    </p:spTree>
    <p:custDataLst>
      <p:tags r:id="rId1"/>
    </p:custDataLst>
    <p:extLst>
      <p:ext uri="{BB962C8B-B14F-4D97-AF65-F5344CB8AC3E}">
        <p14:creationId xmlns:p14="http://schemas.microsoft.com/office/powerpoint/2010/main" val="33464816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dirty="0"/>
              <a:t>LLVM-CLANG Setup</a:t>
            </a:r>
          </a:p>
        </p:txBody>
      </p:sp>
      <p:sp>
        <p:nvSpPr>
          <p:cNvPr id="6" name="Rectangle 5"/>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4</a:t>
            </a:r>
            <a:endParaRPr lang="en-US" sz="1334" kern="0" dirty="0">
              <a:solidFill>
                <a:srgbClr val="999FA6"/>
              </a:solidFill>
              <a:latin typeface="Bosch Office Sans"/>
            </a:endParaRPr>
          </a:p>
        </p:txBody>
      </p:sp>
      <p:sp>
        <p:nvSpPr>
          <p:cNvPr id="5" name="Rectangle 4"/>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5"/>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Checkout clang-</a:t>
            </a:r>
            <a:r>
              <a:rPr lang="en-US" sz="3112" dirty="0" err="1">
                <a:solidFill>
                  <a:srgbClr val="A80163"/>
                </a:solidFill>
              </a:rPr>
              <a:t>llvm</a:t>
            </a:r>
            <a:r>
              <a:rPr lang="en-US" sz="3112" dirty="0">
                <a:solidFill>
                  <a:srgbClr val="A80163"/>
                </a:solidFill>
              </a:rPr>
              <a:t> sources</a:t>
            </a:r>
          </a:p>
        </p:txBody>
      </p:sp>
      <p:sp>
        <p:nvSpPr>
          <p:cNvPr id="3" name="Content Placeholder 2"/>
          <p:cNvSpPr>
            <a:spLocks noGrp="1"/>
          </p:cNvSpPr>
          <p:nvPr>
            <p:ph idx="1"/>
            <p:custDataLst>
              <p:tags r:id="rId7"/>
            </p:custDataLst>
          </p:nvPr>
        </p:nvSpPr>
        <p:spPr>
          <a:xfrm>
            <a:off x="288137" y="1439704"/>
            <a:ext cx="11616432" cy="463245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sz="1600" dirty="0"/>
              <a:t>U</a:t>
            </a:r>
            <a:r>
              <a:rPr lang="en-US" sz="1600" dirty="0" smtClean="0"/>
              <a:t>rl for clang 4.0.1 official sources : </a:t>
            </a:r>
            <a:r>
              <a:rPr lang="en-US" sz="1600" dirty="0" smtClean="0">
                <a:hlinkClick r:id="rId9"/>
              </a:rPr>
              <a:t>http://llvm.org/svn/llvm-project/cfe/tags/RELEASE_401/final</a:t>
            </a:r>
            <a:r>
              <a:rPr lang="en-US" sz="1600" dirty="0"/>
              <a:t>  </a:t>
            </a:r>
            <a:r>
              <a:rPr lang="en-US" sz="1600" dirty="0" smtClean="0"/>
              <a:t> </a:t>
            </a:r>
          </a:p>
          <a:p>
            <a:r>
              <a:rPr lang="en-US" sz="1600" dirty="0" smtClean="0"/>
              <a:t>Url for LLVM 4.0.1 official </a:t>
            </a:r>
            <a:r>
              <a:rPr lang="en-US" sz="1600" dirty="0" err="1" smtClean="0"/>
              <a:t>sources:</a:t>
            </a:r>
            <a:r>
              <a:rPr lang="en-US" sz="1600" dirty="0" err="1" smtClean="0">
                <a:hlinkClick r:id="rId10"/>
              </a:rPr>
              <a:t>http</a:t>
            </a:r>
            <a:r>
              <a:rPr lang="en-US" sz="1600" dirty="0" smtClean="0">
                <a:hlinkClick r:id="rId10"/>
              </a:rPr>
              <a:t>://llvm.org/</a:t>
            </a:r>
            <a:r>
              <a:rPr lang="en-US" sz="1600" dirty="0" err="1" smtClean="0">
                <a:hlinkClick r:id="rId10"/>
              </a:rPr>
              <a:t>svn</a:t>
            </a:r>
            <a:r>
              <a:rPr lang="en-US" sz="1600" dirty="0" smtClean="0">
                <a:hlinkClick r:id="rId10"/>
              </a:rPr>
              <a:t>/</a:t>
            </a:r>
            <a:r>
              <a:rPr lang="en-US" sz="1600" dirty="0" err="1" smtClean="0">
                <a:hlinkClick r:id="rId10"/>
              </a:rPr>
              <a:t>llvm</a:t>
            </a:r>
            <a:r>
              <a:rPr lang="en-US" sz="1600" dirty="0" smtClean="0">
                <a:hlinkClick r:id="rId10"/>
              </a:rPr>
              <a:t>-project/</a:t>
            </a:r>
            <a:r>
              <a:rPr lang="en-US" sz="1600" dirty="0" err="1" smtClean="0">
                <a:hlinkClick r:id="rId10"/>
              </a:rPr>
              <a:t>llvm</a:t>
            </a:r>
            <a:r>
              <a:rPr lang="en-US" sz="1600" dirty="0" smtClean="0">
                <a:hlinkClick r:id="rId10"/>
              </a:rPr>
              <a:t>/tags/RELEASE_401/final</a:t>
            </a:r>
            <a:endParaRPr lang="en-US" sz="1600" dirty="0" smtClean="0"/>
          </a:p>
          <a:p>
            <a:r>
              <a:rPr lang="en-US" sz="1600" dirty="0"/>
              <a:t>Enter these urls in the text box </a:t>
            </a:r>
            <a:r>
              <a:rPr lang="en-US" sz="1600" dirty="0" smtClean="0"/>
              <a:t>in </a:t>
            </a:r>
            <a:r>
              <a:rPr lang="en-US" sz="1600" dirty="0"/>
              <a:t>the </a:t>
            </a:r>
            <a:r>
              <a:rPr lang="en-US" sz="1600" dirty="0" smtClean="0"/>
              <a:t>screenshot(previous slide) </a:t>
            </a:r>
            <a:r>
              <a:rPr lang="en-US" sz="1600" dirty="0"/>
              <a:t>each for clang and llvm and then provide the check-out directory where the clang and llvm sources have to be checked out</a:t>
            </a:r>
            <a:r>
              <a:rPr lang="en-US" sz="1600" dirty="0" smtClean="0"/>
              <a:t>.</a:t>
            </a:r>
          </a:p>
          <a:p>
            <a:r>
              <a:rPr lang="en-US" sz="1600" dirty="0" smtClean="0"/>
              <a:t>Copy </a:t>
            </a:r>
            <a:r>
              <a:rPr lang="en-US" sz="1600" dirty="0"/>
              <a:t>the clang source folder in the path </a:t>
            </a:r>
            <a:r>
              <a:rPr lang="en-US" sz="1600" dirty="0" smtClean="0"/>
              <a:t>(“LLVM </a:t>
            </a:r>
            <a:r>
              <a:rPr lang="en-US" sz="1600" dirty="0"/>
              <a:t>source </a:t>
            </a:r>
            <a:r>
              <a:rPr lang="en-US" sz="1600" dirty="0" smtClean="0"/>
              <a:t>folder”/tools)</a:t>
            </a:r>
          </a:p>
          <a:p>
            <a:r>
              <a:rPr lang="en-US" sz="1600" dirty="0" smtClean="0"/>
              <a:t>Copy </a:t>
            </a:r>
            <a:r>
              <a:rPr lang="en-US" sz="1600" dirty="0"/>
              <a:t>the sca source folder inside ("LLVM source folder"/tools/clang/tools</a:t>
            </a:r>
            <a:r>
              <a:rPr lang="en-US" sz="1600" dirty="0" smtClean="0"/>
              <a:t>)</a:t>
            </a:r>
          </a:p>
          <a:p>
            <a:r>
              <a:rPr lang="en-US" sz="1600" dirty="0"/>
              <a:t>Open the CMakeLists.txt present in the path ("LLVM source folder"/tools/clang/tools) and add the below line at the top of the </a:t>
            </a:r>
            <a:r>
              <a:rPr lang="en-US" sz="1600" dirty="0" smtClean="0"/>
              <a:t>file (as we copied “sca” folder in previous step)</a:t>
            </a:r>
            <a:endParaRPr lang="en-US" sz="1600" dirty="0"/>
          </a:p>
          <a:p>
            <a:pPr marL="0" indent="0">
              <a:buNone/>
            </a:pPr>
            <a:r>
              <a:rPr lang="en-US" sz="1600" dirty="0" smtClean="0"/>
              <a:t>    </a:t>
            </a:r>
            <a:r>
              <a:rPr lang="en-US" sz="1600" i="1" dirty="0" smtClean="0">
                <a:solidFill>
                  <a:schemeClr val="accent1"/>
                </a:solidFill>
              </a:rPr>
              <a:t>add_subdirectory(sca)</a:t>
            </a:r>
          </a:p>
          <a:p>
            <a:pPr marL="0" indent="0">
              <a:buNone/>
            </a:pPr>
            <a:endParaRPr lang="en-US" dirty="0"/>
          </a:p>
          <a:p>
            <a:endParaRPr lang="en-US" dirty="0"/>
          </a:p>
        </p:txBody>
      </p:sp>
    </p:spTree>
    <p:custDataLst>
      <p:tags r:id="rId1"/>
    </p:custDataLst>
    <p:extLst>
      <p:ext uri="{BB962C8B-B14F-4D97-AF65-F5344CB8AC3E}">
        <p14:creationId xmlns:p14="http://schemas.microsoft.com/office/powerpoint/2010/main" val="2745009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dirty="0"/>
              <a:t>LLVM-CLANG Setup</a:t>
            </a:r>
          </a:p>
        </p:txBody>
      </p:sp>
      <p:sp>
        <p:nvSpPr>
          <p:cNvPr id="6" name="Rectangle 5"/>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5</a:t>
            </a:r>
            <a:endParaRPr lang="en-US" sz="1334" kern="0" dirty="0">
              <a:solidFill>
                <a:srgbClr val="999FA6"/>
              </a:solidFill>
              <a:latin typeface="Bosch Office Sans"/>
            </a:endParaRPr>
          </a:p>
        </p:txBody>
      </p:sp>
      <p:sp>
        <p:nvSpPr>
          <p:cNvPr id="5" name="Rectangle 4"/>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5"/>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Building using cmake</a:t>
            </a:r>
          </a:p>
        </p:txBody>
      </p:sp>
      <p:sp>
        <p:nvSpPr>
          <p:cNvPr id="3" name="Content Placeholder 2"/>
          <p:cNvSpPr>
            <a:spLocks noGrp="1"/>
          </p:cNvSpPr>
          <p:nvPr>
            <p:ph idx="1"/>
            <p:custDataLst>
              <p:tags r:id="rId7"/>
            </p:custDataLst>
          </p:nvPr>
        </p:nvSpPr>
        <p:spPr>
          <a:xfrm>
            <a:off x="288137" y="1439704"/>
            <a:ext cx="11616432" cy="483288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sz="1600" dirty="0"/>
              <a:t>Create a build directory where the sources of the code will be </a:t>
            </a:r>
            <a:r>
              <a:rPr lang="en-US" sz="1600" dirty="0" smtClean="0"/>
              <a:t>built </a:t>
            </a:r>
            <a:r>
              <a:rPr lang="en-US" sz="1600" dirty="0"/>
              <a:t>(e.g. c:\llvm\build</a:t>
            </a:r>
            <a:r>
              <a:rPr lang="en-US" sz="1600" dirty="0" smtClean="0"/>
              <a:t>)</a:t>
            </a:r>
          </a:p>
          <a:p>
            <a:r>
              <a:rPr lang="en-US" sz="1600" dirty="0"/>
              <a:t>Open cmake-gui for to generate the MS Visual Studio project files to be </a:t>
            </a:r>
            <a:r>
              <a:rPr lang="en-US" sz="1600" dirty="0" smtClean="0"/>
              <a:t>built: </a:t>
            </a:r>
          </a:p>
          <a:p>
            <a:r>
              <a:rPr lang="en-US" sz="1600" dirty="0"/>
              <a:t>From there, select the sources and the </a:t>
            </a:r>
            <a:r>
              <a:rPr lang="en-US" sz="1600" dirty="0" smtClean="0"/>
              <a:t>build </a:t>
            </a:r>
            <a:r>
              <a:rPr lang="en-US" sz="1600" dirty="0"/>
              <a:t>directories, then click on </a:t>
            </a:r>
            <a:r>
              <a:rPr lang="en-US" sz="1600" b="1" i="1" dirty="0"/>
              <a:t>configure</a:t>
            </a:r>
            <a:r>
              <a:rPr lang="en-US" sz="1600" dirty="0"/>
              <a:t>  and finish by </a:t>
            </a:r>
            <a:r>
              <a:rPr lang="en-US" sz="1600" b="1" i="1" dirty="0"/>
              <a:t>generate</a:t>
            </a:r>
            <a:r>
              <a:rPr lang="en-US" sz="1600" dirty="0"/>
              <a:t> when the console advise you to do so:</a:t>
            </a:r>
          </a:p>
        </p:txBody>
      </p:sp>
      <p:pic>
        <p:nvPicPr>
          <p:cNvPr id="10" name="Picture 9"/>
          <p:cNvPicPr>
            <a:picLocks noChangeAspect="1"/>
          </p:cNvPicPr>
          <p:nvPr>
            <p:custDataLst>
              <p:tags r:id="rId8"/>
            </p:custDataLst>
          </p:nvPr>
        </p:nvPicPr>
        <p:blipFill>
          <a:blip r:embed="rId10">
            <a:extLst>
              <a:ext uri="{28A0092B-C50C-407E-A947-70E740481C1C}">
                <a14:useLocalDpi xmlns:a14="http://schemas.microsoft.com/office/drawing/2010/main" val="0"/>
              </a:ext>
            </a:extLst>
          </a:blip>
          <a:stretch>
            <a:fillRect/>
          </a:stretch>
        </p:blipFill>
        <p:spPr>
          <a:xfrm>
            <a:off x="1071096" y="2928580"/>
            <a:ext cx="8130090" cy="3150639"/>
          </a:xfrm>
          <a:prstGeom prst="rect">
            <a:avLst/>
          </a:prstGeom>
        </p:spPr>
      </p:pic>
    </p:spTree>
    <p:custDataLst>
      <p:tags r:id="rId1"/>
    </p:custDataLst>
    <p:extLst>
      <p:ext uri="{BB962C8B-B14F-4D97-AF65-F5344CB8AC3E}">
        <p14:creationId xmlns:p14="http://schemas.microsoft.com/office/powerpoint/2010/main" val="2331526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dirty="0"/>
              <a:t>LLVM-CLANG Setup</a:t>
            </a:r>
          </a:p>
        </p:txBody>
      </p:sp>
      <p:sp>
        <p:nvSpPr>
          <p:cNvPr id="6" name="Rectangle 5"/>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6</a:t>
            </a:r>
            <a:endParaRPr lang="en-US" sz="1334" kern="0" dirty="0">
              <a:solidFill>
                <a:srgbClr val="999FA6"/>
              </a:solidFill>
              <a:latin typeface="Bosch Office Sans"/>
            </a:endParaRPr>
          </a:p>
        </p:txBody>
      </p:sp>
      <p:sp>
        <p:nvSpPr>
          <p:cNvPr id="5" name="Rectangle 4"/>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5"/>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Building using Visual Studio</a:t>
            </a:r>
          </a:p>
        </p:txBody>
      </p:sp>
      <p:sp>
        <p:nvSpPr>
          <p:cNvPr id="3" name="Content Placeholder 2"/>
          <p:cNvSpPr>
            <a:spLocks noGrp="1"/>
          </p:cNvSpPr>
          <p:nvPr>
            <p:ph idx="1"/>
            <p:custDataLst>
              <p:tags r:id="rId7"/>
            </p:custDataLst>
          </p:nvPr>
        </p:nvSpPr>
        <p:spPr>
          <a:xfrm>
            <a:off x="288137" y="1439704"/>
            <a:ext cx="11616432" cy="463245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sz="1600" dirty="0"/>
              <a:t>After this step, the necessary files for the build have been generated inside the build </a:t>
            </a:r>
            <a:r>
              <a:rPr lang="en-US" sz="1600" dirty="0" smtClean="0"/>
              <a:t>directory</a:t>
            </a:r>
          </a:p>
          <a:p>
            <a:r>
              <a:rPr lang="en-US" sz="1600" dirty="0"/>
              <a:t>Go inside the build directory and start the file ALL_BUILD.vcxproj with MS Visual </a:t>
            </a:r>
            <a:r>
              <a:rPr lang="en-US" sz="1600" dirty="0" smtClean="0"/>
              <a:t>Studio</a:t>
            </a:r>
          </a:p>
          <a:p>
            <a:r>
              <a:rPr lang="en-US" sz="1600" dirty="0"/>
              <a:t>From Visual Studio, build the project by right-clicking on </a:t>
            </a:r>
            <a:r>
              <a:rPr lang="en-US" sz="1600" dirty="0" smtClean="0"/>
              <a:t>the “Solution LLVM”-&gt;Build Solution</a:t>
            </a:r>
          </a:p>
          <a:p>
            <a:endParaRPr lang="en-US" sz="1600" dirty="0"/>
          </a:p>
        </p:txBody>
      </p:sp>
      <p:pic>
        <p:nvPicPr>
          <p:cNvPr id="12" name="Picture 11"/>
          <p:cNvPicPr>
            <a:picLocks noChangeAspect="1"/>
          </p:cNvPicPr>
          <p:nvPr>
            <p:custDataLst>
              <p:tags r:id="rId8"/>
            </p:custDataLst>
          </p:nvPr>
        </p:nvPicPr>
        <p:blipFill>
          <a:blip r:embed="rId10">
            <a:extLst>
              <a:ext uri="{28A0092B-C50C-407E-A947-70E740481C1C}">
                <a14:useLocalDpi xmlns:a14="http://schemas.microsoft.com/office/drawing/2010/main" val="0"/>
              </a:ext>
            </a:extLst>
          </a:blip>
          <a:stretch>
            <a:fillRect/>
          </a:stretch>
        </p:blipFill>
        <p:spPr>
          <a:xfrm>
            <a:off x="2054576" y="2578900"/>
            <a:ext cx="6910647" cy="3560509"/>
          </a:xfrm>
          <a:prstGeom prst="rect">
            <a:avLst/>
          </a:prstGeom>
        </p:spPr>
      </p:pic>
    </p:spTree>
    <p:custDataLst>
      <p:tags r:id="rId1"/>
    </p:custDataLst>
    <p:extLst>
      <p:ext uri="{BB962C8B-B14F-4D97-AF65-F5344CB8AC3E}">
        <p14:creationId xmlns:p14="http://schemas.microsoft.com/office/powerpoint/2010/main" val="1357271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dirty="0"/>
              <a:t>LLVM-CLANG Setup</a:t>
            </a:r>
          </a:p>
        </p:txBody>
      </p:sp>
      <p:sp>
        <p:nvSpPr>
          <p:cNvPr id="6" name="Rectangle 5"/>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7</a:t>
            </a:r>
            <a:endParaRPr lang="en-US" sz="1334" kern="0" dirty="0">
              <a:solidFill>
                <a:srgbClr val="999FA6"/>
              </a:solidFill>
              <a:latin typeface="Bosch Office Sans"/>
            </a:endParaRPr>
          </a:p>
        </p:txBody>
      </p:sp>
      <p:sp>
        <p:nvSpPr>
          <p:cNvPr id="5" name="Rectangle 4"/>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5"/>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Building using Visual Studio Continued …</a:t>
            </a:r>
          </a:p>
        </p:txBody>
      </p:sp>
      <p:sp>
        <p:nvSpPr>
          <p:cNvPr id="3" name="Content Placeholder 2"/>
          <p:cNvSpPr>
            <a:spLocks noGrp="1"/>
          </p:cNvSpPr>
          <p:nvPr>
            <p:ph idx="1"/>
            <p:custDataLst>
              <p:tags r:id="rId7"/>
            </p:custDataLst>
          </p:nvPr>
        </p:nvSpPr>
        <p:spPr>
          <a:xfrm>
            <a:off x="288137" y="1439704"/>
            <a:ext cx="11616432" cy="463245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sz="1600" dirty="0"/>
              <a:t>This should take some time but at the end, it should have built all the necessary parts of LLVM and clang(follow the output on the console).</a:t>
            </a:r>
          </a:p>
          <a:p>
            <a:r>
              <a:rPr lang="en-US" sz="1600" dirty="0"/>
              <a:t>sca.exe can be found in (“Build Directory”/Release/bin or “Build Directory”/Debug/bin) depending on the solution configuration given in the visual studio.</a:t>
            </a:r>
          </a:p>
          <a:p>
            <a:r>
              <a:rPr lang="en-US" sz="1600" dirty="0"/>
              <a:t>Copy </a:t>
            </a:r>
            <a:r>
              <a:rPr lang="en-US" sz="1600" b="1" dirty="0"/>
              <a:t>sca.exe</a:t>
            </a:r>
            <a:r>
              <a:rPr lang="en-US" sz="1600" dirty="0"/>
              <a:t> and </a:t>
            </a:r>
            <a:r>
              <a:rPr lang="en-US" sz="1600" b="1" dirty="0"/>
              <a:t>libclang.dll</a:t>
            </a:r>
            <a:r>
              <a:rPr lang="en-US" sz="1600" dirty="0"/>
              <a:t> to a separate location on your hard disk for later use in SCA2AMALTHEA </a:t>
            </a:r>
          </a:p>
        </p:txBody>
      </p:sp>
    </p:spTree>
    <p:custDataLst>
      <p:tags r:id="rId1"/>
    </p:custDataLst>
    <p:extLst>
      <p:ext uri="{BB962C8B-B14F-4D97-AF65-F5344CB8AC3E}">
        <p14:creationId xmlns:p14="http://schemas.microsoft.com/office/powerpoint/2010/main" val="2527771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88137" y="287941"/>
            <a:ext cx="10972800" cy="5784221"/>
          </a:xfrm>
          <a:effectLst/>
          <a:extLst>
            <a:ext uri="{53640926-AAD7-44D8-BBD7-CCE9431645EC}">
              <a14:shadowObscured xmlns:a14="http://schemas.microsoft.com/office/drawing/2010/main"/>
            </a:ext>
          </a:extLst>
        </p:spPr>
        <p:txBody>
          <a:bodyPr vert="horz" wrap="square" lIns="0" tIns="0" rIns="0" bIns="0" rtlCol="0" anchor="t">
            <a:noAutofit/>
          </a:bodyPr>
          <a:lstStyle/>
          <a:p>
            <a:r>
              <a:rPr lang="en-US" sz="7224" dirty="0"/>
              <a:t/>
            </a:r>
            <a:br>
              <a:rPr lang="en-US" sz="7224" dirty="0"/>
            </a:br>
            <a:r>
              <a:rPr lang="en-US" sz="7224" dirty="0"/>
              <a:t/>
            </a:r>
            <a:br>
              <a:rPr lang="en-US" sz="7224" dirty="0"/>
            </a:br>
            <a:r>
              <a:rPr lang="en-US" sz="7224" dirty="0"/>
              <a:t>  </a:t>
            </a:r>
            <a:r>
              <a:rPr lang="en-US" sz="7224" dirty="0" smtClean="0"/>
              <a:t>SCA2AMALTHEA</a:t>
            </a:r>
            <a:br>
              <a:rPr lang="en-US" sz="7224" dirty="0" smtClean="0"/>
            </a:br>
            <a:r>
              <a:rPr lang="en-US" sz="7224" dirty="0" smtClean="0"/>
              <a:t> AMALTHEA Generation</a:t>
            </a:r>
            <a:endParaRPr lang="en-US" sz="7224" dirty="0"/>
          </a:p>
        </p:txBody>
      </p:sp>
    </p:spTree>
    <p:custDataLst>
      <p:tags r:id="rId1"/>
    </p:custDataLst>
    <p:extLst>
      <p:ext uri="{BB962C8B-B14F-4D97-AF65-F5344CB8AC3E}">
        <p14:creationId xmlns:p14="http://schemas.microsoft.com/office/powerpoint/2010/main" val="1058492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dirty="0"/>
              <a:t>SCA2AMALTHEA</a:t>
            </a:r>
          </a:p>
        </p:txBody>
      </p:sp>
      <p:sp>
        <p:nvSpPr>
          <p:cNvPr id="6" name="Rectangle 5"/>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8</a:t>
            </a:r>
            <a:endParaRPr lang="en-US" sz="1334" kern="0" dirty="0">
              <a:solidFill>
                <a:srgbClr val="999FA6"/>
              </a:solidFill>
              <a:latin typeface="Bosch Office Sans"/>
            </a:endParaRPr>
          </a:p>
        </p:txBody>
      </p:sp>
      <p:sp>
        <p:nvSpPr>
          <p:cNvPr id="5" name="Rectangle 4"/>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5"/>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ts val="2556"/>
              </a:lnSpc>
            </a:pPr>
            <a:endParaRPr lang="en-US" sz="1445" kern="0" dirty="0"/>
          </a:p>
        </p:txBody>
      </p:sp>
      <p:sp>
        <p:nvSpPr>
          <p:cNvPr id="2" name="Title 1"/>
          <p:cNvSpPr>
            <a:spLocks noGrp="1"/>
          </p:cNvSpPr>
          <p:nvPr>
            <p:ph type="title"/>
            <p:custDataLst>
              <p:tags r:id="rId6"/>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Using Built SCA Executable</a:t>
            </a:r>
          </a:p>
        </p:txBody>
      </p:sp>
      <p:sp>
        <p:nvSpPr>
          <p:cNvPr id="3" name="Content Placeholder 2"/>
          <p:cNvSpPr>
            <a:spLocks noGrp="1"/>
          </p:cNvSpPr>
          <p:nvPr>
            <p:ph idx="1"/>
            <p:custDataLst>
              <p:tags r:id="rId7"/>
            </p:custDataLst>
          </p:nvPr>
        </p:nvSpPr>
        <p:spPr>
          <a:xfrm>
            <a:off x="288137" y="1225811"/>
            <a:ext cx="11843680" cy="519601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sz="1600" dirty="0" smtClean="0"/>
              <a:t>Go to eclipse Windows-&gt;Preferences-&gt;SCA2AMALTHEA (see Figure 1)</a:t>
            </a:r>
          </a:p>
          <a:p>
            <a:r>
              <a:rPr lang="en-US" sz="1600" dirty="0" smtClean="0"/>
              <a:t>In “Path to LLVM Executable” option provide the path where your sca.exe is placed on your hard drive(see Figure 2)</a:t>
            </a:r>
            <a:endParaRPr lang="en-US" sz="1600" dirty="0"/>
          </a:p>
        </p:txBody>
      </p:sp>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99649" y="2238704"/>
            <a:ext cx="5155716" cy="4016950"/>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989" y="2238705"/>
            <a:ext cx="6127073" cy="3942902"/>
          </a:xfrm>
          <a:prstGeom prst="rect">
            <a:avLst/>
          </a:prstGeom>
        </p:spPr>
      </p:pic>
    </p:spTree>
    <p:custDataLst>
      <p:tags r:id="rId1"/>
    </p:custDataLst>
    <p:extLst>
      <p:ext uri="{BB962C8B-B14F-4D97-AF65-F5344CB8AC3E}">
        <p14:creationId xmlns:p14="http://schemas.microsoft.com/office/powerpoint/2010/main" val="144866042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MT2"/>
  <p:tag name="FIELD.DPT.VALUE" val="RBEI/EMT2 | "/>
  <p:tag name="FIELDS.INITIALIZED" val="1"/>
  <p:tag name="ML_1" val="RBEI_Ban6"/>
  <p:tag name="ML_2" val="Bosch2.mcr"/>
  <p:tag name="ML_LAYOUT_RESOURCE" val="BOSCH2_16_9.mcr"/>
  <p:tag name="SHAPESETGROUPCLASSNAME" val="ShapeSetGroup1"/>
  <p:tag name="SHAPESETCLASSNAME" val="ChapterTitle"/>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TITLE 1_SHAPECLASSPROTECTIONTYPE" val="3"/>
</p:tagLst>
</file>

<file path=ppt/tags/tag1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MT2"/>
  <p:tag name="FIELD.DPT.VALUE" val="RBEI/EMT2 | "/>
  <p:tag name="FIELDS.INITIALIZED" val="1"/>
  <p:tag name="ML_1" val="RBEI_Ban6"/>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MT2"/>
  <p:tag name="FIELD.DPT.VALUE" val="RBEI/EMT2 | "/>
  <p:tag name="FIELDS.INITIALIZED" val="1"/>
  <p:tag name="ML_1" val="RBEI_Ban6"/>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xml><?xml version="1.0" encoding="utf-8"?>
<p:tagLst xmlns:a="http://schemas.openxmlformats.org/drawingml/2006/main" xmlns:r="http://schemas.openxmlformats.org/officeDocument/2006/relationships" xmlns:p="http://schemas.openxmlformats.org/presentationml/2006/main">
  <p:tag name="FONT" val="Reg65"/>
  <p:tag name="FONTSETCLASSNAME" val="FontSet1"/>
  <p:tag name="COLORSETCLASSNAME" val="ColorSet1"/>
  <p:tag name="MLI" val="1"/>
  <p:tag name="SHAPESETGROUPCLASSNAME" val="ShapeSetGroup1"/>
  <p:tag name="SHAPESETCLASSNAME" val="ChapterTitle"/>
  <p:tag name="COLORSETGROUPCLASSNAME" val="ColorSetGroup1"/>
  <p:tag name="FONTSETGROUPCLASSNAME" val="FontSetGroup1"/>
  <p:tag name="SHAPECLASSNAME" val="TextOnChapterSlide"/>
  <p:tag name="SHAPECLASSPROTECTIONTYPE" val="3"/>
  <p:tag name="COLORS" val="-2;-2;-2;-2;-1;-2"/>
</p:tagLst>
</file>

<file path=ppt/tags/tag2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25.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MT2"/>
  <p:tag name="FIELD.DPT.VALUE" val="RBEI/EMT2 | "/>
  <p:tag name="FIELDS.INITIALIZED" val="1"/>
  <p:tag name="ML_1" val="RBEI_Ban6"/>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2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3.xml><?xml version="1.0" encoding="utf-8"?>
<p:tagLst xmlns:a="http://schemas.openxmlformats.org/drawingml/2006/main" xmlns:r="http://schemas.openxmlformats.org/officeDocument/2006/relationships" xmlns:p="http://schemas.openxmlformats.org/presentationml/2006/main">
  <p:tag name="FIELD.DPT.CONTENT" val="RBEI/EMT2"/>
  <p:tag name="FIELD.DPT.VALUE" val="RBEI/EMT2 | "/>
  <p:tag name="FIELDS.INITIALIZED" val="1"/>
  <p:tag name="ML_1" val="RBEI_Ban6"/>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LLVM-CLANG Setup"/>
  <p:tag name="FIELD.CHAPTER.VALUE" val="LLVM-CLANG Setup"/>
  <p:tag name="FIELD.CHAPTER.COMBOINDEX" val="-2"/>
  <p:tag name="FIELD.REM_ANL.COMBOINDEX" val="-2"/>
  <p:tag name="FIELD.DPT.COMBOINDEX" val="-2"/>
</p:tagLst>
</file>

<file path=ppt/tags/tag3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3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MT2"/>
  <p:tag name="FIELD.DPT.VALUE" val="RBEI/EMT2 | "/>
  <p:tag name="FIELDS.INITIALIZED" val="1"/>
  <p:tag name="ML_1" val="RBEI_Ban6"/>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3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3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3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MT2"/>
  <p:tag name="FIELD.DPT.VALUE" val="RBEI/EMT2 | "/>
  <p:tag name="FIELDS.INITIALIZED" val="1"/>
  <p:tag name="ML_1" val="RBEI_Ban6"/>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4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4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4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4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4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4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4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MT2"/>
  <p:tag name="FIELD.DPT.VALUE" val="RBEI/EMT2 | "/>
  <p:tag name="FIELDS.INITIALIZED" val="1"/>
  <p:tag name="ML_1" val="RBEI_Ban6"/>
  <p:tag name="ML_2" val="Bosch2.mcr"/>
  <p:tag name="ML_LAYOUT_RESOURCE" val="BOSCH2_16_9.mcr"/>
  <p:tag name="SHAPESETGROUPCLASSNAME" val="ShapeSetGroup1"/>
  <p:tag name="SHAPESETCLASSNAME" val="ChapterTitle"/>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TITLE 1_SHAPECLASSPROTECTIONTYPE" val="3"/>
</p:tagLst>
</file>

<file path=ppt/tags/tag49.xml><?xml version="1.0" encoding="utf-8"?>
<p:tagLst xmlns:a="http://schemas.openxmlformats.org/drawingml/2006/main" xmlns:r="http://schemas.openxmlformats.org/officeDocument/2006/relationships" xmlns:p="http://schemas.openxmlformats.org/presentationml/2006/main">
  <p:tag name="FONT" val="Reg65"/>
  <p:tag name="FONTSETCLASSNAME" val="FontSet1"/>
  <p:tag name="COLORSETCLASSNAME" val="ColorSet1"/>
  <p:tag name="MLI" val="1"/>
  <p:tag name="SHAPESETGROUPCLASSNAME" val="ShapeSetGroup1"/>
  <p:tag name="SHAPESETCLASSNAME" val="ChapterTitle"/>
  <p:tag name="COLORSETGROUPCLASSNAME" val="ColorSetGroup1"/>
  <p:tag name="FONTSETGROUPCLASSNAME" val="FontSetGroup1"/>
  <p:tag name="SHAPECLASSNAME" val="TextOnChapterSlide"/>
  <p:tag name="SHAPECLASSPROTECTIONTYPE" val="3"/>
  <p:tag name="COLORS" val="-2;-2;-2;-2;-1;-2"/>
</p:tagLst>
</file>

<file path=ppt/tags/tag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5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MT2"/>
  <p:tag name="FIELD.DPT.VALUE" val="RBEI/EMT2 | "/>
  <p:tag name="FIELDS.INITIALIZED" val="1"/>
  <p:tag name="ML_1" val="RBEI_Ban6"/>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5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5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5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5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5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5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57.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MT2"/>
  <p:tag name="FIELD.DPT.VALUE" val="RBEI/EMT2 | "/>
  <p:tag name="FIELDS.INITIALIZED" val="1"/>
  <p:tag name="ML_1" val="RBEI_Ban6"/>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5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5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6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6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6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6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64.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MT2"/>
  <p:tag name="FIELD.DPT.VALUE" val="RBEI/EMT2 | "/>
  <p:tag name="FIELDS.INITIALIZED" val="1"/>
  <p:tag name="ML_1" val="RBEI_Ban6"/>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6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6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6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6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6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7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7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MT2"/>
  <p:tag name="FIELD.DPT.VALUE" val="RBEI/EMT2 | "/>
  <p:tag name="FIELDS.INITIALIZED" val="1"/>
  <p:tag name="ML_1" val="RBEI_Ban6"/>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7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7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7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7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7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7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7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MT2"/>
  <p:tag name="FIELD.DPT.VALUE" val="RBEI/EMT2 | "/>
  <p:tag name="FIELDS.INITIALIZED" val="1"/>
  <p:tag name="ML_1" val="RBEI_Ban6"/>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7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8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8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8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8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8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85.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MT2"/>
  <p:tag name="FIELD.DPT.VALUE" val="RBEI/EMT2 | "/>
  <p:tag name="FIELDS.INITIALIZED" val="1"/>
  <p:tag name="ML_1" val="RBEI_Ban6"/>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8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8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8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8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9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9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MT2"/>
  <p:tag name="FIELD.DPT.VALUE" val="RBEI/EMT2 | "/>
  <p:tag name="FIELDS.INITIALIZED" val="1"/>
  <p:tag name="ML_1" val="RBEI_Ban6"/>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9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9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9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9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9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9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1159</Words>
  <Application>Microsoft Office PowerPoint</Application>
  <PresentationFormat>Widescreen</PresentationFormat>
  <Paragraphs>103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Bosch Office Sans</vt:lpstr>
      <vt:lpstr>Calibri</vt:lpstr>
      <vt:lpstr>Calibri Light</vt:lpstr>
      <vt:lpstr>Office Theme</vt:lpstr>
      <vt:lpstr>    SCA2AMALTHEA  LLVM-CLANG SETUP</vt:lpstr>
      <vt:lpstr>Softwares Required</vt:lpstr>
      <vt:lpstr>Checkout clang-llvm sources</vt:lpstr>
      <vt:lpstr>Checkout clang-llvm sources</vt:lpstr>
      <vt:lpstr>Building using cmake</vt:lpstr>
      <vt:lpstr>Building using Visual Studio</vt:lpstr>
      <vt:lpstr>Building using Visual Studio Continued …</vt:lpstr>
      <vt:lpstr>    SCA2AMALTHEA  AMALTHEA Generation</vt:lpstr>
      <vt:lpstr>Using Built SCA Executable</vt:lpstr>
      <vt:lpstr>Configuration Options</vt:lpstr>
      <vt:lpstr>Launching from Menu</vt:lpstr>
      <vt:lpstr>SCA2Amalthea Preference Page</vt:lpstr>
      <vt:lpstr>SCA2Amalthea Preference Page –Mandatory Configuration</vt:lpstr>
      <vt:lpstr>SCA2Amalthea Preference Page –Optional Configuration</vt:lpstr>
      <vt:lpstr>SCA2Amalthea Preference Page –Output Directory</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Raza Syed Aoun (CDG-SMT/ESM1)</dc:creator>
  <cp:lastModifiedBy>Raza Syed Aoun (CDG-SMT/ESM1)</cp:lastModifiedBy>
  <cp:revision>82</cp:revision>
  <dcterms:created xsi:type="dcterms:W3CDTF">2017-08-15T06:44:16Z</dcterms:created>
  <dcterms:modified xsi:type="dcterms:W3CDTF">2017-09-10T23:59:21Z</dcterms:modified>
</cp:coreProperties>
</file>