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87" r:id="rId3"/>
  </p:sldIdLst>
  <p:sldSz cx="9144000" cy="6858000" type="screen4x3"/>
  <p:notesSz cx="6858000" cy="9144000"/>
  <p:custDataLst>
    <p:tags r:id="rId8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6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0" d="100"/>
          <a:sy n="60" d="100"/>
        </p:scale>
        <p:origin x="1388" y="40"/>
      </p:cViewPr>
      <p:guideLst>
        <p:guide orient="horz" pos="213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00375" y="5524500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zh-CN" altLang="zh-CN" dirty="0"/>
            </a:fld>
            <a:endParaRPr lang="zh-CN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zh-CN" dirty="0">
                <a:latin typeface="Arial" panose="020B0604020202020204" pitchFamily="34" charset="0"/>
              </a:rPr>
            </a:fld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1031" name="图片 12"/>
          <p:cNvPicPr>
            <a:picLocks noChangeAspect="1"/>
          </p:cNvPicPr>
          <p:nvPr userDrawn="1"/>
        </p:nvPicPr>
        <p:blipFill>
          <a:blip r:embed="rId13"/>
          <a:srcRect l="9074" r="10391" b="-9225"/>
          <a:stretch>
            <a:fillRect/>
          </a:stretch>
        </p:blipFill>
        <p:spPr>
          <a:xfrm>
            <a:off x="3124200" y="6054725"/>
            <a:ext cx="2555875" cy="6667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Homework 1</a:t>
            </a:r>
            <a:endParaRPr lang="zh-CN" altLang="en-US" sz="36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460" y="1417955"/>
            <a:ext cx="8703945" cy="45389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(1) Compute the linear feedback function corresponding to </a:t>
            </a:r>
            <a:endParaRPr kumimoji="0" lang="en-US" altLang="zh-CN" sz="22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defRPr/>
            </a:pPr>
            <a:r>
              <a:rPr lang="en-US" altLang="zh-CN" sz="2200" kern="1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    </a:t>
            </a: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(</a:t>
            </a:r>
            <a:r>
              <a:rPr kumimoji="0" lang="zh-CN" altLang="en-US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对应于</a:t>
            </a: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) the polynomial 1 + </a:t>
            </a:r>
            <a:r>
              <a:rPr kumimoji="0" lang="en-US" altLang="zh-CN" sz="2200" b="0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x </a:t>
            </a: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+ </a:t>
            </a:r>
            <a:r>
              <a:rPr kumimoji="0" lang="en-US" altLang="zh-CN" sz="2200" b="0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x</a:t>
            </a:r>
            <a:r>
              <a:rPr kumimoji="0" lang="en-US" altLang="zh-CN" sz="2200" b="0" i="0" u="none" strike="noStrike" kern="1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4</a:t>
            </a:r>
            <a:endParaRPr kumimoji="0" lang="zh-CN" altLang="zh-CN" sz="2200" b="0" i="0" u="none" strike="noStrike" kern="1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(2) For initial states (</a:t>
            </a:r>
            <a:r>
              <a:rPr kumimoji="0" lang="en-US" altLang="zh-CN" sz="2200" b="0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</a:t>
            </a:r>
            <a:r>
              <a:rPr kumimoji="0" lang="en-US" altLang="zh-CN" sz="2200" b="0" i="0" u="none" strike="noStrike" kern="1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</a:t>
            </a: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 </a:t>
            </a:r>
            <a:r>
              <a:rPr kumimoji="0" lang="en-US" altLang="zh-CN" sz="2200" b="0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</a:t>
            </a:r>
            <a:r>
              <a:rPr kumimoji="0" lang="en-US" altLang="zh-CN" sz="2200" b="0" i="0" u="none" strike="noStrike" kern="1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2</a:t>
            </a: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 </a:t>
            </a:r>
            <a:r>
              <a:rPr kumimoji="0" lang="en-US" altLang="zh-CN" sz="2200" b="0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</a:t>
            </a:r>
            <a:r>
              <a:rPr kumimoji="0" lang="en-US" altLang="zh-CN" sz="2200" b="0" i="0" u="none" strike="noStrike" kern="1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3</a:t>
            </a: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, </a:t>
            </a:r>
            <a:r>
              <a:rPr kumimoji="0" lang="en-US" altLang="zh-CN" sz="2200" b="0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</a:t>
            </a:r>
            <a:r>
              <a:rPr kumimoji="0" lang="en-US" altLang="zh-CN" sz="2200" b="0" i="0" u="none" strike="noStrike" kern="1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4</a:t>
            </a: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) = (1, 0, 0, 1), write the first 20 bits of the sequence {</a:t>
            </a:r>
            <a:r>
              <a:rPr kumimoji="0" lang="en-US" altLang="zh-CN" sz="2200" b="0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</a:t>
            </a:r>
            <a:r>
              <a:rPr kumimoji="0" lang="en-US" altLang="zh-CN" sz="2200" b="0" i="0" u="none" strike="noStrike" kern="1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i</a:t>
            </a: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} generated by the linear feedback function of (1). </a:t>
            </a:r>
            <a:endParaRPr kumimoji="0" lang="zh-CN" altLang="zh-CN" sz="22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(3)Write down all the distinct(</a:t>
            </a:r>
            <a:r>
              <a:rPr kumimoji="0" lang="zh-CN" altLang="en-US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不同的</a:t>
            </a: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) values of the 4 consecutive bits</a:t>
            </a:r>
            <a:endParaRPr kumimoji="0" lang="en-US" altLang="zh-CN" sz="22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     (</a:t>
            </a:r>
            <a:r>
              <a:rPr kumimoji="0" lang="zh-CN" altLang="en-US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连续</a:t>
            </a: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4</a:t>
            </a:r>
            <a:r>
              <a:rPr kumimoji="0" lang="zh-CN" altLang="en-US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个</a:t>
            </a: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bits) of</a:t>
            </a:r>
            <a:r>
              <a:rPr kumimoji="0" lang="zh-CN" altLang="en-US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the</a:t>
            </a:r>
            <a:r>
              <a:rPr kumimoji="0" lang="zh-CN" altLang="en-US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sequence</a:t>
            </a:r>
            <a:r>
              <a:rPr kumimoji="0" lang="zh-CN" altLang="en-US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{</a:t>
            </a:r>
            <a:r>
              <a:rPr kumimoji="0" lang="en-US" altLang="zh-CN" sz="2200" b="0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</a:t>
            </a:r>
            <a:r>
              <a:rPr kumimoji="0" lang="en-US" altLang="zh-CN" sz="2200" b="0" i="0" u="none" strike="noStrike" kern="1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i</a:t>
            </a: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}  in (2).</a:t>
            </a:r>
            <a:endParaRPr kumimoji="0" lang="zh-CN" altLang="zh-CN" sz="22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(4) Compute the period of this sequence {</a:t>
            </a:r>
            <a:r>
              <a:rPr kumimoji="0" lang="en-US" altLang="zh-CN" sz="2200" b="0" i="1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a</a:t>
            </a:r>
            <a:r>
              <a:rPr kumimoji="0" lang="en-US" altLang="zh-CN" sz="2200" b="0" i="0" u="none" strike="noStrike" kern="1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i</a:t>
            </a:r>
            <a:r>
              <a:rPr kumimoji="0" lang="en-US" altLang="zh-CN" sz="22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} in (2), is it an m-sequence? Why?</a:t>
            </a:r>
            <a:endParaRPr kumimoji="0" lang="en-US" altLang="zh-CN" sz="22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3</a:t>
            </a: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月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17</a:t>
            </a: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日布置，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3</a:t>
            </a: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月</a:t>
            </a:r>
            <a:r>
              <a:rPr lang="en-US" altLang="zh-CN" sz="2400" kern="100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24</a:t>
            </a:r>
            <a:r>
              <a:rPr kumimoji="0" lang="zh-CN" altLang="en-US" sz="2400" b="0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日上课时以作业本形式上交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17eb96b0-7561-43f0-9f49-0895601df421"/>
  <p:tag name="COMMONDATA" val="eyJoZGlkIjoiOTQ3N2FmZmE5YmUyYmQxZjM0Yzk3YTU0MTk3OTIzZGU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</Words>
  <Application>WPS 演示</Application>
  <PresentationFormat>全屏显示(4:3)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Times New Roman</vt:lpstr>
      <vt:lpstr>楷体</vt:lpstr>
      <vt:lpstr>Calibri</vt:lpstr>
      <vt:lpstr>等线</vt:lpstr>
      <vt:lpstr>微软雅黑</vt:lpstr>
      <vt:lpstr>Arial Unicode MS</vt:lpstr>
      <vt:lpstr>默认设计模板</vt:lpstr>
      <vt:lpstr>Homework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信息安全数学基础</dc:title>
  <dc:creator>Administrator</dc:creator>
  <cp:lastModifiedBy>胡耿然</cp:lastModifiedBy>
  <cp:revision>2531</cp:revision>
  <dcterms:created xsi:type="dcterms:W3CDTF">2016-09-12T08:10:00Z</dcterms:created>
  <dcterms:modified xsi:type="dcterms:W3CDTF">2025-03-16T14:08:08Z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2052-11.1.0.12165</vt:lpwstr>
  </property>
  <property fmtid="{D5CDD505-2E9C-101B-9397-08002B2CF9AE}" pid="3" name="ICV">
    <vt:lpwstr>3FB3F518C80A4297838D412893449C4E</vt:lpwstr>
  </property>
</Properties>
</file>