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4" r:id="rId3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 autoAdjust="0"/>
  </p:normalViewPr>
  <p:slideViewPr>
    <p:cSldViewPr showGuides="1">
      <p:cViewPr varScale="1">
        <p:scale>
          <a:sx n="60" d="100"/>
          <a:sy n="60" d="100"/>
        </p:scale>
        <p:origin x="1384" y="4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70800F-E598-40FC-8C17-199B0DBE33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00375" y="55245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4E35-8E4B-4FBE-8B71-C4647D72C81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24DA-D699-4A0C-84E8-E71D2EE11E4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45DC8-B95B-485D-9264-5119B7644DB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4DEF9-0387-40E8-823B-EB927D0C742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C155-CA6C-4365-B7E5-558775FB828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C9B7-A419-4890-8C4D-D40297736C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E46E-E40B-433F-99DD-0FD3379FC74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A071-FDF2-47A3-885C-0F57802D6F3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80103-D701-4D5A-8323-2546D35A4AA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ED0A1-AC89-4C9C-9FF4-948715D01C5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3500-627B-4636-ADF8-006985F6758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D8EC3960-576D-40E8-BEBC-3B1C4E5A031B}" type="slidenum">
              <a:rPr lang="zh-CN" altLang="zh-CN"/>
            </a:fld>
            <a:endParaRPr lang="zh-CN" altLang="zh-CN"/>
          </a:p>
        </p:txBody>
      </p:sp>
      <p:pic>
        <p:nvPicPr>
          <p:cNvPr id="1031" name="图片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r="10391" b="-9225"/>
          <a:stretch>
            <a:fillRect/>
          </a:stretch>
        </p:blipFill>
        <p:spPr bwMode="auto">
          <a:xfrm>
            <a:off x="3124200" y="6054725"/>
            <a:ext cx="2555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Homework 4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417638"/>
            <a:ext cx="8579296" cy="467565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1. In ElGamal, given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= 17, </a:t>
            </a:r>
            <a:r>
              <a:rPr lang="en-US" altLang="zh-CN" sz="20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= 3, private key </a:t>
            </a:r>
            <a:r>
              <a:rPr lang="en-US" altLang="zh-CN" sz="20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x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= 11,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compute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public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key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y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For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message</a:t>
            </a:r>
            <a:r>
              <a:rPr lang="zh-CN" altLang="en-US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= 16, random number </a:t>
            </a:r>
            <a:r>
              <a:rPr lang="en-US" altLang="zh-CN" sz="2000" i="1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</a:t>
            </a: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= 4, do the encryption and decryption.</a:t>
            </a:r>
            <a:endParaRPr lang="en-US" altLang="zh-CN" sz="20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  <a:defRPr/>
            </a:pPr>
            <a:endParaRPr lang="en-US" altLang="zh-CN" sz="20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2. In ECC, </a:t>
            </a:r>
            <a:endParaRPr lang="en-US" altLang="zh-CN" sz="20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Public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Parameters: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Elliptic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curve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E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y</a:t>
            </a:r>
            <a:r>
              <a:rPr lang="en-US" altLang="zh-CN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x</a:t>
            </a:r>
            <a:r>
              <a:rPr lang="en-US" altLang="zh-CN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3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+ 4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x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+ 4,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prime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11,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                                       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base Point </a:t>
            </a:r>
            <a:r>
              <a:rPr lang="en-US" altLang="zh-CN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(0, 2),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q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ord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) = 11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Key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Generation: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Private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Key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4, the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public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key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?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Enc: For message </a:t>
            </a:r>
            <a:r>
              <a:rPr lang="en-US" altLang="zh-CN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m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(2, 5), choose </a:t>
            </a:r>
            <a:r>
              <a:rPr lang="en-US" altLang="zh-CN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k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6, compute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k</a:t>
            </a:r>
            <a:r>
              <a:rPr lang="en-US" altLang="zh-CN" sz="1800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P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(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x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,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y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) = ?,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              compute the ciphertext </a:t>
            </a:r>
            <a:r>
              <a:rPr lang="en-US" altLang="zh-CN" sz="1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(C</a:t>
            </a:r>
            <a:r>
              <a:rPr lang="en-US" altLang="zh-CN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0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, c</a:t>
            </a:r>
            <a:r>
              <a:rPr lang="en-US" altLang="zh-CN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1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, c</a:t>
            </a:r>
            <a:r>
              <a:rPr lang="en-US" altLang="zh-CN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) = ?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Dec: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For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ciphertext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= (C</a:t>
            </a:r>
            <a:r>
              <a:rPr lang="en-US" altLang="zh-CN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0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, c</a:t>
            </a:r>
            <a:r>
              <a:rPr lang="en-US" altLang="zh-CN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1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, c</a:t>
            </a:r>
            <a:r>
              <a:rPr lang="en-US" altLang="zh-CN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),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first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compute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dC</a:t>
            </a:r>
            <a:r>
              <a:rPr lang="en-US" altLang="zh-CN" sz="1800" i="1" baseline="-250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0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= (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x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, 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y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) = ?, 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marL="400050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             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then decrypt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to recover </a:t>
            </a:r>
            <a:r>
              <a:rPr lang="en-US" altLang="zh-CN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m</a:t>
            </a:r>
            <a:r>
              <a:rPr lang="en-US" altLang="zh-CN" sz="1800" i="1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  <a:sym typeface="宋体" panose="02010600030101010101" pitchFamily="2" charset="-122"/>
              </a:rPr>
              <a:t>= ?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 marL="0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注：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28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日布置，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5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日上课时上交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CN" sz="20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defRPr/>
            </a:pP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defRPr/>
            </a:pP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defRPr/>
            </a:pPr>
            <a:endParaRPr lang="zh-CN" altLang="en-US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sym typeface="+mn-ea"/>
              </a:rPr>
              <a:t>               </a:t>
            </a:r>
            <a:endParaRPr lang="zh-CN" altLang="en-US" sz="2400" noProof="1">
              <a:sym typeface="+mn-ea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I0YzlmNDA1NDYzOTQ4MTk4ODhlYWNiN2QyZjQ5ZG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</vt:lpstr>
      <vt:lpstr>Calibri</vt:lpstr>
      <vt:lpstr>等线</vt:lpstr>
      <vt:lpstr>微软雅黑</vt:lpstr>
      <vt:lpstr>Arial Unicode MS</vt:lpstr>
      <vt:lpstr>默认设计模板</vt:lpstr>
      <vt:lpstr>Homework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</dc:title>
  <dc:creator>Administrator</dc:creator>
  <cp:lastModifiedBy>胡耿然</cp:lastModifiedBy>
  <cp:revision>3538</cp:revision>
  <dcterms:created xsi:type="dcterms:W3CDTF">2016-09-12T08:10:00Z</dcterms:created>
  <dcterms:modified xsi:type="dcterms:W3CDTF">2025-04-27T23:58:10Z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6B13149113AF4FD09681ABF011D68CB1_12</vt:lpwstr>
  </property>
</Properties>
</file>