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644" r:id="rId3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8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A69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6" autoAdjust="0"/>
    <p:restoredTop sz="94660" autoAdjust="0"/>
  </p:normalViewPr>
  <p:slideViewPr>
    <p:cSldViewPr showGuides="1">
      <p:cViewPr varScale="1">
        <p:scale>
          <a:sx n="60" d="100"/>
          <a:sy n="60" d="100"/>
        </p:scale>
        <p:origin x="1384" y="40"/>
      </p:cViewPr>
      <p:guideLst>
        <p:guide orient="horz" pos="213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6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备注占位符 4"/>
          <p:cNvSpPr>
            <a:spLocks noGrp="1" noChangeArrowheads="1"/>
          </p:cNvSpPr>
          <p:nvPr>
            <p:ph type="body" sz="quarter" idx="9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AE70800F-E598-40FC-8C17-199B0DBE333A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00375" y="552450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6A4E35-8E4B-4FBE-8B71-C4647D72C811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2624DA-D699-4A0C-84E8-E71D2EE11E43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E45DC8-B95B-485D-9264-5119B7644DB9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A4DEF9-0387-40E8-823B-EB927D0C7425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1CC155-CA6C-4365-B7E5-558775FB8281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7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6AC9B7-A419-4890-8C4D-D40297736CB0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7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9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67E46E-E40B-433F-99DD-0FD3379FC74E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5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B3A071-FDF2-47A3-885C-0F57802D6F36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4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480103-D701-4D5A-8323-2546D35A4AA0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7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1ED0A1-AC89-4C9C-9FF4-948715D01C51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7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4B3500-627B-4636-ADF8-006985F67587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jpe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 1025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 noChangeArrowheads="1"/>
          </p:cNvSpPr>
          <p:nvPr>
            <p:ph type="body" idx="9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 sz="14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 eaLnBrk="1" hangingPunct="1">
              <a:buFont typeface="Arial" panose="020B0604020202020204" pitchFamily="34" charset="0"/>
              <a:buNone/>
              <a:defRPr sz="1400" noProof="1"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400"/>
            </a:lvl1pPr>
          </a:lstStyle>
          <a:p>
            <a:pPr>
              <a:defRPr/>
            </a:pPr>
            <a:fld id="{D8EC3960-576D-40E8-BEBC-3B1C4E5A031B}" type="slidenum">
              <a:rPr lang="zh-CN" altLang="zh-CN"/>
            </a:fld>
            <a:endParaRPr lang="zh-CN" altLang="zh-CN"/>
          </a:p>
        </p:txBody>
      </p:sp>
      <p:pic>
        <p:nvPicPr>
          <p:cNvPr id="1031" name="图片 1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74" r="10391" b="-9225"/>
          <a:stretch>
            <a:fillRect/>
          </a:stretch>
        </p:blipFill>
        <p:spPr bwMode="auto">
          <a:xfrm>
            <a:off x="3124200" y="6054725"/>
            <a:ext cx="255587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Homework 5</a:t>
            </a:r>
            <a:endParaRPr lang="zh-CN" altLang="en-US" sz="3600" b="1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2352" y="1340768"/>
            <a:ext cx="8579296" cy="4675658"/>
          </a:xfrm>
        </p:spPr>
        <p:txBody>
          <a:bodyPr/>
          <a:lstStyle/>
          <a:p>
            <a:pPr marL="0" indent="0">
              <a:lnSpc>
                <a:spcPct val="125000"/>
              </a:lnSpc>
              <a:spcBef>
                <a:spcPts val="0"/>
              </a:spcBef>
              <a:buNone/>
              <a:defRPr/>
            </a:pPr>
            <a:r>
              <a:rPr lang="en-US" altLang="zh-CN" sz="2400" noProof="1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In DSA, for</a:t>
            </a:r>
            <a:r>
              <a:rPr lang="zh-CN" altLang="en-US" sz="2400" noProof="1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 </a:t>
            </a:r>
            <a:r>
              <a:rPr lang="en-US" altLang="zh-CN" sz="2400" noProof="1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fixed parameters </a:t>
            </a:r>
            <a:r>
              <a:rPr lang="en-US" altLang="zh-CN" sz="2400" i="1" noProof="1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p, q, g, </a:t>
            </a:r>
            <a:r>
              <a:rPr lang="en-US" altLang="zh-CN" sz="2400" noProof="1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try to recover the private key </a:t>
            </a:r>
            <a:r>
              <a:rPr lang="en-US" altLang="zh-CN" sz="2400" i="1" noProof="1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x</a:t>
            </a:r>
            <a:r>
              <a:rPr lang="en-US" altLang="zh-CN" sz="2400" noProof="1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 for the following two cases:</a:t>
            </a:r>
            <a:endParaRPr lang="en-US" altLang="zh-CN" sz="2400" noProof="1"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endParaRPr lang="en-US" altLang="zh-CN" sz="2400" noProof="1"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zh-CN" sz="2400" noProof="1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(1) Use random number </a:t>
            </a:r>
            <a:r>
              <a:rPr lang="en-US" altLang="zh-CN" sz="2400" i="1" noProof="1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k</a:t>
            </a:r>
            <a:r>
              <a:rPr lang="en-US" altLang="zh-CN" sz="2400" noProof="1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 to sign the message </a:t>
            </a:r>
            <a:r>
              <a:rPr lang="en-US" altLang="zh-CN" sz="2400" i="1" noProof="1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m</a:t>
            </a:r>
            <a:r>
              <a:rPr lang="en-US" altLang="zh-CN" sz="2400" noProof="1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, and </a:t>
            </a:r>
            <a:r>
              <a:rPr lang="en-US" altLang="zh-CN" sz="2400" i="1" noProof="1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k</a:t>
            </a:r>
            <a:r>
              <a:rPr lang="en-US" altLang="zh-CN" sz="2400" noProof="1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 is leaked.</a:t>
            </a:r>
            <a:endParaRPr lang="en-US" altLang="zh-CN" sz="2400" noProof="1"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endParaRPr lang="en-US" altLang="zh-CN" sz="2400" noProof="1"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zh-CN" sz="2400" noProof="1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(2) Use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the same </a:t>
            </a:r>
            <a:r>
              <a:rPr lang="en-US" altLang="zh-CN" sz="2400" i="1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twice for the same (public key, private key) = (</a:t>
            </a:r>
            <a:r>
              <a:rPr lang="en-US" altLang="zh-CN" sz="2400" i="1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sz="2400" i="1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) to sign </a:t>
            </a:r>
            <a:r>
              <a:rPr lang="en-US" altLang="zh-CN" sz="24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altLang="zh-CN" sz="24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altLang="zh-CN" sz="24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altLang="zh-CN" sz="24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zh-CN" altLang="en-US" sz="2400" noProof="1">
              <a:sym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kumimoji="0" lang="zh-CN" altLang="en-US" sz="24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注：</a:t>
            </a:r>
            <a:r>
              <a:rPr kumimoji="0" lang="en-US" altLang="zh-CN" sz="24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5</a:t>
            </a:r>
            <a:r>
              <a:rPr kumimoji="0" lang="zh-CN" altLang="en-US" sz="24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月</a:t>
            </a:r>
            <a:r>
              <a:rPr kumimoji="0" lang="en-US" altLang="zh-CN" sz="24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19</a:t>
            </a:r>
            <a:r>
              <a:rPr kumimoji="0" lang="zh-CN" altLang="en-US" sz="24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日布置，</a:t>
            </a:r>
            <a:r>
              <a:rPr kumimoji="0" lang="en-US" altLang="zh-CN" sz="24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5</a:t>
            </a:r>
            <a:r>
              <a:rPr kumimoji="0" lang="zh-CN" altLang="en-US" sz="24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月</a:t>
            </a:r>
            <a:r>
              <a:rPr kumimoji="0" lang="en-US" altLang="zh-CN" sz="24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26</a:t>
            </a:r>
            <a:r>
              <a:rPr kumimoji="0" lang="zh-CN" altLang="en-US" sz="24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日上课时上交</a:t>
            </a:r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  <a:sym typeface="宋体" panose="02010600030101010101" pitchFamily="2" charset="-122"/>
            </a:endParaRPr>
          </a:p>
          <a:p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282</Words>
  <Application>WPS 演示</Application>
  <PresentationFormat>全屏显示(4:3)</PresentationFormat>
  <Paragraphs>13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Arial</vt:lpstr>
      <vt:lpstr>宋体</vt:lpstr>
      <vt:lpstr>Wingdings</vt:lpstr>
      <vt:lpstr>Times New Roman</vt:lpstr>
      <vt:lpstr>楷体</vt:lpstr>
      <vt:lpstr>Calibri</vt:lpstr>
      <vt:lpstr>等线</vt:lpstr>
      <vt:lpstr>微软雅黑</vt:lpstr>
      <vt:lpstr>Arial Unicode MS</vt:lpstr>
      <vt:lpstr>默认设计模板</vt:lpstr>
      <vt:lpstr>Homework 5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信息安全数学基础</dc:title>
  <dc:creator>Administrator</dc:creator>
  <cp:lastModifiedBy>胡耿然</cp:lastModifiedBy>
  <cp:revision>3547</cp:revision>
  <dcterms:created xsi:type="dcterms:W3CDTF">2016-09-12T08:10:00Z</dcterms:created>
  <dcterms:modified xsi:type="dcterms:W3CDTF">2025-05-19T00:37:01Z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2052-12.1.0.20784</vt:lpwstr>
  </property>
  <property fmtid="{D5CDD505-2E9C-101B-9397-08002B2CF9AE}" pid="3" name="ICV">
    <vt:lpwstr>26CC7E99D7E643D686D682E1D7CAD60D_12</vt:lpwstr>
  </property>
</Properties>
</file>