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C045328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68" r:id="rId6"/>
    <p:sldId id="257" r:id="rId7"/>
    <p:sldId id="258" r:id="rId8"/>
    <p:sldId id="270" r:id="rId9"/>
    <p:sldId id="259" r:id="rId10"/>
    <p:sldId id="271" r:id="rId11"/>
    <p:sldId id="278" r:id="rId12"/>
    <p:sldId id="260" r:id="rId13"/>
    <p:sldId id="272" r:id="rId14"/>
    <p:sldId id="261" r:id="rId15"/>
    <p:sldId id="273" r:id="rId16"/>
    <p:sldId id="276" r:id="rId17"/>
    <p:sldId id="262" r:id="rId18"/>
    <p:sldId id="274" r:id="rId19"/>
    <p:sldId id="275" r:id="rId20"/>
    <p:sldId id="264" r:id="rId21"/>
    <p:sldId id="265" r:id="rId22"/>
    <p:sldId id="266" r:id="rId23"/>
    <p:sldId id="267"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08A8F1-78A7-4B08-6C46-331F6C083A3B}" name="Mejia, Kyle J." initials="MJ" userId="S::kmejia@student.uiwtx.edu::1f8a9666-bb53-4802-a98c-e46a224ca00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67" autoAdjust="0"/>
    <p:restoredTop sz="94660"/>
  </p:normalViewPr>
  <p:slideViewPr>
    <p:cSldViewPr snapToGrid="0">
      <p:cViewPr varScale="1">
        <p:scale>
          <a:sx n="79" d="100"/>
          <a:sy n="79" d="100"/>
        </p:scale>
        <p:origin x="11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omments/modernComment_10C_C0453284.xml><?xml version="1.0" encoding="utf-8"?>
<p188:cmLst xmlns:a="http://schemas.openxmlformats.org/drawingml/2006/main" xmlns:r="http://schemas.openxmlformats.org/officeDocument/2006/relationships" xmlns:p188="http://schemas.microsoft.com/office/powerpoint/2018/8/main">
  <p188:cm id="{E50CAC06-69FC-4AD6-BA45-76B1B7AFCA4F}" authorId="{0D08A8F1-78A7-4B08-6C46-331F6C083A3B}" created="2022-05-05T04:29:28.005">
    <pc:sldMkLst xmlns:pc="http://schemas.microsoft.com/office/powerpoint/2013/main/command">
      <pc:docMk/>
      <pc:sldMk cId="3225760388" sldId="268"/>
    </pc:sldMkLst>
    <p188:txBody>
      <a:bodyPr/>
      <a:lstStyle/>
      <a:p>
        <a:r>
          <a:rPr lang="en-US"/>
          <a:t>Over the last few decades we have seen an emergence of threats that compromise the confidentiality, integrity, and availability of data security. Structured Query Language Injections, AKA SQL Injections, are particularly threatening. They do not require any extra tools or devices other than a vulnerable web server that leads to an exposed database. </a:t>
        </a:r>
      </a:p>
    </p188:txBody>
  </p188:cm>
  <p188:cm id="{398545D2-2EC0-4588-9D49-F63AC1165BDD}" authorId="{0D08A8F1-78A7-4B08-6C46-331F6C083A3B}" created="2022-05-05T04:44:59.048">
    <pc:sldMkLst xmlns:pc="http://schemas.microsoft.com/office/powerpoint/2013/main/command">
      <pc:docMk/>
      <pc:sldMk cId="3225760388" sldId="268"/>
    </pc:sldMkLst>
    <p188:txBody>
      <a:bodyPr/>
      <a:lstStyle/>
      <a:p>
        <a:r>
          <a:rPr lang="en-US"/>
          <a:t>First documentation of SQL injection in 1998, so it is still a very relevant in the world of cybersecurity and very prevalent among attackers.</a:t>
        </a:r>
      </a:p>
    </p188:txBody>
  </p188:cm>
  <p188:cm id="{B6D960DB-73EB-4610-8A64-A92173AD07E2}" authorId="{0D08A8F1-78A7-4B08-6C46-331F6C083A3B}" created="2022-05-05T04:46:29.135">
    <pc:sldMkLst xmlns:pc="http://schemas.microsoft.com/office/powerpoint/2013/main/command">
      <pc:docMk/>
      <pc:sldMk cId="3225760388" sldId="268"/>
    </pc:sldMkLst>
    <p188:txBody>
      <a:bodyPr/>
      <a:lstStyle/>
      <a:p>
        <a:r>
          <a:rPr lang="en-US"/>
          <a:t>Databases are very effective and conventional methods of data storage for almost all organizations. They hold confidential information which makes them a big target for attackers.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5/6/2022</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261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574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5/6/2022</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564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5/6/2022</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884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5/6/2022</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961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9219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597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527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99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5/6/2022</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1769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2804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5/6/2022</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237068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C_C045328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wasp.org/www-project-top-ten/" TargetMode="External"/><Relationship Id="rId2" Type="http://schemas.openxmlformats.org/officeDocument/2006/relationships/hyperlink" Target="https://www.appknox.com/blog/sql-injection-attack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ABB1524-36B3-5DF5-DE01-23C5BEB9D47D}"/>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774A17-567B-45F9-99FA-7C1A9B3404D2}"/>
              </a:ext>
            </a:extLst>
          </p:cNvPr>
          <p:cNvSpPr>
            <a:spLocks noGrp="1"/>
          </p:cNvSpPr>
          <p:nvPr>
            <p:ph type="ctrTitle"/>
          </p:nvPr>
        </p:nvSpPr>
        <p:spPr>
          <a:xfrm>
            <a:off x="685801" y="1524001"/>
            <a:ext cx="3208866" cy="3478384"/>
          </a:xfrm>
        </p:spPr>
        <p:txBody>
          <a:bodyPr>
            <a:normAutofit/>
          </a:bodyPr>
          <a:lstStyle/>
          <a:p>
            <a:r>
              <a:rPr lang="en-US">
                <a:solidFill>
                  <a:srgbClr val="FFFFFF"/>
                </a:solidFill>
              </a:rPr>
              <a:t>Analysis of the SQL Injection</a:t>
            </a:r>
          </a:p>
        </p:txBody>
      </p:sp>
      <p:sp>
        <p:nvSpPr>
          <p:cNvPr id="3" name="Subtitle 2">
            <a:extLst>
              <a:ext uri="{FF2B5EF4-FFF2-40B4-BE49-F238E27FC236}">
                <a16:creationId xmlns:a16="http://schemas.microsoft.com/office/drawing/2014/main" id="{FDEC8ED3-2643-47E4-AA97-AE26A1A73900}"/>
              </a:ext>
            </a:extLst>
          </p:cNvPr>
          <p:cNvSpPr>
            <a:spLocks noGrp="1"/>
          </p:cNvSpPr>
          <p:nvPr>
            <p:ph type="subTitle" idx="1"/>
          </p:nvPr>
        </p:nvSpPr>
        <p:spPr>
          <a:xfrm>
            <a:off x="685801" y="5145513"/>
            <a:ext cx="3208866" cy="738820"/>
          </a:xfrm>
        </p:spPr>
        <p:txBody>
          <a:bodyPr>
            <a:normAutofit/>
          </a:bodyPr>
          <a:lstStyle/>
          <a:p>
            <a:r>
              <a:rPr lang="en-US" dirty="0">
                <a:solidFill>
                  <a:srgbClr val="FFFFFF">
                    <a:alpha val="75000"/>
                  </a:srgbClr>
                </a:solidFill>
              </a:rPr>
              <a:t>By: Daniela Gonzalez and Kyle Mejia</a:t>
            </a:r>
          </a:p>
        </p:txBody>
      </p:sp>
    </p:spTree>
    <p:extLst>
      <p:ext uri="{BB962C8B-B14F-4D97-AF65-F5344CB8AC3E}">
        <p14:creationId xmlns:p14="http://schemas.microsoft.com/office/powerpoint/2010/main" val="423662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C92-83FD-0E80-F3C9-D8A1A694D1EB}"/>
              </a:ext>
            </a:extLst>
          </p:cNvPr>
          <p:cNvSpPr>
            <a:spLocks noGrp="1"/>
          </p:cNvSpPr>
          <p:nvPr>
            <p:ph type="title"/>
          </p:nvPr>
        </p:nvSpPr>
        <p:spPr/>
        <p:txBody>
          <a:bodyPr/>
          <a:lstStyle/>
          <a:p>
            <a:r>
              <a:rPr lang="en-US" dirty="0"/>
              <a:t>BOOLEAN-BASED SQL Injection continued</a:t>
            </a:r>
          </a:p>
        </p:txBody>
      </p:sp>
      <p:sp>
        <p:nvSpPr>
          <p:cNvPr id="3" name="Content Placeholder 2">
            <a:extLst>
              <a:ext uri="{FF2B5EF4-FFF2-40B4-BE49-F238E27FC236}">
                <a16:creationId xmlns:a16="http://schemas.microsoft.com/office/drawing/2014/main" id="{7F45EFDA-6D53-5B6B-568F-DFE0F80BE353}"/>
              </a:ext>
            </a:extLst>
          </p:cNvPr>
          <p:cNvSpPr>
            <a:spLocks noGrp="1"/>
          </p:cNvSpPr>
          <p:nvPr>
            <p:ph idx="1"/>
          </p:nvPr>
        </p:nvSpPr>
        <p:spPr>
          <a:xfrm>
            <a:off x="581193" y="2340864"/>
            <a:ext cx="4126610" cy="3634486"/>
          </a:xfrm>
        </p:spPr>
        <p:txBody>
          <a:bodyPr/>
          <a:lstStyle/>
          <a:p>
            <a:r>
              <a:rPr lang="en-US" dirty="0"/>
              <a:t>Shows a # character added to this injection. This comments the query coming after the character and effectively displays all users of the database.</a:t>
            </a:r>
          </a:p>
        </p:txBody>
      </p:sp>
      <p:pic>
        <p:nvPicPr>
          <p:cNvPr id="4" name="Picture 3">
            <a:extLst>
              <a:ext uri="{FF2B5EF4-FFF2-40B4-BE49-F238E27FC236}">
                <a16:creationId xmlns:a16="http://schemas.microsoft.com/office/drawing/2014/main" id="{1FED008B-8C2F-8C01-2691-D01826DA7221}"/>
              </a:ext>
            </a:extLst>
          </p:cNvPr>
          <p:cNvPicPr>
            <a:picLocks noChangeAspect="1"/>
          </p:cNvPicPr>
          <p:nvPr/>
        </p:nvPicPr>
        <p:blipFill>
          <a:blip r:embed="rId2"/>
          <a:stretch>
            <a:fillRect/>
          </a:stretch>
        </p:blipFill>
        <p:spPr>
          <a:xfrm>
            <a:off x="6601158" y="1890876"/>
            <a:ext cx="4698213" cy="4698213"/>
          </a:xfrm>
          <a:prstGeom prst="rect">
            <a:avLst/>
          </a:prstGeom>
        </p:spPr>
      </p:pic>
    </p:spTree>
    <p:extLst>
      <p:ext uri="{BB962C8B-B14F-4D97-AF65-F5344CB8AC3E}">
        <p14:creationId xmlns:p14="http://schemas.microsoft.com/office/powerpoint/2010/main" val="42709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3987-008A-4670-B682-A178CB40C1E9}"/>
              </a:ext>
            </a:extLst>
          </p:cNvPr>
          <p:cNvSpPr>
            <a:spLocks noGrp="1"/>
          </p:cNvSpPr>
          <p:nvPr>
            <p:ph type="title"/>
          </p:nvPr>
        </p:nvSpPr>
        <p:spPr/>
        <p:txBody>
          <a:bodyPr/>
          <a:lstStyle/>
          <a:p>
            <a:r>
              <a:rPr lang="en-US" dirty="0"/>
              <a:t>Time-based</a:t>
            </a:r>
            <a:r>
              <a:rPr lang="en-US"/>
              <a:t> </a:t>
            </a:r>
            <a:r>
              <a:rPr lang="en-US" err="1"/>
              <a:t>sql</a:t>
            </a:r>
            <a:r>
              <a:rPr lang="en-US"/>
              <a:t> injection</a:t>
            </a:r>
          </a:p>
        </p:txBody>
      </p:sp>
      <p:sp>
        <p:nvSpPr>
          <p:cNvPr id="3" name="Content Placeholder 2">
            <a:extLst>
              <a:ext uri="{FF2B5EF4-FFF2-40B4-BE49-F238E27FC236}">
                <a16:creationId xmlns:a16="http://schemas.microsoft.com/office/drawing/2014/main" id="{CD2397ED-2672-463E-A9A0-1E87B16361D4}"/>
              </a:ext>
            </a:extLst>
          </p:cNvPr>
          <p:cNvSpPr>
            <a:spLocks noGrp="1"/>
          </p:cNvSpPr>
          <p:nvPr>
            <p:ph idx="1"/>
          </p:nvPr>
        </p:nvSpPr>
        <p:spPr>
          <a:xfrm>
            <a:off x="581192" y="2340864"/>
            <a:ext cx="10183377" cy="3634486"/>
          </a:xfrm>
        </p:spPr>
        <p:txBody>
          <a:bodyPr>
            <a:normAutofit/>
          </a:bodyPr>
          <a:lstStyle/>
          <a:p>
            <a:pPr marL="305435" indent="-305435"/>
            <a:r>
              <a:rPr lang="en-US" dirty="0"/>
              <a:t>Blind SQL Injection technique that relies on sending an SQL query to the database which forces the database to wait for a specified amount of time in seconds before responding.</a:t>
            </a:r>
          </a:p>
          <a:p>
            <a:pPr marL="305435" indent="-305435"/>
            <a:r>
              <a:rPr lang="en-US" dirty="0"/>
              <a:t>Whether a delay occurs or not for results to output, the attack can infer whether statements inserted are true or false. This is a slow but effective process so that valuable information may be extracted</a:t>
            </a:r>
          </a:p>
          <a:p>
            <a:pPr marL="305435" indent="-305435"/>
            <a:r>
              <a:rPr lang="en-US" dirty="0"/>
              <a:t>SLEEP is a common SQL command used to specify a wait period before executing results. It is often exploited by attackers for the purpose of time-base SQL injection.</a:t>
            </a:r>
          </a:p>
        </p:txBody>
      </p:sp>
    </p:spTree>
    <p:extLst>
      <p:ext uri="{BB962C8B-B14F-4D97-AF65-F5344CB8AC3E}">
        <p14:creationId xmlns:p14="http://schemas.microsoft.com/office/powerpoint/2010/main" val="160535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66BD-99AB-77FC-2420-3EB98EA585F1}"/>
              </a:ext>
            </a:extLst>
          </p:cNvPr>
          <p:cNvSpPr>
            <a:spLocks noGrp="1"/>
          </p:cNvSpPr>
          <p:nvPr>
            <p:ph type="title"/>
          </p:nvPr>
        </p:nvSpPr>
        <p:spPr>
          <a:xfrm>
            <a:off x="581192" y="702156"/>
            <a:ext cx="11029616" cy="828064"/>
          </a:xfrm>
        </p:spPr>
        <p:txBody>
          <a:bodyPr/>
          <a:lstStyle/>
          <a:p>
            <a:r>
              <a:rPr lang="en-US" dirty="0"/>
              <a:t>Time-based </a:t>
            </a:r>
            <a:r>
              <a:rPr lang="en-US" dirty="0" err="1"/>
              <a:t>sql</a:t>
            </a:r>
            <a:r>
              <a:rPr lang="en-US" dirty="0"/>
              <a:t> injection continued</a:t>
            </a:r>
          </a:p>
        </p:txBody>
      </p:sp>
      <p:pic>
        <p:nvPicPr>
          <p:cNvPr id="4" name="Picture 3">
            <a:extLst>
              <a:ext uri="{FF2B5EF4-FFF2-40B4-BE49-F238E27FC236}">
                <a16:creationId xmlns:a16="http://schemas.microsoft.com/office/drawing/2014/main" id="{56457CEB-F46E-D9C3-05DB-B8334C22B2B6}"/>
              </a:ext>
            </a:extLst>
          </p:cNvPr>
          <p:cNvPicPr>
            <a:picLocks noChangeAspect="1"/>
          </p:cNvPicPr>
          <p:nvPr/>
        </p:nvPicPr>
        <p:blipFill>
          <a:blip r:embed="rId2"/>
          <a:stretch>
            <a:fillRect/>
          </a:stretch>
        </p:blipFill>
        <p:spPr>
          <a:xfrm>
            <a:off x="2507713" y="1716683"/>
            <a:ext cx="7179225" cy="3277206"/>
          </a:xfrm>
          <a:prstGeom prst="rect">
            <a:avLst/>
          </a:prstGeom>
        </p:spPr>
      </p:pic>
      <p:sp>
        <p:nvSpPr>
          <p:cNvPr id="7" name="TextBox 6">
            <a:extLst>
              <a:ext uri="{FF2B5EF4-FFF2-40B4-BE49-F238E27FC236}">
                <a16:creationId xmlns:a16="http://schemas.microsoft.com/office/drawing/2014/main" id="{38F82DE3-3430-A10C-9433-34DE07B77771}"/>
              </a:ext>
            </a:extLst>
          </p:cNvPr>
          <p:cNvSpPr txBox="1"/>
          <p:nvPr/>
        </p:nvSpPr>
        <p:spPr>
          <a:xfrm>
            <a:off x="1255193" y="5295880"/>
            <a:ext cx="9678336" cy="646331"/>
          </a:xfrm>
          <a:prstGeom prst="rect">
            <a:avLst/>
          </a:prstGeom>
          <a:noFill/>
        </p:spPr>
        <p:txBody>
          <a:bodyPr wrap="square" lIns="91440" tIns="45720" rIns="91440" bIns="45720" rtlCol="0" anchor="t">
            <a:spAutoFit/>
          </a:bodyPr>
          <a:lstStyle/>
          <a:p>
            <a:pPr algn="ctr"/>
            <a:r>
              <a:rPr lang="en-US" dirty="0"/>
              <a:t>Displays a SLEEP query that tells the database to wait </a:t>
            </a:r>
            <a:endParaRPr lang="en-US"/>
          </a:p>
          <a:p>
            <a:pPr algn="ctr"/>
            <a:r>
              <a:rPr lang="en-US" dirty="0"/>
              <a:t>5 seconds before fulfilling the query.</a:t>
            </a:r>
          </a:p>
        </p:txBody>
      </p:sp>
    </p:spTree>
    <p:extLst>
      <p:ext uri="{BB962C8B-B14F-4D97-AF65-F5344CB8AC3E}">
        <p14:creationId xmlns:p14="http://schemas.microsoft.com/office/powerpoint/2010/main" val="13290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54FC-12DC-24CD-7523-D0ACC51A1469}"/>
              </a:ext>
            </a:extLst>
          </p:cNvPr>
          <p:cNvSpPr>
            <a:spLocks noGrp="1"/>
          </p:cNvSpPr>
          <p:nvPr>
            <p:ph type="title"/>
          </p:nvPr>
        </p:nvSpPr>
        <p:spPr/>
        <p:txBody>
          <a:bodyPr/>
          <a:lstStyle/>
          <a:p>
            <a:r>
              <a:rPr lang="en-US" dirty="0">
                <a:ea typeface="+mj-lt"/>
                <a:cs typeface="+mj-lt"/>
              </a:rPr>
              <a:t>TIME-BASED SQL INJECTION CONTINUED</a:t>
            </a:r>
            <a:endParaRPr lang="en-US" dirty="0"/>
          </a:p>
        </p:txBody>
      </p:sp>
      <p:sp>
        <p:nvSpPr>
          <p:cNvPr id="3" name="Content Placeholder 2">
            <a:extLst>
              <a:ext uri="{FF2B5EF4-FFF2-40B4-BE49-F238E27FC236}">
                <a16:creationId xmlns:a16="http://schemas.microsoft.com/office/drawing/2014/main" id="{62634321-E475-9B95-C4CF-3F38F72E6F3F}"/>
              </a:ext>
            </a:extLst>
          </p:cNvPr>
          <p:cNvSpPr>
            <a:spLocks noGrp="1"/>
          </p:cNvSpPr>
          <p:nvPr>
            <p:ph idx="1"/>
          </p:nvPr>
        </p:nvSpPr>
        <p:spPr>
          <a:xfrm>
            <a:off x="581192" y="4453628"/>
            <a:ext cx="4226044" cy="1749385"/>
          </a:xfrm>
        </p:spPr>
        <p:txBody>
          <a:bodyPr/>
          <a:lstStyle/>
          <a:p>
            <a:pPr marL="305435" indent="-305435"/>
            <a:r>
              <a:rPr lang="en-US" dirty="0">
                <a:ea typeface="+mn-lt"/>
                <a:cs typeface="+mn-lt"/>
              </a:rPr>
              <a:t>Displays the query that retrieved the database version of 5.1.41-3ubuntu12.6. This would be used to execute true or false questions.</a:t>
            </a:r>
          </a:p>
          <a:p>
            <a:pPr marL="305435" indent="-305435"/>
            <a:endParaRPr lang="en-US" dirty="0"/>
          </a:p>
        </p:txBody>
      </p:sp>
      <p:pic>
        <p:nvPicPr>
          <p:cNvPr id="5" name="Picture 4" descr="Graphical user interface, text&#10;&#10;Description automatically generated">
            <a:extLst>
              <a:ext uri="{FF2B5EF4-FFF2-40B4-BE49-F238E27FC236}">
                <a16:creationId xmlns:a16="http://schemas.microsoft.com/office/drawing/2014/main" id="{541478B4-E80E-148B-9ACE-5DB6DF975FAE}"/>
              </a:ext>
            </a:extLst>
          </p:cNvPr>
          <p:cNvPicPr>
            <a:picLocks noChangeAspect="1"/>
          </p:cNvPicPr>
          <p:nvPr/>
        </p:nvPicPr>
        <p:blipFill>
          <a:blip r:embed="rId2"/>
          <a:stretch>
            <a:fillRect/>
          </a:stretch>
        </p:blipFill>
        <p:spPr>
          <a:xfrm>
            <a:off x="578701" y="1993509"/>
            <a:ext cx="5152968" cy="223761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E92CCA86-79DA-018B-C412-62FFD9BF7D8E}"/>
              </a:ext>
            </a:extLst>
          </p:cNvPr>
          <p:cNvPicPr>
            <a:picLocks noChangeAspect="1"/>
          </p:cNvPicPr>
          <p:nvPr/>
        </p:nvPicPr>
        <p:blipFill>
          <a:blip r:embed="rId3"/>
          <a:stretch>
            <a:fillRect/>
          </a:stretch>
        </p:blipFill>
        <p:spPr>
          <a:xfrm>
            <a:off x="6354108" y="1991199"/>
            <a:ext cx="5334395" cy="2250246"/>
          </a:xfrm>
          <a:prstGeom prst="rect">
            <a:avLst/>
          </a:prstGeom>
        </p:spPr>
      </p:pic>
      <p:sp>
        <p:nvSpPr>
          <p:cNvPr id="9" name="Content Placeholder 2">
            <a:extLst>
              <a:ext uri="{FF2B5EF4-FFF2-40B4-BE49-F238E27FC236}">
                <a16:creationId xmlns:a16="http://schemas.microsoft.com/office/drawing/2014/main" id="{75D73B98-EC7C-4204-167F-33C950D64075}"/>
              </a:ext>
            </a:extLst>
          </p:cNvPr>
          <p:cNvSpPr txBox="1">
            <a:spLocks/>
          </p:cNvSpPr>
          <p:nvPr/>
        </p:nvSpPr>
        <p:spPr>
          <a:xfrm>
            <a:off x="7075106" y="4455326"/>
            <a:ext cx="4226044" cy="25277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ea typeface="+mn-lt"/>
                <a:cs typeface="+mn-lt"/>
              </a:rPr>
              <a:t>Displays a demonstration of what occurs when an incorrect statement with the '5' being replaced by a ‘6’. Since no delay occurred, it can be inferred that the statement is false. </a:t>
            </a:r>
            <a:endParaRPr lang="en-US">
              <a:ea typeface="+mn-lt"/>
              <a:cs typeface="+mn-lt"/>
            </a:endParaRPr>
          </a:p>
          <a:p>
            <a:pPr marL="305435" indent="-305435"/>
            <a:r>
              <a:rPr lang="en-US" dirty="0">
                <a:ea typeface="+mn-lt"/>
                <a:cs typeface="+mn-lt"/>
              </a:rPr>
              <a:t>This is accurate since the version does in fact start with a ‘5’ and not a ‘6’.</a:t>
            </a:r>
            <a:endParaRPr lang="en-US"/>
          </a:p>
          <a:p>
            <a:pPr marL="305435" indent="-305435"/>
            <a:endParaRPr lang="en-US" dirty="0"/>
          </a:p>
        </p:txBody>
      </p:sp>
    </p:spTree>
    <p:extLst>
      <p:ext uri="{BB962C8B-B14F-4D97-AF65-F5344CB8AC3E}">
        <p14:creationId xmlns:p14="http://schemas.microsoft.com/office/powerpoint/2010/main" val="394807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E59A-B7A1-44A9-9237-EC34A90933A8}"/>
              </a:ext>
            </a:extLst>
          </p:cNvPr>
          <p:cNvSpPr>
            <a:spLocks noGrp="1"/>
          </p:cNvSpPr>
          <p:nvPr>
            <p:ph type="title"/>
          </p:nvPr>
        </p:nvSpPr>
        <p:spPr/>
        <p:txBody>
          <a:bodyPr/>
          <a:lstStyle/>
          <a:p>
            <a:r>
              <a:rPr lang="en-US"/>
              <a:t>Elasticsearch</a:t>
            </a:r>
          </a:p>
        </p:txBody>
      </p:sp>
      <p:sp>
        <p:nvSpPr>
          <p:cNvPr id="3" name="Content Placeholder 2">
            <a:extLst>
              <a:ext uri="{FF2B5EF4-FFF2-40B4-BE49-F238E27FC236}">
                <a16:creationId xmlns:a16="http://schemas.microsoft.com/office/drawing/2014/main" id="{256EAEA9-989A-47DB-B7AE-BA64AC5FBF93}"/>
              </a:ext>
            </a:extLst>
          </p:cNvPr>
          <p:cNvSpPr>
            <a:spLocks noGrp="1"/>
          </p:cNvSpPr>
          <p:nvPr>
            <p:ph idx="1"/>
          </p:nvPr>
        </p:nvSpPr>
        <p:spPr/>
        <p:txBody>
          <a:bodyPr/>
          <a:lstStyle/>
          <a:p>
            <a:pPr marL="0" indent="0">
              <a:buNone/>
            </a:pPr>
            <a:endParaRPr lang="en-US"/>
          </a:p>
          <a:p>
            <a:pPr marL="305435" indent="-305435"/>
            <a:r>
              <a:rPr lang="en-US" dirty="0"/>
              <a:t>Uploaded SQL logs to Elasticsearch for detailed information about every event</a:t>
            </a:r>
          </a:p>
          <a:p>
            <a:pPr marL="305435" indent="-305435"/>
            <a:r>
              <a:rPr lang="en-US" dirty="0"/>
              <a:t>Differentiated malicious queries from normal ones</a:t>
            </a:r>
          </a:p>
          <a:p>
            <a:pPr marL="305435" indent="-305435"/>
            <a:r>
              <a:rPr lang="en-US" dirty="0"/>
              <a:t>Filter was created to display only malicious queries by using the </a:t>
            </a:r>
            <a:r>
              <a:rPr lang="en-US" dirty="0" err="1"/>
              <a:t>mysql.slowlog.query</a:t>
            </a:r>
            <a:r>
              <a:rPr lang="en-US" dirty="0"/>
              <a:t> field.</a:t>
            </a:r>
          </a:p>
          <a:p>
            <a:pPr marL="305435" indent="-305435"/>
            <a:endParaRPr lang="en-US" dirty="0"/>
          </a:p>
        </p:txBody>
      </p:sp>
    </p:spTree>
    <p:extLst>
      <p:ext uri="{BB962C8B-B14F-4D97-AF65-F5344CB8AC3E}">
        <p14:creationId xmlns:p14="http://schemas.microsoft.com/office/powerpoint/2010/main" val="386445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6F1E-A3C9-FB45-334D-9C6C988A33E3}"/>
              </a:ext>
            </a:extLst>
          </p:cNvPr>
          <p:cNvSpPr>
            <a:spLocks noGrp="1"/>
          </p:cNvSpPr>
          <p:nvPr>
            <p:ph type="title"/>
          </p:nvPr>
        </p:nvSpPr>
        <p:spPr>
          <a:xfrm>
            <a:off x="581192" y="702156"/>
            <a:ext cx="11029616" cy="574383"/>
          </a:xfrm>
        </p:spPr>
        <p:txBody>
          <a:bodyPr/>
          <a:lstStyle/>
          <a:p>
            <a:r>
              <a:rPr lang="en-US" dirty="0"/>
              <a:t>Elasticsearch continued</a:t>
            </a:r>
          </a:p>
        </p:txBody>
      </p:sp>
      <p:pic>
        <p:nvPicPr>
          <p:cNvPr id="4" name="Picture 3">
            <a:extLst>
              <a:ext uri="{FF2B5EF4-FFF2-40B4-BE49-F238E27FC236}">
                <a16:creationId xmlns:a16="http://schemas.microsoft.com/office/drawing/2014/main" id="{AB1FB960-B8EE-AC4C-13DC-DAB9A8F55352}"/>
              </a:ext>
            </a:extLst>
          </p:cNvPr>
          <p:cNvPicPr>
            <a:picLocks noChangeAspect="1"/>
          </p:cNvPicPr>
          <p:nvPr/>
        </p:nvPicPr>
        <p:blipFill>
          <a:blip r:embed="rId2"/>
          <a:stretch>
            <a:fillRect/>
          </a:stretch>
        </p:blipFill>
        <p:spPr>
          <a:xfrm>
            <a:off x="469872" y="1276539"/>
            <a:ext cx="11252256" cy="5321771"/>
          </a:xfrm>
          <a:prstGeom prst="rect">
            <a:avLst/>
          </a:prstGeom>
        </p:spPr>
      </p:pic>
    </p:spTree>
    <p:extLst>
      <p:ext uri="{BB962C8B-B14F-4D97-AF65-F5344CB8AC3E}">
        <p14:creationId xmlns:p14="http://schemas.microsoft.com/office/powerpoint/2010/main" val="359984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C8FA-42A5-ED3F-3DE7-1927538E50CE}"/>
              </a:ext>
            </a:extLst>
          </p:cNvPr>
          <p:cNvSpPr>
            <a:spLocks noGrp="1"/>
          </p:cNvSpPr>
          <p:nvPr>
            <p:ph type="title"/>
          </p:nvPr>
        </p:nvSpPr>
        <p:spPr>
          <a:xfrm>
            <a:off x="581192" y="702156"/>
            <a:ext cx="11029616" cy="592490"/>
          </a:xfrm>
        </p:spPr>
        <p:txBody>
          <a:bodyPr/>
          <a:lstStyle/>
          <a:p>
            <a:r>
              <a:rPr lang="en-US" dirty="0"/>
              <a:t>Elasticsearch continued</a:t>
            </a:r>
          </a:p>
        </p:txBody>
      </p:sp>
      <p:pic>
        <p:nvPicPr>
          <p:cNvPr id="4" name="Picture 3">
            <a:extLst>
              <a:ext uri="{FF2B5EF4-FFF2-40B4-BE49-F238E27FC236}">
                <a16:creationId xmlns:a16="http://schemas.microsoft.com/office/drawing/2014/main" id="{6558F8ED-B814-1749-716D-64C617CBD343}"/>
              </a:ext>
            </a:extLst>
          </p:cNvPr>
          <p:cNvPicPr>
            <a:picLocks noChangeAspect="1"/>
          </p:cNvPicPr>
          <p:nvPr/>
        </p:nvPicPr>
        <p:blipFill>
          <a:blip r:embed="rId2"/>
          <a:stretch>
            <a:fillRect/>
          </a:stretch>
        </p:blipFill>
        <p:spPr>
          <a:xfrm>
            <a:off x="581192" y="1397729"/>
            <a:ext cx="6108721" cy="2877561"/>
          </a:xfrm>
          <a:prstGeom prst="rect">
            <a:avLst/>
          </a:prstGeom>
        </p:spPr>
      </p:pic>
      <p:pic>
        <p:nvPicPr>
          <p:cNvPr id="5" name="Picture 4">
            <a:extLst>
              <a:ext uri="{FF2B5EF4-FFF2-40B4-BE49-F238E27FC236}">
                <a16:creationId xmlns:a16="http://schemas.microsoft.com/office/drawing/2014/main" id="{9CD881FB-631D-32B3-6DC5-584564DDB85F}"/>
              </a:ext>
            </a:extLst>
          </p:cNvPr>
          <p:cNvPicPr>
            <a:picLocks noChangeAspect="1"/>
          </p:cNvPicPr>
          <p:nvPr/>
        </p:nvPicPr>
        <p:blipFill>
          <a:blip r:embed="rId3"/>
          <a:stretch>
            <a:fillRect/>
          </a:stretch>
        </p:blipFill>
        <p:spPr>
          <a:xfrm>
            <a:off x="5018661" y="3191070"/>
            <a:ext cx="7173340" cy="3542724"/>
          </a:xfrm>
          <a:prstGeom prst="rect">
            <a:avLst/>
          </a:prstGeom>
        </p:spPr>
      </p:pic>
      <p:sp>
        <p:nvSpPr>
          <p:cNvPr id="6" name="TextBox 5">
            <a:extLst>
              <a:ext uri="{FF2B5EF4-FFF2-40B4-BE49-F238E27FC236}">
                <a16:creationId xmlns:a16="http://schemas.microsoft.com/office/drawing/2014/main" id="{FABFE503-60FF-7B58-D5F9-6FAB8C42A151}"/>
              </a:ext>
            </a:extLst>
          </p:cNvPr>
          <p:cNvSpPr txBox="1"/>
          <p:nvPr/>
        </p:nvSpPr>
        <p:spPr>
          <a:xfrm>
            <a:off x="6689913" y="1294646"/>
            <a:ext cx="4182701" cy="646331"/>
          </a:xfrm>
          <a:prstGeom prst="rect">
            <a:avLst/>
          </a:prstGeom>
          <a:noFill/>
        </p:spPr>
        <p:txBody>
          <a:bodyPr wrap="square" rtlCol="0">
            <a:spAutoFit/>
          </a:bodyPr>
          <a:lstStyle/>
          <a:p>
            <a:r>
              <a:rPr lang="en-US" sz="1200" dirty="0"/>
              <a:t>A pie chart of typical SQL commands that would be considered malicious due to certain words that are included in the entry (e.g. ORDER BY, UNION SELECT).</a:t>
            </a:r>
          </a:p>
        </p:txBody>
      </p:sp>
      <p:sp>
        <p:nvSpPr>
          <p:cNvPr id="7" name="TextBox 6">
            <a:extLst>
              <a:ext uri="{FF2B5EF4-FFF2-40B4-BE49-F238E27FC236}">
                <a16:creationId xmlns:a16="http://schemas.microsoft.com/office/drawing/2014/main" id="{C6AA49F9-C5FF-4EE6-BA33-69B57F67296A}"/>
              </a:ext>
            </a:extLst>
          </p:cNvPr>
          <p:cNvSpPr txBox="1"/>
          <p:nvPr/>
        </p:nvSpPr>
        <p:spPr>
          <a:xfrm>
            <a:off x="1882522" y="5109884"/>
            <a:ext cx="4807391" cy="830997"/>
          </a:xfrm>
          <a:prstGeom prst="rect">
            <a:avLst/>
          </a:prstGeom>
          <a:noFill/>
        </p:spPr>
        <p:txBody>
          <a:bodyPr wrap="square" rtlCol="0">
            <a:spAutoFit/>
          </a:bodyPr>
          <a:lstStyle/>
          <a:p>
            <a:r>
              <a:rPr lang="en-US" sz="1200" dirty="0"/>
              <a:t>Shows a specific SQL command that contains a UNION SELECT with the term ”password“. This should be a clear indication of SQL injection since confidential information such as passwords are attempting to be accessed.</a:t>
            </a:r>
          </a:p>
        </p:txBody>
      </p:sp>
    </p:spTree>
    <p:extLst>
      <p:ext uri="{BB962C8B-B14F-4D97-AF65-F5344CB8AC3E}">
        <p14:creationId xmlns:p14="http://schemas.microsoft.com/office/powerpoint/2010/main" val="191505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0B84-C27F-458D-94B0-35F628296D47}"/>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B197F25C-BF1A-448A-9F2E-9E3B7BB6FCEC}"/>
              </a:ext>
            </a:extLst>
          </p:cNvPr>
          <p:cNvSpPr>
            <a:spLocks noGrp="1"/>
          </p:cNvSpPr>
          <p:nvPr>
            <p:ph idx="1"/>
          </p:nvPr>
        </p:nvSpPr>
        <p:spPr/>
        <p:txBody>
          <a:bodyPr/>
          <a:lstStyle/>
          <a:p>
            <a:r>
              <a:rPr lang="en-US" dirty="0"/>
              <a:t>Enhanced our knowledge of database security</a:t>
            </a:r>
          </a:p>
          <a:p>
            <a:r>
              <a:rPr lang="en-US" dirty="0"/>
              <a:t>Analytical research through the Cloud</a:t>
            </a:r>
          </a:p>
          <a:p>
            <a:r>
              <a:rPr lang="en-US" dirty="0"/>
              <a:t>Collaborative Development</a:t>
            </a:r>
          </a:p>
        </p:txBody>
      </p:sp>
    </p:spTree>
    <p:extLst>
      <p:ext uri="{BB962C8B-B14F-4D97-AF65-F5344CB8AC3E}">
        <p14:creationId xmlns:p14="http://schemas.microsoft.com/office/powerpoint/2010/main" val="83171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04C1-A53D-4227-B153-13CDD6A8741C}"/>
              </a:ext>
            </a:extLst>
          </p:cNvPr>
          <p:cNvSpPr>
            <a:spLocks noGrp="1"/>
          </p:cNvSpPr>
          <p:nvPr>
            <p:ph type="title"/>
          </p:nvPr>
        </p:nvSpPr>
        <p:spPr/>
        <p:txBody>
          <a:bodyPr/>
          <a:lstStyle/>
          <a:p>
            <a:r>
              <a:rPr lang="en-US" dirty="0"/>
              <a:t>Obstacles we faced</a:t>
            </a:r>
          </a:p>
        </p:txBody>
      </p:sp>
      <p:sp>
        <p:nvSpPr>
          <p:cNvPr id="3" name="Content Placeholder 2">
            <a:extLst>
              <a:ext uri="{FF2B5EF4-FFF2-40B4-BE49-F238E27FC236}">
                <a16:creationId xmlns:a16="http://schemas.microsoft.com/office/drawing/2014/main" id="{82C1E95A-23A6-458A-8F90-40278A255AB8}"/>
              </a:ext>
            </a:extLst>
          </p:cNvPr>
          <p:cNvSpPr>
            <a:spLocks noGrp="1"/>
          </p:cNvSpPr>
          <p:nvPr>
            <p:ph idx="1"/>
          </p:nvPr>
        </p:nvSpPr>
        <p:spPr/>
        <p:txBody>
          <a:bodyPr/>
          <a:lstStyle/>
          <a:p>
            <a:r>
              <a:rPr lang="en-US" dirty="0"/>
              <a:t>Having </a:t>
            </a:r>
            <a:r>
              <a:rPr lang="en-US" dirty="0" err="1"/>
              <a:t>filebeat</a:t>
            </a:r>
            <a:r>
              <a:rPr lang="en-US" dirty="0"/>
              <a:t> connect to Elasticsearch</a:t>
            </a:r>
          </a:p>
          <a:p>
            <a:r>
              <a:rPr lang="en-US" dirty="0"/>
              <a:t>Identifying the logs with visualizations</a:t>
            </a:r>
          </a:p>
          <a:p>
            <a:r>
              <a:rPr lang="en-US" dirty="0"/>
              <a:t>Hacking with the different SQL Injections </a:t>
            </a:r>
          </a:p>
          <a:p>
            <a:endParaRPr lang="en-US" dirty="0"/>
          </a:p>
        </p:txBody>
      </p:sp>
    </p:spTree>
    <p:extLst>
      <p:ext uri="{BB962C8B-B14F-4D97-AF65-F5344CB8AC3E}">
        <p14:creationId xmlns:p14="http://schemas.microsoft.com/office/powerpoint/2010/main" val="297312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F31A-07F9-48A7-961A-22A705739A41}"/>
              </a:ext>
            </a:extLst>
          </p:cNvPr>
          <p:cNvSpPr>
            <a:spLocks noGrp="1"/>
          </p:cNvSpPr>
          <p:nvPr>
            <p:ph type="title"/>
          </p:nvPr>
        </p:nvSpPr>
        <p:spPr/>
        <p:txBody>
          <a:bodyPr/>
          <a:lstStyle/>
          <a:p>
            <a:r>
              <a:rPr lang="en-US"/>
              <a:t>Future </a:t>
            </a:r>
          </a:p>
        </p:txBody>
      </p:sp>
      <p:sp>
        <p:nvSpPr>
          <p:cNvPr id="3" name="Content Placeholder 2">
            <a:extLst>
              <a:ext uri="{FF2B5EF4-FFF2-40B4-BE49-F238E27FC236}">
                <a16:creationId xmlns:a16="http://schemas.microsoft.com/office/drawing/2014/main" id="{12ADAA13-F7A5-4F1F-BB3C-54DFA07EA767}"/>
              </a:ext>
            </a:extLst>
          </p:cNvPr>
          <p:cNvSpPr>
            <a:spLocks noGrp="1"/>
          </p:cNvSpPr>
          <p:nvPr>
            <p:ph idx="1"/>
          </p:nvPr>
        </p:nvSpPr>
        <p:spPr/>
        <p:txBody>
          <a:bodyPr/>
          <a:lstStyle/>
          <a:p>
            <a:pPr marL="305435" indent="-305435"/>
            <a:r>
              <a:rPr lang="en-US" dirty="0"/>
              <a:t>Using OWASP </a:t>
            </a:r>
            <a:endParaRPr lang="en-US"/>
          </a:p>
          <a:p>
            <a:pPr marL="305435" indent="-305435"/>
            <a:r>
              <a:rPr lang="en-US" dirty="0"/>
              <a:t>Looking for preventative ways for SQL Injections</a:t>
            </a:r>
          </a:p>
          <a:p>
            <a:pPr marL="305435" indent="-305435"/>
            <a:r>
              <a:rPr lang="en-US" dirty="0"/>
              <a:t>Introducing more features of IDS</a:t>
            </a:r>
          </a:p>
          <a:p>
            <a:pPr marL="305435" indent="-305435"/>
            <a:r>
              <a:rPr lang="en-US" dirty="0"/>
              <a:t>Automize processes</a:t>
            </a:r>
          </a:p>
        </p:txBody>
      </p:sp>
    </p:spTree>
    <p:extLst>
      <p:ext uri="{BB962C8B-B14F-4D97-AF65-F5344CB8AC3E}">
        <p14:creationId xmlns:p14="http://schemas.microsoft.com/office/powerpoint/2010/main" val="40019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6625-E12E-48DB-6FEA-698C6739F6C3}"/>
              </a:ext>
            </a:extLst>
          </p:cNvPr>
          <p:cNvSpPr>
            <a:spLocks noGrp="1"/>
          </p:cNvSpPr>
          <p:nvPr>
            <p:ph type="title"/>
          </p:nvPr>
        </p:nvSpPr>
        <p:spPr/>
        <p:txBody>
          <a:bodyPr/>
          <a:lstStyle/>
          <a:p>
            <a:r>
              <a:rPr lang="en-US" dirty="0"/>
              <a:t>SQL INJECTION INTRODUCTION</a:t>
            </a:r>
          </a:p>
        </p:txBody>
      </p:sp>
      <p:sp>
        <p:nvSpPr>
          <p:cNvPr id="3" name="Content Placeholder 2">
            <a:extLst>
              <a:ext uri="{FF2B5EF4-FFF2-40B4-BE49-F238E27FC236}">
                <a16:creationId xmlns:a16="http://schemas.microsoft.com/office/drawing/2014/main" id="{986E397C-4D00-AEF7-855D-042DC6790118}"/>
              </a:ext>
            </a:extLst>
          </p:cNvPr>
          <p:cNvSpPr>
            <a:spLocks noGrp="1"/>
          </p:cNvSpPr>
          <p:nvPr>
            <p:ph idx="1"/>
          </p:nvPr>
        </p:nvSpPr>
        <p:spPr/>
        <p:txBody>
          <a:bodyPr/>
          <a:lstStyle/>
          <a:p>
            <a:pPr marL="305435" indent="-305435"/>
            <a:r>
              <a:rPr lang="en-US" dirty="0">
                <a:ea typeface="+mn-lt"/>
                <a:cs typeface="+mn-lt"/>
              </a:rPr>
              <a:t>Injection of malicious SQL statements into the code of websites and web apps to hijack back-end processes and access, extract, and delete confidential information from your databases.</a:t>
            </a:r>
          </a:p>
          <a:p>
            <a:pPr marL="305435" indent="-305435"/>
            <a:r>
              <a:rPr lang="en-US" dirty="0"/>
              <a:t>First documented in 1998</a:t>
            </a:r>
          </a:p>
          <a:p>
            <a:pPr marL="305435" indent="-305435"/>
            <a:r>
              <a:rPr lang="en-US" dirty="0"/>
              <a:t>Within recent years, 65.1% of all attacks on software applications were SQL injections alone</a:t>
            </a:r>
          </a:p>
          <a:p>
            <a:pPr marL="305435" indent="-305435"/>
            <a:r>
              <a:rPr lang="en-US" dirty="0"/>
              <a:t>OWASP Top 10 for 2021,</a:t>
            </a:r>
            <a:r>
              <a:rPr lang="en-US" dirty="0">
                <a:ea typeface="+mn-lt"/>
                <a:cs typeface="+mn-lt"/>
              </a:rPr>
              <a:t> ranked number 3 under 'Injection' </a:t>
            </a:r>
          </a:p>
          <a:p>
            <a:pPr marL="305435" indent="-305435"/>
            <a:endParaRPr lang="en-US" dirty="0"/>
          </a:p>
        </p:txBody>
      </p:sp>
    </p:spTree>
    <p:extLst>
      <p:ext uri="{BB962C8B-B14F-4D97-AF65-F5344CB8AC3E}">
        <p14:creationId xmlns:p14="http://schemas.microsoft.com/office/powerpoint/2010/main" val="3225760388"/>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C66-FC38-A523-8C0A-FC75A550B37A}"/>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A4CDC0A4-ADD0-4FB7-8AE6-26339E4991F2}"/>
              </a:ext>
            </a:extLst>
          </p:cNvPr>
          <p:cNvSpPr>
            <a:spLocks noGrp="1"/>
          </p:cNvSpPr>
          <p:nvPr>
            <p:ph idx="1"/>
          </p:nvPr>
        </p:nvSpPr>
        <p:spPr/>
        <p:txBody>
          <a:bodyPr/>
          <a:lstStyle/>
          <a:p>
            <a:pPr marL="305435" indent="-305435"/>
            <a:r>
              <a:rPr lang="en-US" dirty="0">
                <a:ea typeface="+mn-lt"/>
                <a:cs typeface="+mn-lt"/>
                <a:hlinkClick r:id="rId2"/>
              </a:rPr>
              <a:t>https://www.appknox.com/blog/sql-injection-attacks</a:t>
            </a:r>
            <a:endParaRPr lang="en-US" dirty="0"/>
          </a:p>
          <a:p>
            <a:pPr marL="305435" indent="-305435"/>
            <a:r>
              <a:rPr lang="en-US" dirty="0">
                <a:ea typeface="+mn-lt"/>
                <a:cs typeface="+mn-lt"/>
                <a:hlinkClick r:id="rId3"/>
              </a:rPr>
              <a:t>https://owasp.org/www-project-top-ten/</a:t>
            </a:r>
          </a:p>
          <a:p>
            <a:pPr marL="305435" indent="-305435"/>
            <a:r>
              <a:rPr lang="en-US" dirty="0">
                <a:ea typeface="+mn-lt"/>
                <a:cs typeface="+mn-lt"/>
                <a:hlinkClick r:id="rId3"/>
              </a:rPr>
              <a:t>https://www.malwarebytes.com/sql-injection</a:t>
            </a:r>
          </a:p>
          <a:p>
            <a:pPr marL="305435" indent="-305435"/>
            <a:r>
              <a:rPr lang="en-US" dirty="0">
                <a:ea typeface="+mn-lt"/>
                <a:cs typeface="+mn-lt"/>
                <a:hlinkClick r:id="rId3"/>
              </a:rPr>
              <a:t>https://www.researchgate.net/publication/324227697_SQL_Injection_The_Longest_Running_Sequel_in_Programming_History</a:t>
            </a:r>
          </a:p>
          <a:p>
            <a:pPr marL="305435" indent="-305435"/>
            <a:r>
              <a:rPr lang="en-US" dirty="0">
                <a:ea typeface="+mn-lt"/>
                <a:cs typeface="+mn-lt"/>
                <a:hlinkClick r:id="rId3"/>
              </a:rPr>
              <a:t>https://beaglesecurity.com/blog/vulnerability/time-based-blind-sql-injection.html</a:t>
            </a:r>
          </a:p>
          <a:p>
            <a:pPr marL="305435" indent="-305435"/>
            <a:endParaRPr lang="en-US" dirty="0">
              <a:ea typeface="+mn-lt"/>
              <a:cs typeface="+mn-lt"/>
              <a:hlinkClick r:id="rId3"/>
            </a:endParaRPr>
          </a:p>
          <a:p>
            <a:pPr marL="305435" indent="-305435"/>
            <a:endParaRPr lang="en-US" dirty="0">
              <a:ea typeface="+mn-lt"/>
              <a:cs typeface="+mn-lt"/>
            </a:endParaRPr>
          </a:p>
          <a:p>
            <a:pPr marL="305435" indent="-305435"/>
            <a:endParaRPr lang="en-US" dirty="0">
              <a:ea typeface="+mn-lt"/>
              <a:cs typeface="+mn-lt"/>
            </a:endParaRPr>
          </a:p>
        </p:txBody>
      </p:sp>
    </p:spTree>
    <p:extLst>
      <p:ext uri="{BB962C8B-B14F-4D97-AF65-F5344CB8AC3E}">
        <p14:creationId xmlns:p14="http://schemas.microsoft.com/office/powerpoint/2010/main" val="326024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5FCE-BE49-49A6-0109-5E7FD53A2515}"/>
              </a:ext>
            </a:extLst>
          </p:cNvPr>
          <p:cNvSpPr>
            <a:spLocks noGrp="1"/>
          </p:cNvSpPr>
          <p:nvPr>
            <p:ph type="title"/>
          </p:nvPr>
        </p:nvSpPr>
        <p:spPr>
          <a:xfrm>
            <a:off x="578642" y="1854791"/>
            <a:ext cx="11029616" cy="988332"/>
          </a:xfrm>
        </p:spPr>
        <p:txBody>
          <a:bodyPr>
            <a:normAutofit/>
          </a:bodyPr>
          <a:lstStyle/>
          <a:p>
            <a:pPr algn="ctr"/>
            <a:r>
              <a:rPr lang="en-US" sz="6000" dirty="0"/>
              <a:t>Thank you</a:t>
            </a:r>
          </a:p>
        </p:txBody>
      </p:sp>
      <p:pic>
        <p:nvPicPr>
          <p:cNvPr id="3" name="Picture 2">
            <a:extLst>
              <a:ext uri="{FF2B5EF4-FFF2-40B4-BE49-F238E27FC236}">
                <a16:creationId xmlns:a16="http://schemas.microsoft.com/office/drawing/2014/main" id="{C7B3FD5D-3100-9F21-32F1-A0179DA8BFEA}"/>
              </a:ext>
            </a:extLst>
          </p:cNvPr>
          <p:cNvPicPr>
            <a:picLocks noChangeAspect="1"/>
          </p:cNvPicPr>
          <p:nvPr/>
        </p:nvPicPr>
        <p:blipFill>
          <a:blip r:embed="rId2"/>
          <a:stretch>
            <a:fillRect/>
          </a:stretch>
        </p:blipFill>
        <p:spPr>
          <a:xfrm>
            <a:off x="578642" y="4014877"/>
            <a:ext cx="11034716" cy="1609483"/>
          </a:xfrm>
          <a:prstGeom prst="rect">
            <a:avLst/>
          </a:prstGeom>
        </p:spPr>
      </p:pic>
    </p:spTree>
    <p:extLst>
      <p:ext uri="{BB962C8B-B14F-4D97-AF65-F5344CB8AC3E}">
        <p14:creationId xmlns:p14="http://schemas.microsoft.com/office/powerpoint/2010/main" val="337761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1A47-720C-42BE-8D0F-9BBBDA5220B6}"/>
              </a:ext>
            </a:extLst>
          </p:cNvPr>
          <p:cNvSpPr>
            <a:spLocks noGrp="1"/>
          </p:cNvSpPr>
          <p:nvPr>
            <p:ph type="title"/>
          </p:nvPr>
        </p:nvSpPr>
        <p:spPr/>
        <p:txBody>
          <a:bodyPr/>
          <a:lstStyle/>
          <a:p>
            <a:r>
              <a:rPr lang="en-US" dirty="0"/>
              <a:t>Lab configurations</a:t>
            </a:r>
          </a:p>
        </p:txBody>
      </p:sp>
      <p:sp>
        <p:nvSpPr>
          <p:cNvPr id="3" name="Content Placeholder 2">
            <a:extLst>
              <a:ext uri="{FF2B5EF4-FFF2-40B4-BE49-F238E27FC236}">
                <a16:creationId xmlns:a16="http://schemas.microsoft.com/office/drawing/2014/main" id="{367E34A3-7216-48F7-80FE-6EED107732AD}"/>
              </a:ext>
            </a:extLst>
          </p:cNvPr>
          <p:cNvSpPr>
            <a:spLocks noGrp="1"/>
          </p:cNvSpPr>
          <p:nvPr>
            <p:ph idx="1"/>
          </p:nvPr>
        </p:nvSpPr>
        <p:spPr/>
        <p:txBody>
          <a:bodyPr/>
          <a:lstStyle/>
          <a:p>
            <a:r>
              <a:rPr lang="en-US" dirty="0"/>
              <a:t>Ubuntu </a:t>
            </a:r>
            <a:r>
              <a:rPr lang="en-US"/>
              <a:t>server 20.0.4 </a:t>
            </a:r>
            <a:r>
              <a:rPr lang="en-US" dirty="0"/>
              <a:t>with DVWA</a:t>
            </a:r>
          </a:p>
          <a:p>
            <a:r>
              <a:rPr lang="en-US" dirty="0" err="1"/>
              <a:t>Filebeat</a:t>
            </a:r>
            <a:r>
              <a:rPr lang="en-US" dirty="0"/>
              <a:t> to use for Elasticsearch</a:t>
            </a:r>
          </a:p>
          <a:p>
            <a:r>
              <a:rPr lang="en-US" dirty="0"/>
              <a:t>curl -L -O https://artifacts.elastic.co/downloads/beats/filebeat/filebeat-8.1.3-amd64.deb </a:t>
            </a:r>
            <a:r>
              <a:rPr lang="en-US" dirty="0" err="1"/>
              <a:t>sudo</a:t>
            </a:r>
            <a:r>
              <a:rPr lang="en-US" dirty="0"/>
              <a:t> </a:t>
            </a:r>
            <a:r>
              <a:rPr lang="en-US" dirty="0" err="1"/>
              <a:t>dpkg</a:t>
            </a:r>
            <a:r>
              <a:rPr lang="en-US" dirty="0"/>
              <a:t> -</a:t>
            </a:r>
            <a:r>
              <a:rPr lang="en-US" dirty="0" err="1"/>
              <a:t>i</a:t>
            </a:r>
            <a:r>
              <a:rPr lang="en-US" dirty="0"/>
              <a:t> filebeat-8.1.3-amd64.deb </a:t>
            </a:r>
          </a:p>
          <a:p>
            <a:r>
              <a:rPr lang="en-US" dirty="0" err="1"/>
              <a:t>Filebeat</a:t>
            </a:r>
            <a:r>
              <a:rPr lang="en-US" dirty="0"/>
              <a:t> modules enable nginx</a:t>
            </a:r>
          </a:p>
          <a:p>
            <a:r>
              <a:rPr lang="en-US" dirty="0" err="1"/>
              <a:t>Filebeat</a:t>
            </a:r>
            <a:r>
              <a:rPr lang="en-US" dirty="0"/>
              <a:t> setup –e</a:t>
            </a:r>
          </a:p>
          <a:p>
            <a:r>
              <a:rPr lang="en-US" dirty="0" err="1"/>
              <a:t>Sudo</a:t>
            </a:r>
            <a:r>
              <a:rPr lang="en-US" dirty="0"/>
              <a:t> service </a:t>
            </a:r>
            <a:r>
              <a:rPr lang="en-US" dirty="0" err="1"/>
              <a:t>filebeat</a:t>
            </a:r>
            <a:r>
              <a:rPr lang="en-US" dirty="0"/>
              <a:t> start</a:t>
            </a:r>
          </a:p>
          <a:p>
            <a:endParaRPr lang="en-US" dirty="0"/>
          </a:p>
        </p:txBody>
      </p:sp>
    </p:spTree>
    <p:extLst>
      <p:ext uri="{BB962C8B-B14F-4D97-AF65-F5344CB8AC3E}">
        <p14:creationId xmlns:p14="http://schemas.microsoft.com/office/powerpoint/2010/main" val="46384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A23E3-F245-4FF8-86E0-6FDC47E9ADB0}"/>
              </a:ext>
            </a:extLst>
          </p:cNvPr>
          <p:cNvSpPr>
            <a:spLocks noGrp="1"/>
          </p:cNvSpPr>
          <p:nvPr>
            <p:ph type="title"/>
          </p:nvPr>
        </p:nvSpPr>
        <p:spPr>
          <a:xfrm>
            <a:off x="581193" y="702156"/>
            <a:ext cx="6540462" cy="1013800"/>
          </a:xfrm>
        </p:spPr>
        <p:txBody>
          <a:bodyPr>
            <a:normAutofit/>
          </a:bodyPr>
          <a:lstStyle/>
          <a:p>
            <a:r>
              <a:rPr lang="en-US">
                <a:solidFill>
                  <a:schemeClr val="tx2"/>
                </a:solidFill>
              </a:rPr>
              <a:t>Error-based </a:t>
            </a:r>
            <a:r>
              <a:rPr lang="en-US" dirty="0" err="1">
                <a:solidFill>
                  <a:schemeClr val="tx2"/>
                </a:solidFill>
              </a:rPr>
              <a:t>sql</a:t>
            </a:r>
            <a:r>
              <a:rPr lang="en-US">
                <a:solidFill>
                  <a:schemeClr val="tx2"/>
                </a:solidFill>
              </a:rPr>
              <a:t> </a:t>
            </a:r>
            <a:r>
              <a:rPr lang="en-US" dirty="0">
                <a:solidFill>
                  <a:schemeClr val="tx2"/>
                </a:solidFill>
              </a:rPr>
              <a:t>injection</a:t>
            </a:r>
            <a:endParaRPr lang="en-US">
              <a:solidFill>
                <a:schemeClr val="tx2"/>
              </a:solidFill>
            </a:endParaRPr>
          </a:p>
        </p:txBody>
      </p:sp>
      <p:sp>
        <p:nvSpPr>
          <p:cNvPr id="24" name="Rectangle 2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DF52497-2D0A-4A8C-B6E6-55AF5B76258A}"/>
              </a:ext>
            </a:extLst>
          </p:cNvPr>
          <p:cNvSpPr>
            <a:spLocks noGrp="1"/>
          </p:cNvSpPr>
          <p:nvPr>
            <p:ph idx="1"/>
          </p:nvPr>
        </p:nvSpPr>
        <p:spPr>
          <a:xfrm>
            <a:off x="288202" y="2305845"/>
            <a:ext cx="5791201" cy="3962266"/>
          </a:xfrm>
        </p:spPr>
        <p:txBody>
          <a:bodyPr>
            <a:normAutofit/>
          </a:bodyPr>
          <a:lstStyle/>
          <a:p>
            <a:r>
              <a:rPr lang="en-US" dirty="0">
                <a:solidFill>
                  <a:schemeClr val="tx2"/>
                </a:solidFill>
              </a:rPr>
              <a:t>Error-based SQL injections rely on error messages thrown by the database server to obtain information about the structure of the database. </a:t>
            </a:r>
          </a:p>
          <a:p>
            <a:r>
              <a:rPr lang="en-US" dirty="0">
                <a:solidFill>
                  <a:schemeClr val="tx2"/>
                </a:solidFill>
              </a:rPr>
              <a:t>Error: You have an error in your SQL syntax, check the manual that corresponds to your MySQL server version for the right syntax to use near “%” at line 1.</a:t>
            </a:r>
          </a:p>
          <a:p>
            <a:r>
              <a:rPr lang="en-US" dirty="0">
                <a:solidFill>
                  <a:schemeClr val="tx2"/>
                </a:solidFill>
              </a:rPr>
              <a:t>A query of ‘ ORDER BY 5 -- was inserted into the URL. The output generated an error message that indicated there were less than 5 tables within this database.</a:t>
            </a:r>
          </a:p>
        </p:txBody>
      </p:sp>
      <p:pic>
        <p:nvPicPr>
          <p:cNvPr id="5" name="Picture 4">
            <a:extLst>
              <a:ext uri="{FF2B5EF4-FFF2-40B4-BE49-F238E27FC236}">
                <a16:creationId xmlns:a16="http://schemas.microsoft.com/office/drawing/2014/main" id="{61E03046-02C6-0BAD-57A8-086BC0CE6583}"/>
              </a:ext>
            </a:extLst>
          </p:cNvPr>
          <p:cNvPicPr>
            <a:picLocks noChangeAspect="1"/>
          </p:cNvPicPr>
          <p:nvPr/>
        </p:nvPicPr>
        <p:blipFill>
          <a:blip r:embed="rId2"/>
          <a:stretch>
            <a:fillRect/>
          </a:stretch>
        </p:blipFill>
        <p:spPr>
          <a:xfrm>
            <a:off x="6228784" y="3960050"/>
            <a:ext cx="5675014" cy="1024202"/>
          </a:xfrm>
          <a:prstGeom prst="rect">
            <a:avLst/>
          </a:prstGeom>
        </p:spPr>
      </p:pic>
      <p:pic>
        <p:nvPicPr>
          <p:cNvPr id="4" name="Picture 3">
            <a:extLst>
              <a:ext uri="{FF2B5EF4-FFF2-40B4-BE49-F238E27FC236}">
                <a16:creationId xmlns:a16="http://schemas.microsoft.com/office/drawing/2014/main" id="{D9FBC24A-DB75-30D2-DC67-B6238D729C17}"/>
              </a:ext>
            </a:extLst>
          </p:cNvPr>
          <p:cNvPicPr>
            <a:picLocks noChangeAspect="1"/>
          </p:cNvPicPr>
          <p:nvPr/>
        </p:nvPicPr>
        <p:blipFill>
          <a:blip r:embed="rId3"/>
          <a:stretch>
            <a:fillRect/>
          </a:stretch>
        </p:blipFill>
        <p:spPr>
          <a:xfrm>
            <a:off x="6228784" y="2415216"/>
            <a:ext cx="5899842" cy="706017"/>
          </a:xfrm>
          <a:prstGeom prst="rect">
            <a:avLst/>
          </a:prstGeom>
        </p:spPr>
      </p:pic>
    </p:spTree>
    <p:extLst>
      <p:ext uri="{BB962C8B-B14F-4D97-AF65-F5344CB8AC3E}">
        <p14:creationId xmlns:p14="http://schemas.microsoft.com/office/powerpoint/2010/main" val="199427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2A65-0904-34D1-8834-0B03F652E34F}"/>
              </a:ext>
            </a:extLst>
          </p:cNvPr>
          <p:cNvSpPr>
            <a:spLocks noGrp="1"/>
          </p:cNvSpPr>
          <p:nvPr>
            <p:ph type="title"/>
          </p:nvPr>
        </p:nvSpPr>
        <p:spPr/>
        <p:txBody>
          <a:bodyPr/>
          <a:lstStyle/>
          <a:p>
            <a:r>
              <a:rPr lang="en-US" dirty="0"/>
              <a:t>Error–based continued</a:t>
            </a:r>
          </a:p>
        </p:txBody>
      </p:sp>
      <p:sp>
        <p:nvSpPr>
          <p:cNvPr id="3" name="Content Placeholder 2">
            <a:extLst>
              <a:ext uri="{FF2B5EF4-FFF2-40B4-BE49-F238E27FC236}">
                <a16:creationId xmlns:a16="http://schemas.microsoft.com/office/drawing/2014/main" id="{2953F383-3C50-E621-2788-F103BD98492F}"/>
              </a:ext>
            </a:extLst>
          </p:cNvPr>
          <p:cNvSpPr>
            <a:spLocks noGrp="1"/>
          </p:cNvSpPr>
          <p:nvPr>
            <p:ph idx="1"/>
          </p:nvPr>
        </p:nvSpPr>
        <p:spPr>
          <a:xfrm>
            <a:off x="581193" y="2340864"/>
            <a:ext cx="5656646" cy="3634486"/>
          </a:xfrm>
        </p:spPr>
        <p:txBody>
          <a:bodyPr/>
          <a:lstStyle/>
          <a:p>
            <a:r>
              <a:rPr lang="en-US" dirty="0"/>
              <a:t>Output when the query of ‘ ORDER BY 2 – was input. Instead of an error message being outputted, a proper web page was formed from the SQL query. This indicates that the database contains 2 tables.</a:t>
            </a:r>
          </a:p>
          <a:p>
            <a:r>
              <a:rPr lang="en-US" dirty="0"/>
              <a:t>Through a process of trial and error, our group successfully determined the number of tables present within a database by observing error messages.</a:t>
            </a:r>
          </a:p>
        </p:txBody>
      </p:sp>
      <p:pic>
        <p:nvPicPr>
          <p:cNvPr id="4" name="Picture 3">
            <a:extLst>
              <a:ext uri="{FF2B5EF4-FFF2-40B4-BE49-F238E27FC236}">
                <a16:creationId xmlns:a16="http://schemas.microsoft.com/office/drawing/2014/main" id="{66A807FD-81CB-414C-267E-25D1F2BBE644}"/>
              </a:ext>
            </a:extLst>
          </p:cNvPr>
          <p:cNvPicPr>
            <a:picLocks noChangeAspect="1"/>
          </p:cNvPicPr>
          <p:nvPr/>
        </p:nvPicPr>
        <p:blipFill>
          <a:blip r:embed="rId2"/>
          <a:stretch>
            <a:fillRect/>
          </a:stretch>
        </p:blipFill>
        <p:spPr>
          <a:xfrm>
            <a:off x="6385474" y="3048539"/>
            <a:ext cx="5486876" cy="2219136"/>
          </a:xfrm>
          <a:prstGeom prst="rect">
            <a:avLst/>
          </a:prstGeom>
        </p:spPr>
      </p:pic>
    </p:spTree>
    <p:extLst>
      <p:ext uri="{BB962C8B-B14F-4D97-AF65-F5344CB8AC3E}">
        <p14:creationId xmlns:p14="http://schemas.microsoft.com/office/powerpoint/2010/main" val="98576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104-2ED5-42F4-85FC-67318FA187A9}"/>
              </a:ext>
            </a:extLst>
          </p:cNvPr>
          <p:cNvSpPr>
            <a:spLocks noGrp="1"/>
          </p:cNvSpPr>
          <p:nvPr>
            <p:ph type="title"/>
          </p:nvPr>
        </p:nvSpPr>
        <p:spPr/>
        <p:txBody>
          <a:bodyPr/>
          <a:lstStyle/>
          <a:p>
            <a:r>
              <a:rPr lang="en-US" dirty="0"/>
              <a:t>Union-based </a:t>
            </a:r>
            <a:r>
              <a:rPr lang="en-US" dirty="0" err="1"/>
              <a:t>sql</a:t>
            </a:r>
            <a:r>
              <a:rPr lang="en-US" dirty="0"/>
              <a:t> injection</a:t>
            </a:r>
          </a:p>
        </p:txBody>
      </p:sp>
      <p:sp>
        <p:nvSpPr>
          <p:cNvPr id="3" name="Content Placeholder 2">
            <a:extLst>
              <a:ext uri="{FF2B5EF4-FFF2-40B4-BE49-F238E27FC236}">
                <a16:creationId xmlns:a16="http://schemas.microsoft.com/office/drawing/2014/main" id="{88434ED8-5C98-411C-A4F7-685CE6691484}"/>
              </a:ext>
            </a:extLst>
          </p:cNvPr>
          <p:cNvSpPr>
            <a:spLocks noGrp="1"/>
          </p:cNvSpPr>
          <p:nvPr>
            <p:ph idx="1"/>
          </p:nvPr>
        </p:nvSpPr>
        <p:spPr>
          <a:xfrm>
            <a:off x="581193" y="2340864"/>
            <a:ext cx="5249240" cy="3634486"/>
          </a:xfrm>
        </p:spPr>
        <p:txBody>
          <a:bodyPr/>
          <a:lstStyle/>
          <a:p>
            <a:r>
              <a:rPr lang="en-US" dirty="0"/>
              <a:t>Union-based SQL injection is an in-band SQL injection technique that leverages the UNION SQL operator. This is used to combine the results of two or more SELECT statements into a single result; that result is then returned as part of the HTTP response.</a:t>
            </a:r>
          </a:p>
          <a:p>
            <a:r>
              <a:rPr lang="en-US" dirty="0"/>
              <a:t>The image shows how using a UNION statement to perform SQL injection into a database can lead to the compromise of confidential information.</a:t>
            </a:r>
          </a:p>
        </p:txBody>
      </p:sp>
      <p:pic>
        <p:nvPicPr>
          <p:cNvPr id="4" name="Picture 3">
            <a:extLst>
              <a:ext uri="{FF2B5EF4-FFF2-40B4-BE49-F238E27FC236}">
                <a16:creationId xmlns:a16="http://schemas.microsoft.com/office/drawing/2014/main" id="{AE8460D5-47D1-5E9C-6CBA-0EA8ABF1DA83}"/>
              </a:ext>
            </a:extLst>
          </p:cNvPr>
          <p:cNvPicPr>
            <a:picLocks noChangeAspect="1"/>
          </p:cNvPicPr>
          <p:nvPr/>
        </p:nvPicPr>
        <p:blipFill>
          <a:blip r:embed="rId2"/>
          <a:stretch>
            <a:fillRect/>
          </a:stretch>
        </p:blipFill>
        <p:spPr>
          <a:xfrm>
            <a:off x="6430504" y="4158107"/>
            <a:ext cx="4596782" cy="2024047"/>
          </a:xfrm>
          <a:prstGeom prst="rect">
            <a:avLst/>
          </a:prstGeom>
        </p:spPr>
      </p:pic>
    </p:spTree>
    <p:extLst>
      <p:ext uri="{BB962C8B-B14F-4D97-AF65-F5344CB8AC3E}">
        <p14:creationId xmlns:p14="http://schemas.microsoft.com/office/powerpoint/2010/main" val="8350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FD8A-DA46-2269-18CD-5DFC1713ACD8}"/>
              </a:ext>
            </a:extLst>
          </p:cNvPr>
          <p:cNvSpPr>
            <a:spLocks noGrp="1"/>
          </p:cNvSpPr>
          <p:nvPr>
            <p:ph type="title"/>
          </p:nvPr>
        </p:nvSpPr>
        <p:spPr>
          <a:xfrm>
            <a:off x="581192" y="702156"/>
            <a:ext cx="11029616" cy="766912"/>
          </a:xfrm>
        </p:spPr>
        <p:txBody>
          <a:bodyPr/>
          <a:lstStyle/>
          <a:p>
            <a:r>
              <a:rPr lang="en-US" dirty="0"/>
              <a:t>Union-based continued</a:t>
            </a:r>
          </a:p>
        </p:txBody>
      </p:sp>
      <p:pic>
        <p:nvPicPr>
          <p:cNvPr id="4" name="Picture 3">
            <a:extLst>
              <a:ext uri="{FF2B5EF4-FFF2-40B4-BE49-F238E27FC236}">
                <a16:creationId xmlns:a16="http://schemas.microsoft.com/office/drawing/2014/main" id="{722EB17F-2569-49B2-B04F-39E01100872F}"/>
              </a:ext>
            </a:extLst>
          </p:cNvPr>
          <p:cNvPicPr>
            <a:picLocks noChangeAspect="1"/>
          </p:cNvPicPr>
          <p:nvPr/>
        </p:nvPicPr>
        <p:blipFill>
          <a:blip r:embed="rId2"/>
          <a:stretch>
            <a:fillRect/>
          </a:stretch>
        </p:blipFill>
        <p:spPr>
          <a:xfrm>
            <a:off x="177331" y="1657611"/>
            <a:ext cx="4596782" cy="1566808"/>
          </a:xfrm>
          <a:prstGeom prst="rect">
            <a:avLst/>
          </a:prstGeom>
        </p:spPr>
      </p:pic>
      <p:pic>
        <p:nvPicPr>
          <p:cNvPr id="5" name="Picture 4">
            <a:extLst>
              <a:ext uri="{FF2B5EF4-FFF2-40B4-BE49-F238E27FC236}">
                <a16:creationId xmlns:a16="http://schemas.microsoft.com/office/drawing/2014/main" id="{00898E68-8A0F-2E79-E9C2-C4FCA245A0DC}"/>
              </a:ext>
            </a:extLst>
          </p:cNvPr>
          <p:cNvPicPr>
            <a:picLocks noChangeAspect="1"/>
          </p:cNvPicPr>
          <p:nvPr/>
        </p:nvPicPr>
        <p:blipFill>
          <a:blip r:embed="rId3"/>
          <a:stretch>
            <a:fillRect/>
          </a:stretch>
        </p:blipFill>
        <p:spPr>
          <a:xfrm>
            <a:off x="6902059" y="1657611"/>
            <a:ext cx="4596782" cy="1794716"/>
          </a:xfrm>
          <a:prstGeom prst="rect">
            <a:avLst/>
          </a:prstGeom>
        </p:spPr>
      </p:pic>
      <p:pic>
        <p:nvPicPr>
          <p:cNvPr id="6" name="Picture 5">
            <a:extLst>
              <a:ext uri="{FF2B5EF4-FFF2-40B4-BE49-F238E27FC236}">
                <a16:creationId xmlns:a16="http://schemas.microsoft.com/office/drawing/2014/main" id="{EB8B7900-221D-5FA5-81E9-48D350518761}"/>
              </a:ext>
            </a:extLst>
          </p:cNvPr>
          <p:cNvPicPr>
            <a:picLocks noChangeAspect="1"/>
          </p:cNvPicPr>
          <p:nvPr/>
        </p:nvPicPr>
        <p:blipFill>
          <a:blip r:embed="rId4"/>
          <a:stretch>
            <a:fillRect/>
          </a:stretch>
        </p:blipFill>
        <p:spPr>
          <a:xfrm>
            <a:off x="177331" y="4212751"/>
            <a:ext cx="4596782" cy="1975275"/>
          </a:xfrm>
          <a:prstGeom prst="rect">
            <a:avLst/>
          </a:prstGeom>
        </p:spPr>
      </p:pic>
      <p:pic>
        <p:nvPicPr>
          <p:cNvPr id="7" name="Picture 6">
            <a:extLst>
              <a:ext uri="{FF2B5EF4-FFF2-40B4-BE49-F238E27FC236}">
                <a16:creationId xmlns:a16="http://schemas.microsoft.com/office/drawing/2014/main" id="{ED4D73F3-6D21-B3F7-27B5-E28027A4B586}"/>
              </a:ext>
            </a:extLst>
          </p:cNvPr>
          <p:cNvPicPr>
            <a:picLocks noChangeAspect="1"/>
          </p:cNvPicPr>
          <p:nvPr/>
        </p:nvPicPr>
        <p:blipFill>
          <a:blip r:embed="rId5"/>
          <a:stretch>
            <a:fillRect/>
          </a:stretch>
        </p:blipFill>
        <p:spPr>
          <a:xfrm>
            <a:off x="6655640" y="4212751"/>
            <a:ext cx="4572396" cy="1862883"/>
          </a:xfrm>
          <a:prstGeom prst="rect">
            <a:avLst/>
          </a:prstGeom>
        </p:spPr>
      </p:pic>
      <p:sp>
        <p:nvSpPr>
          <p:cNvPr id="8" name="TextBox 7">
            <a:extLst>
              <a:ext uri="{FF2B5EF4-FFF2-40B4-BE49-F238E27FC236}">
                <a16:creationId xmlns:a16="http://schemas.microsoft.com/office/drawing/2014/main" id="{D05A4FC4-592B-D49E-2C92-5F4BE377A2A2}"/>
              </a:ext>
            </a:extLst>
          </p:cNvPr>
          <p:cNvSpPr txBox="1"/>
          <p:nvPr/>
        </p:nvSpPr>
        <p:spPr>
          <a:xfrm>
            <a:off x="177332" y="3224419"/>
            <a:ext cx="4596781" cy="646331"/>
          </a:xfrm>
          <a:prstGeom prst="rect">
            <a:avLst/>
          </a:prstGeom>
          <a:noFill/>
        </p:spPr>
        <p:txBody>
          <a:bodyPr wrap="square" rtlCol="0">
            <a:spAutoFit/>
          </a:bodyPr>
          <a:lstStyle/>
          <a:p>
            <a:r>
              <a:rPr lang="en-US" sz="1200" dirty="0"/>
              <a:t>This shows the results of a Union-based SQL injection that retrieves both “First name” and “Surname”. The injection was inserted through the URL.</a:t>
            </a:r>
          </a:p>
        </p:txBody>
      </p:sp>
      <p:sp>
        <p:nvSpPr>
          <p:cNvPr id="12" name="TextBox 11">
            <a:extLst>
              <a:ext uri="{FF2B5EF4-FFF2-40B4-BE49-F238E27FC236}">
                <a16:creationId xmlns:a16="http://schemas.microsoft.com/office/drawing/2014/main" id="{402D3CDC-F6B7-285D-1554-4497545D25A6}"/>
              </a:ext>
            </a:extLst>
          </p:cNvPr>
          <p:cNvSpPr txBox="1"/>
          <p:nvPr/>
        </p:nvSpPr>
        <p:spPr>
          <a:xfrm>
            <a:off x="6893013" y="3429000"/>
            <a:ext cx="4717795" cy="646331"/>
          </a:xfrm>
          <a:prstGeom prst="rect">
            <a:avLst/>
          </a:prstGeom>
          <a:noFill/>
        </p:spPr>
        <p:txBody>
          <a:bodyPr wrap="square" rtlCol="0">
            <a:spAutoFit/>
          </a:bodyPr>
          <a:lstStyle/>
          <a:p>
            <a:r>
              <a:rPr lang="en-US" sz="1200" dirty="0"/>
              <a:t>This shows all the column names. With this, useful fields such as first name, last name, user, password, and avatar are retrieved. This leads to gaining all the information on users.</a:t>
            </a:r>
          </a:p>
        </p:txBody>
      </p:sp>
      <p:sp>
        <p:nvSpPr>
          <p:cNvPr id="13" name="TextBox 12">
            <a:extLst>
              <a:ext uri="{FF2B5EF4-FFF2-40B4-BE49-F238E27FC236}">
                <a16:creationId xmlns:a16="http://schemas.microsoft.com/office/drawing/2014/main" id="{F108B31A-78FB-1F62-CB82-2AF49B20B7F2}"/>
              </a:ext>
            </a:extLst>
          </p:cNvPr>
          <p:cNvSpPr txBox="1"/>
          <p:nvPr/>
        </p:nvSpPr>
        <p:spPr>
          <a:xfrm>
            <a:off x="103714" y="6188026"/>
            <a:ext cx="4744015" cy="461665"/>
          </a:xfrm>
          <a:prstGeom prst="rect">
            <a:avLst/>
          </a:prstGeom>
          <a:noFill/>
        </p:spPr>
        <p:txBody>
          <a:bodyPr wrap="square" rtlCol="0">
            <a:spAutoFit/>
          </a:bodyPr>
          <a:lstStyle/>
          <a:p>
            <a:r>
              <a:rPr lang="en-US" sz="1200" dirty="0"/>
              <a:t>Shows all the usernames and their respected passwords in hashed form collected.</a:t>
            </a:r>
          </a:p>
        </p:txBody>
      </p:sp>
      <p:sp>
        <p:nvSpPr>
          <p:cNvPr id="14" name="TextBox 13">
            <a:extLst>
              <a:ext uri="{FF2B5EF4-FFF2-40B4-BE49-F238E27FC236}">
                <a16:creationId xmlns:a16="http://schemas.microsoft.com/office/drawing/2014/main" id="{FF222AA3-1AB2-CF4A-7740-EDF1A729FB15}"/>
              </a:ext>
            </a:extLst>
          </p:cNvPr>
          <p:cNvSpPr txBox="1"/>
          <p:nvPr/>
        </p:nvSpPr>
        <p:spPr>
          <a:xfrm>
            <a:off x="6655640" y="6188025"/>
            <a:ext cx="4471069" cy="276999"/>
          </a:xfrm>
          <a:prstGeom prst="rect">
            <a:avLst/>
          </a:prstGeom>
          <a:noFill/>
        </p:spPr>
        <p:txBody>
          <a:bodyPr wrap="square" rtlCol="0">
            <a:spAutoFit/>
          </a:bodyPr>
          <a:lstStyle/>
          <a:p>
            <a:r>
              <a:rPr lang="en-US" sz="1200" dirty="0"/>
              <a:t>Displays the hashes with their passwords shown in plaintext</a:t>
            </a:r>
          </a:p>
        </p:txBody>
      </p:sp>
    </p:spTree>
    <p:extLst>
      <p:ext uri="{BB962C8B-B14F-4D97-AF65-F5344CB8AC3E}">
        <p14:creationId xmlns:p14="http://schemas.microsoft.com/office/powerpoint/2010/main" val="420201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C46-4441-0564-45B7-9421345F3E9E}"/>
              </a:ext>
            </a:extLst>
          </p:cNvPr>
          <p:cNvSpPr>
            <a:spLocks noGrp="1"/>
          </p:cNvSpPr>
          <p:nvPr>
            <p:ph type="title"/>
          </p:nvPr>
        </p:nvSpPr>
        <p:spPr/>
        <p:txBody>
          <a:bodyPr/>
          <a:lstStyle/>
          <a:p>
            <a:r>
              <a:rPr lang="en-US" dirty="0"/>
              <a:t>BLIND SQL INJECTION</a:t>
            </a:r>
          </a:p>
        </p:txBody>
      </p:sp>
      <p:sp>
        <p:nvSpPr>
          <p:cNvPr id="3" name="Content Placeholder 2">
            <a:extLst>
              <a:ext uri="{FF2B5EF4-FFF2-40B4-BE49-F238E27FC236}">
                <a16:creationId xmlns:a16="http://schemas.microsoft.com/office/drawing/2014/main" id="{D458E6E1-7529-4B24-0A77-30CA45A10E53}"/>
              </a:ext>
            </a:extLst>
          </p:cNvPr>
          <p:cNvSpPr>
            <a:spLocks noGrp="1"/>
          </p:cNvSpPr>
          <p:nvPr>
            <p:ph idx="1"/>
          </p:nvPr>
        </p:nvSpPr>
        <p:spPr/>
        <p:txBody>
          <a:bodyPr/>
          <a:lstStyle/>
          <a:p>
            <a:pPr marL="305435" indent="-305435"/>
            <a:r>
              <a:rPr lang="en-US" dirty="0"/>
              <a:t>Error messages or SQL query results are not made directly visible</a:t>
            </a:r>
          </a:p>
          <a:p>
            <a:pPr marL="305435" indent="-305435"/>
            <a:r>
              <a:rPr lang="en-US" dirty="0"/>
              <a:t>Attackers must make discernments through responses of web server</a:t>
            </a:r>
          </a:p>
          <a:p>
            <a:pPr marL="305435" indent="-305435"/>
            <a:r>
              <a:rPr lang="en-US" dirty="0"/>
              <a:t>Using true or false questions</a:t>
            </a:r>
          </a:p>
          <a:p>
            <a:pPr marL="305435" indent="-305435"/>
            <a:endParaRPr lang="en-US" dirty="0"/>
          </a:p>
        </p:txBody>
      </p:sp>
    </p:spTree>
    <p:extLst>
      <p:ext uri="{BB962C8B-B14F-4D97-AF65-F5344CB8AC3E}">
        <p14:creationId xmlns:p14="http://schemas.microsoft.com/office/powerpoint/2010/main" val="388468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6F50-AF9D-45E7-A278-EDD224D182AA}"/>
              </a:ext>
            </a:extLst>
          </p:cNvPr>
          <p:cNvSpPr>
            <a:spLocks noGrp="1"/>
          </p:cNvSpPr>
          <p:nvPr>
            <p:ph type="title"/>
          </p:nvPr>
        </p:nvSpPr>
        <p:spPr/>
        <p:txBody>
          <a:bodyPr/>
          <a:lstStyle/>
          <a:p>
            <a:r>
              <a:rPr lang="en-US" dirty="0"/>
              <a:t>BOOLEAN-BASED </a:t>
            </a:r>
            <a:r>
              <a:rPr lang="en-US" err="1"/>
              <a:t>sql</a:t>
            </a:r>
            <a:r>
              <a:rPr lang="en-US"/>
              <a:t> injection</a:t>
            </a:r>
          </a:p>
        </p:txBody>
      </p:sp>
      <p:sp>
        <p:nvSpPr>
          <p:cNvPr id="3" name="Content Placeholder 2">
            <a:extLst>
              <a:ext uri="{FF2B5EF4-FFF2-40B4-BE49-F238E27FC236}">
                <a16:creationId xmlns:a16="http://schemas.microsoft.com/office/drawing/2014/main" id="{5B024039-FD36-476F-AA41-871EA8E25595}"/>
              </a:ext>
            </a:extLst>
          </p:cNvPr>
          <p:cNvSpPr>
            <a:spLocks noGrp="1"/>
          </p:cNvSpPr>
          <p:nvPr>
            <p:ph idx="1"/>
          </p:nvPr>
        </p:nvSpPr>
        <p:spPr>
          <a:xfrm>
            <a:off x="581192" y="2340864"/>
            <a:ext cx="5638539" cy="3634486"/>
          </a:xfrm>
        </p:spPr>
        <p:txBody>
          <a:bodyPr/>
          <a:lstStyle/>
          <a:p>
            <a:pPr marL="305435" indent="-305435"/>
            <a:r>
              <a:rPr lang="en-US" dirty="0"/>
              <a:t>Blind SQL Injection attack that presents the database with true or false questions. </a:t>
            </a:r>
            <a:endParaRPr lang="en-US"/>
          </a:p>
          <a:p>
            <a:pPr marL="305435" indent="-305435"/>
            <a:r>
              <a:rPr lang="en-US" dirty="0"/>
              <a:t>Based on the response of the application, answers can be determined by the attack to gain a greater understanding of the database’s layouts and confidential data.</a:t>
            </a:r>
          </a:p>
          <a:p>
            <a:pPr marL="305435" indent="-305435"/>
            <a:r>
              <a:rPr lang="en-US" dirty="0"/>
              <a:t>We can inject a query with a true condition (1=1). If the content of the page is different than the page that returned during false condition(1=2), then we can assume that SQL injection is working.</a:t>
            </a:r>
          </a:p>
          <a:p>
            <a:pPr marL="305435" indent="-305435"/>
            <a:endParaRPr lang="en-US" dirty="0"/>
          </a:p>
        </p:txBody>
      </p:sp>
      <p:pic>
        <p:nvPicPr>
          <p:cNvPr id="4" name="Picture 3">
            <a:extLst>
              <a:ext uri="{FF2B5EF4-FFF2-40B4-BE49-F238E27FC236}">
                <a16:creationId xmlns:a16="http://schemas.microsoft.com/office/drawing/2014/main" id="{D375BECA-F5E8-7829-1988-070C72761DDC}"/>
              </a:ext>
            </a:extLst>
          </p:cNvPr>
          <p:cNvPicPr>
            <a:picLocks noChangeAspect="1"/>
          </p:cNvPicPr>
          <p:nvPr/>
        </p:nvPicPr>
        <p:blipFill>
          <a:blip r:embed="rId2"/>
          <a:stretch>
            <a:fillRect/>
          </a:stretch>
        </p:blipFill>
        <p:spPr>
          <a:xfrm>
            <a:off x="7001374" y="2551100"/>
            <a:ext cx="4596782" cy="1755800"/>
          </a:xfrm>
          <a:prstGeom prst="rect">
            <a:avLst/>
          </a:prstGeom>
        </p:spPr>
      </p:pic>
      <p:sp>
        <p:nvSpPr>
          <p:cNvPr id="5" name="TextBox 4">
            <a:extLst>
              <a:ext uri="{FF2B5EF4-FFF2-40B4-BE49-F238E27FC236}">
                <a16:creationId xmlns:a16="http://schemas.microsoft.com/office/drawing/2014/main" id="{8738A7FE-9E2C-7E4B-7AFE-DFD00976CD3C}"/>
              </a:ext>
            </a:extLst>
          </p:cNvPr>
          <p:cNvSpPr txBox="1"/>
          <p:nvPr/>
        </p:nvSpPr>
        <p:spPr>
          <a:xfrm>
            <a:off x="7194834" y="4306900"/>
            <a:ext cx="4209862" cy="830997"/>
          </a:xfrm>
          <a:prstGeom prst="rect">
            <a:avLst/>
          </a:prstGeom>
          <a:noFill/>
        </p:spPr>
        <p:txBody>
          <a:bodyPr wrap="square" rtlCol="0">
            <a:spAutoFit/>
          </a:bodyPr>
          <a:lstStyle/>
          <a:p>
            <a:r>
              <a:rPr lang="en-US" sz="1200" dirty="0"/>
              <a:t>Shows a true statement of “1=1” in the SQL statement. This allows the database to infer the statement as true and displays both the first name and surname fields of the database.</a:t>
            </a:r>
          </a:p>
        </p:txBody>
      </p:sp>
    </p:spTree>
    <p:extLst>
      <p:ext uri="{BB962C8B-B14F-4D97-AF65-F5344CB8AC3E}">
        <p14:creationId xmlns:p14="http://schemas.microsoft.com/office/powerpoint/2010/main" val="3528304741"/>
      </p:ext>
    </p:extLst>
  </p:cSld>
  <p:clrMapOvr>
    <a:masterClrMapping/>
  </p:clrMapOvr>
</p:sld>
</file>

<file path=ppt/theme/theme1.xml><?xml version="1.0" encoding="utf-8"?>
<a:theme xmlns:a="http://schemas.openxmlformats.org/drawingml/2006/main" name="Dividend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2B5691D5F5C44AB168FD3C8EDD6C04" ma:contentTypeVersion="4" ma:contentTypeDescription="Create a new document." ma:contentTypeScope="" ma:versionID="d7b1f44ad762a9e984ff50c1d31e1fc8">
  <xsd:schema xmlns:xsd="http://www.w3.org/2001/XMLSchema" xmlns:xs="http://www.w3.org/2001/XMLSchema" xmlns:p="http://schemas.microsoft.com/office/2006/metadata/properties" xmlns:ns2="1ff0b578-ea41-4840-a902-05cd4bb030e7" targetNamespace="http://schemas.microsoft.com/office/2006/metadata/properties" ma:root="true" ma:fieldsID="f187758fc78b8aa112d79fc00ecebbc9" ns2:_="">
    <xsd:import namespace="1ff0b578-ea41-4840-a902-05cd4bb030e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0b578-ea41-4840-a902-05cd4bb030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9EAC8D-D90E-4A7D-8674-6DF4D662F90B}">
  <ds:schemaRefs>
    <ds:schemaRef ds:uri="1ff0b578-ea41-4840-a902-05cd4bb030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E5732D6-1C8F-4DEB-A49D-3A942C65C7BA}">
  <ds:schemaRefs>
    <ds:schemaRef ds:uri="http://schemas.microsoft.com/sharepoint/v3/contenttype/forms"/>
  </ds:schemaRefs>
</ds:datastoreItem>
</file>

<file path=customXml/itemProps3.xml><?xml version="1.0" encoding="utf-8"?>
<ds:datastoreItem xmlns:ds="http://schemas.openxmlformats.org/officeDocument/2006/customXml" ds:itemID="{FD9197FD-1EF7-4357-867C-7271F3A3D3C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Avenir Next LT Pro</vt:lpstr>
      <vt:lpstr>Wingdings 2</vt:lpstr>
      <vt:lpstr>DividendVTI</vt:lpstr>
      <vt:lpstr>Analysis of the SQL Injection</vt:lpstr>
      <vt:lpstr>SQL INJECTION INTRODUCTION</vt:lpstr>
      <vt:lpstr>Lab configurations</vt:lpstr>
      <vt:lpstr>Error-based sql injection</vt:lpstr>
      <vt:lpstr>Error–based continued</vt:lpstr>
      <vt:lpstr>Union-based sql injection</vt:lpstr>
      <vt:lpstr>Union-based continued</vt:lpstr>
      <vt:lpstr>BLIND SQL INJECTION</vt:lpstr>
      <vt:lpstr>BOOLEAN-BASED sql injection</vt:lpstr>
      <vt:lpstr>BOOLEAN-BASED SQL Injection continued</vt:lpstr>
      <vt:lpstr>Time-based sql injection</vt:lpstr>
      <vt:lpstr>Time-based sql injection continued</vt:lpstr>
      <vt:lpstr>TIME-BASED SQL INJECTION CONTINUED</vt:lpstr>
      <vt:lpstr>Elasticsearch</vt:lpstr>
      <vt:lpstr>Elasticsearch continued</vt:lpstr>
      <vt:lpstr>Elasticsearch continued</vt:lpstr>
      <vt:lpstr>What we learned</vt:lpstr>
      <vt:lpstr>Obstacles we faced</vt:lpstr>
      <vt:lpstr>Future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dc:title>
  <dc:creator>Gonzalez,Daniela B</dc:creator>
  <cp:lastModifiedBy>Gonzalez,Daniela B</cp:lastModifiedBy>
  <cp:revision>46</cp:revision>
  <dcterms:created xsi:type="dcterms:W3CDTF">2022-04-29T18:02:13Z</dcterms:created>
  <dcterms:modified xsi:type="dcterms:W3CDTF">2022-05-06T15:04:05Z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0x010100AB2B5691D5F5C44AB168FD3C8EDD6C04</vt:lpwstr>
  </property>
</Properties>
</file>