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76" r:id="rId11"/>
    <p:sldId id="282" r:id="rId12"/>
    <p:sldId id="283" r:id="rId13"/>
    <p:sldId id="285" r:id="rId14"/>
    <p:sldId id="288" r:id="rId15"/>
    <p:sldId id="286" r:id="rId16"/>
    <p:sldId id="289" r:id="rId17"/>
    <p:sldId id="284" r:id="rId18"/>
    <p:sldId id="295" r:id="rId19"/>
    <p:sldId id="287" r:id="rId20"/>
    <p:sldId id="266" r:id="rId21"/>
    <p:sldId id="265" r:id="rId22"/>
    <p:sldId id="277" r:id="rId23"/>
    <p:sldId id="290" r:id="rId24"/>
    <p:sldId id="278" r:id="rId25"/>
    <p:sldId id="267" r:id="rId26"/>
    <p:sldId id="268" r:id="rId27"/>
    <p:sldId id="280" r:id="rId28"/>
    <p:sldId id="281" r:id="rId29"/>
    <p:sldId id="274" r:id="rId30"/>
    <p:sldId id="275" r:id="rId31"/>
    <p:sldId id="291" r:id="rId32"/>
    <p:sldId id="292" r:id="rId33"/>
    <p:sldId id="293" r:id="rId34"/>
    <p:sldId id="296" r:id="rId35"/>
    <p:sldId id="264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54" autoAdjust="0"/>
  </p:normalViewPr>
  <p:slideViewPr>
    <p:cSldViewPr>
      <p:cViewPr varScale="1">
        <p:scale>
          <a:sx n="105" d="100"/>
          <a:sy n="105" d="100"/>
        </p:scale>
        <p:origin x="14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18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25AAD4D-E123-45A3-AE0F-CD00D80BE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49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Joy of Painting featured 403 episodes over the span of 11 years. 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AAD4D-E123-45A3-AE0F-CD00D80BEA5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FF6DE-E595-4D52-BBB6-5B2C434B8CB2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905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FF6DE-E595-4D52-BBB6-5B2C434B8CB2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934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pct5">
          <a:fgClr>
            <a:srgbClr val="FFFFFF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0" y="6673850"/>
            <a:ext cx="13112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accent1"/>
                </a:solidFill>
              </a:rPr>
              <a:t>© </a:t>
            </a:r>
            <a:r>
              <a:rPr lang="en-US" sz="600" dirty="0" smtClean="0">
                <a:solidFill>
                  <a:schemeClr val="accent1"/>
                </a:solidFill>
              </a:rPr>
              <a:t>2013 Minitab</a:t>
            </a:r>
            <a:r>
              <a:rPr lang="en-US" sz="600" dirty="0">
                <a:solidFill>
                  <a:schemeClr val="accent1"/>
                </a:solidFill>
              </a:rPr>
              <a:t>, Inc.</a:t>
            </a:r>
          </a:p>
        </p:txBody>
      </p:sp>
      <p:sp>
        <p:nvSpPr>
          <p:cNvPr id="819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371600"/>
            <a:ext cx="7772400" cy="1600200"/>
          </a:xfrm>
        </p:spPr>
        <p:txBody>
          <a:bodyPr/>
          <a:lstStyle>
            <a:lvl1pPr>
              <a:defRPr sz="4800"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685800" y="3124200"/>
            <a:ext cx="6477000" cy="1752600"/>
          </a:xfrm>
        </p:spPr>
        <p:txBody>
          <a:bodyPr/>
          <a:lstStyle>
            <a:lvl1pPr marL="0" indent="227013">
              <a:buFont typeface="Times" pitchFamily="18" charset="0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389BAFA-0C30-463A-AE1A-8124091D8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739DB-3525-4D40-88FC-E979B7B45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0363" y="1143000"/>
            <a:ext cx="2135187" cy="457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143000"/>
            <a:ext cx="6253163" cy="457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FC2F0-F2BF-489B-9218-D358F3981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382588">
              <a:buFont typeface="Arial" pitchFamily="34" charset="0"/>
              <a:buChar char="►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B4FA2-6B1A-45B9-A583-CEE383E97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EBC5D-BE97-4540-B0B0-5CF714C7F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95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95464-68B8-4E7D-8775-D5338F170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FF5CE-8BA4-4573-BE40-C5EE367C3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CAC34-A755-4423-8466-884802F8B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7421A-80D9-4114-8EF7-6D8E2B018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41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051E-1DF5-4401-BF4D-36632606E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27BA1-8B27-44CF-B758-33CCE5868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4800" y="228600"/>
            <a:ext cx="85105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28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295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76200" y="64008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F479B004-569B-4281-872B-8D564AFEF2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0" y="6673850"/>
            <a:ext cx="13112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accent1"/>
                </a:solidFill>
              </a:rPr>
              <a:t>© </a:t>
            </a:r>
            <a:r>
              <a:rPr lang="en-US" sz="600" dirty="0" smtClean="0">
                <a:solidFill>
                  <a:schemeClr val="accent1"/>
                </a:solidFill>
              </a:rPr>
              <a:t>2013 Minitab</a:t>
            </a:r>
            <a:r>
              <a:rPr lang="en-US" sz="600" dirty="0">
                <a:solidFill>
                  <a:schemeClr val="accent1"/>
                </a:solidFill>
              </a:rPr>
              <a:t>, Inc.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0" y="62484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96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96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96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96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96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96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96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96A"/>
          </a:solidFill>
          <a:latin typeface="Arial" charset="0"/>
        </a:defRPr>
      </a:lvl9pPr>
    </p:titleStyle>
    <p:bodyStyle>
      <a:lvl1pPr marL="609600" indent="-3825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►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1258888" indent="-230188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Times" pitchFamily="18" charset="0"/>
        <a:buChar char="•"/>
        <a:defRPr sz="2000">
          <a:solidFill>
            <a:srgbClr val="000000"/>
          </a:solidFill>
          <a:latin typeface="+mn-lt"/>
        </a:defRPr>
      </a:lvl2pPr>
      <a:lvl3pPr marL="1811338" indent="-2095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Times" pitchFamily="18" charset="0"/>
        <a:buChar char="–"/>
        <a:defRPr>
          <a:solidFill>
            <a:srgbClr val="000000"/>
          </a:solidFill>
          <a:latin typeface="+mn-lt"/>
        </a:defRPr>
      </a:lvl3pPr>
      <a:lvl4pPr marL="2306638" indent="-249238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Times" pitchFamily="18" charset="0"/>
        <a:buChar char="­"/>
        <a:defRPr sz="16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Diabetes+130-US+hospitals+for+years+1999-2008" TargetMode="External"/><Relationship Id="rId2" Type="http://schemas.openxmlformats.org/officeDocument/2006/relationships/hyperlink" Target="http://fivethirtyeight.com/features/a-statistical-analysis-of-the-work-of-bob-ro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Predictive Analytics and Quality Control in Healthcare</a:t>
            </a:r>
            <a:endParaRPr lang="en-US" sz="4000" dirty="0" smtClean="0"/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Griffith and Eduardo Santiago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FiveThirtyEight published an article in 2014 on “A Statistical Analysis of the Work of Bob Ross”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76" y="2209800"/>
            <a:ext cx="5486398" cy="36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Analytic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Principal Components Analysis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 Least Squares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Cross Validation Techniques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Binary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Logistic Regression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Risk-adjusted Monitoring Charts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Rare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Events Charts (and not so “rare”)</a:t>
            </a:r>
          </a:p>
          <a:p>
            <a:pPr marL="342900" indent="-302419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10588" cy="685800"/>
          </a:xfrm>
        </p:spPr>
        <p:txBody>
          <a:bodyPr/>
          <a:lstStyle/>
          <a:p>
            <a:r>
              <a:rPr lang="en-US" dirty="0" smtClean="0"/>
              <a:t>Partial Least Squares – Readmission Diabetes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4625"/>
            <a:ext cx="8540750" cy="4422775"/>
          </a:xfrm>
        </p:spPr>
        <p:txBody>
          <a:bodyPr/>
          <a:lstStyle/>
          <a:p>
            <a:r>
              <a:rPr lang="en-US" dirty="0" smtClean="0"/>
              <a:t>130 hospitals in the US from 1999-2008, patients with diabetes.</a:t>
            </a:r>
          </a:p>
          <a:p>
            <a:r>
              <a:rPr lang="en-US" dirty="0" smtClean="0"/>
              <a:t>55 attributes from over 100,000 patients.</a:t>
            </a:r>
          </a:p>
          <a:p>
            <a:r>
              <a:rPr lang="en-US" dirty="0"/>
              <a:t>The data contains such attributes as patient number, race, gender, age, admission type, time in hospital, medical specialty of admitting physician, number of lab </a:t>
            </a:r>
            <a:r>
              <a:rPr lang="en-US" dirty="0" smtClean="0"/>
              <a:t>tests </a:t>
            </a:r>
            <a:r>
              <a:rPr lang="en-US" dirty="0"/>
              <a:t>performed, HbA1c test result, diagnosis, number of </a:t>
            </a:r>
            <a:r>
              <a:rPr lang="en-US" dirty="0" smtClean="0"/>
              <a:t>medications, </a:t>
            </a:r>
            <a:r>
              <a:rPr lang="en-US" dirty="0"/>
              <a:t>diabetic medications, number of outpatient, inpatient, and emergency visits in the year before the hospitalization, etc.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91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10588" cy="685800"/>
          </a:xfrm>
        </p:spPr>
        <p:txBody>
          <a:bodyPr/>
          <a:lstStyle/>
          <a:p>
            <a:r>
              <a:rPr lang="en-US" dirty="0" smtClean="0"/>
              <a:t>Partial Least Squares – Readmission Diabetes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4625"/>
            <a:ext cx="8540750" cy="4422775"/>
          </a:xfrm>
        </p:spPr>
        <p:txBody>
          <a:bodyPr/>
          <a:lstStyle/>
          <a:p>
            <a:r>
              <a:rPr lang="en-US" dirty="0" smtClean="0"/>
              <a:t>Binary logistic regression could be used but…</a:t>
            </a:r>
            <a:endParaRPr lang="es-MX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1033"/>
          <a:stretch/>
        </p:blipFill>
        <p:spPr>
          <a:xfrm>
            <a:off x="5592629" y="2262681"/>
            <a:ext cx="3433022" cy="27903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57400"/>
            <a:ext cx="4805170" cy="32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10588" cy="685800"/>
          </a:xfrm>
        </p:spPr>
        <p:txBody>
          <a:bodyPr/>
          <a:lstStyle/>
          <a:p>
            <a:r>
              <a:rPr lang="en-US" dirty="0" smtClean="0"/>
              <a:t>Partial Least Squares – Readmission Diabetes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4625"/>
            <a:ext cx="8540750" cy="4422775"/>
          </a:xfrm>
        </p:spPr>
        <p:txBody>
          <a:bodyPr/>
          <a:lstStyle/>
          <a:p>
            <a:r>
              <a:rPr lang="en-US" dirty="0" smtClean="0"/>
              <a:t>Comparable results are obtained in terms of prediction but in a less painful way.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2200"/>
            <a:ext cx="5486398" cy="36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Analytic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Principal Components Analysis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Partial Least Squares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Validation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Binary Logistic Regression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Risk-adjusted Monitoring Charts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Rare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Events Charts (and not so “rare”)</a:t>
            </a:r>
          </a:p>
          <a:p>
            <a:pPr marL="342900" indent="-302419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4625"/>
            <a:ext cx="8540750" cy="4422775"/>
          </a:xfrm>
        </p:spPr>
        <p:txBody>
          <a:bodyPr/>
          <a:lstStyle/>
          <a:p>
            <a:r>
              <a:rPr lang="en-US" sz="2200" dirty="0" smtClean="0"/>
              <a:t>Using all data to fit a predictive model can result in overfitting.</a:t>
            </a:r>
          </a:p>
          <a:p>
            <a:r>
              <a:rPr lang="en-US" sz="2200" dirty="0" smtClean="0"/>
              <a:t>Cross Validation is a technique commonly used to ensure the predictive model can do its job.</a:t>
            </a:r>
            <a:endParaRPr lang="es-MX" sz="2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10588" cy="685800"/>
          </a:xfrm>
        </p:spPr>
        <p:txBody>
          <a:bodyPr/>
          <a:lstStyle/>
          <a:p>
            <a:r>
              <a:rPr lang="en-US" dirty="0" smtClean="0"/>
              <a:t>Partial Least Squares – Readmission Diabetes</a:t>
            </a:r>
            <a:endParaRPr lang="es-MX" dirty="0"/>
          </a:p>
        </p:txBody>
      </p:sp>
      <p:pic>
        <p:nvPicPr>
          <p:cNvPr id="2050" name="Picture 2" descr="http://image.slidesharecdn.com/microsoftventuresmachinelearning-140509183557-phpapp02/95/intro-to-machine-learning-by-microsoft-ventures-32-638.jpg?cb=1399660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56" y="2590800"/>
            <a:ext cx="582303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1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10588" cy="685800"/>
          </a:xfrm>
        </p:spPr>
        <p:txBody>
          <a:bodyPr/>
          <a:lstStyle/>
          <a:p>
            <a:r>
              <a:rPr lang="en-US" dirty="0" smtClean="0"/>
              <a:t>Partial Least Squares – Readmission Diabetes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4625"/>
            <a:ext cx="8540750" cy="4422775"/>
          </a:xfrm>
        </p:spPr>
        <p:txBody>
          <a:bodyPr/>
          <a:lstStyle/>
          <a:p>
            <a:r>
              <a:rPr lang="en-US" dirty="0" smtClean="0"/>
              <a:t>Cross Validation results are displayed:</a:t>
            </a:r>
            <a:endParaRPr lang="es-MX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43428" y="2038819"/>
            <a:ext cx="4857143" cy="3752381"/>
            <a:chOff x="2143428" y="2038819"/>
            <a:chExt cx="4857143" cy="37523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3428" y="2038819"/>
              <a:ext cx="4857143" cy="375238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67712" y="451408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sz="800" b="1" dirty="0" smtClean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sz="800" b="1" dirty="0">
                  <a:solidFill>
                    <a:schemeClr val="bg1"/>
                  </a:solidFill>
                </a:rPr>
                <a:t>.</a:t>
              </a:r>
              <a:endParaRPr lang="es-MX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451408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sz="800" b="1" dirty="0" smtClean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sz="800" b="1" dirty="0">
                  <a:solidFill>
                    <a:schemeClr val="bg1"/>
                  </a:solidFill>
                </a:rPr>
                <a:t>.</a:t>
              </a:r>
              <a:endParaRPr lang="es-MX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451408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sz="800" b="1" dirty="0" smtClean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sz="800" b="1" dirty="0">
                  <a:solidFill>
                    <a:schemeClr val="bg1"/>
                  </a:solidFill>
                </a:rPr>
                <a:t>.</a:t>
              </a:r>
              <a:endParaRPr lang="es-MX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24400" y="451408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sz="800" b="1" dirty="0" smtClean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sz="800" b="1" dirty="0">
                  <a:solidFill>
                    <a:schemeClr val="bg1"/>
                  </a:solidFill>
                </a:rPr>
                <a:t>.</a:t>
              </a:r>
              <a:endParaRPr lang="es-MX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48400" y="451408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sz="800" b="1" dirty="0" smtClean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sz="800" b="1" dirty="0">
                  <a:solidFill>
                    <a:schemeClr val="bg1"/>
                  </a:solidFill>
                </a:rPr>
                <a:t>.</a:t>
              </a:r>
              <a:endParaRPr lang="es-MX" sz="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7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4625"/>
            <a:ext cx="8540750" cy="4422775"/>
          </a:xfrm>
        </p:spPr>
        <p:txBody>
          <a:bodyPr/>
          <a:lstStyle/>
          <a:p>
            <a:r>
              <a:rPr lang="en-US" dirty="0" smtClean="0"/>
              <a:t>Another way to assess the model is to look at the correct classification of patients in a </a:t>
            </a:r>
            <a:r>
              <a:rPr lang="en-US" smtClean="0"/>
              <a:t>confusion matrix. </a:t>
            </a:r>
            <a:endParaRPr lang="es-MX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10588" cy="685800"/>
          </a:xfrm>
        </p:spPr>
        <p:txBody>
          <a:bodyPr/>
          <a:lstStyle/>
          <a:p>
            <a:r>
              <a:rPr lang="en-US" dirty="0" smtClean="0"/>
              <a:t>Partial Least Squares – Readmission Diabetes</a:t>
            </a:r>
            <a:endParaRPr lang="es-MX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93546"/>
              </p:ext>
            </p:extLst>
          </p:nvPr>
        </p:nvGraphicFramePr>
        <p:xfrm>
          <a:off x="1600200" y="2561641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Prediction according to model</a:t>
                      </a:r>
                      <a:endParaRPr lang="es-MX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Observed Outcome</a:t>
                      </a:r>
                      <a:endParaRPr lang="es-MX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Not likely to be readmitted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Likely to be readmitted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No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readmission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4076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427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Readmission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455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138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4091781" y="3851009"/>
            <a:ext cx="1143000" cy="609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288506" y="4314241"/>
            <a:ext cx="838200" cy="649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459706" y="4931878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natural follow-up would be to investigate what factors can be used to more accurately predict this group.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9981" y="440093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Model classification = 83% </a:t>
            </a:r>
          </a:p>
        </p:txBody>
      </p:sp>
    </p:spTree>
    <p:extLst>
      <p:ext uri="{BB962C8B-B14F-4D97-AF65-F5344CB8AC3E}">
        <p14:creationId xmlns:p14="http://schemas.microsoft.com/office/powerpoint/2010/main" val="707940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Analytic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Principal Components Analysis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Partial Least Squares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Cross Validation Techniques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 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Risk-adjusted Monitoring Charts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Rare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Events Charts (and not so “rare”)</a:t>
            </a:r>
          </a:p>
          <a:p>
            <a:pPr marL="342900" indent="-302419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 smtClean="0"/>
              <a:t>What is and Why Predictive Analytics?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Difficulties arising from the application of predictive analytics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Predictive Analytic Tools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33723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10588" cy="685800"/>
          </a:xfrm>
        </p:spPr>
        <p:txBody>
          <a:bodyPr/>
          <a:lstStyle/>
          <a:p>
            <a:r>
              <a:rPr lang="en-US" dirty="0" smtClean="0"/>
              <a:t>Assessing the level of pre-operative risk for cardiac surgery patients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40750" cy="4422775"/>
          </a:xfrm>
        </p:spPr>
        <p:txBody>
          <a:bodyPr/>
          <a:lstStyle/>
          <a:p>
            <a:r>
              <a:rPr lang="en-US" dirty="0" smtClean="0"/>
              <a:t>There is considerable variation in the level of risk</a:t>
            </a:r>
          </a:p>
          <a:p>
            <a:r>
              <a:rPr lang="en-US" dirty="0" smtClean="0"/>
              <a:t>There are multiple variables that can be used to evaluate this risk: age, gender, hypertension, diabetic status, renal function, and left ventricular mass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Parsonnet</a:t>
            </a:r>
            <a:r>
              <a:rPr lang="en-US" dirty="0" smtClean="0"/>
              <a:t> score summarizes this in a single number</a:t>
            </a:r>
          </a:p>
          <a:p>
            <a:r>
              <a:rPr lang="en-US" dirty="0" smtClean="0"/>
              <a:t>To illustrate we use the data from Steiner et al. [3] that includes 6,994 patients and whether or not they died within 30 days of surgery.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73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481" y="2057400"/>
            <a:ext cx="4044768" cy="3741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5" y="2286000"/>
            <a:ext cx="4340672" cy="2891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Predictive Model: Binary Logistic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40750" cy="4422775"/>
          </a:xfrm>
        </p:spPr>
        <p:txBody>
          <a:bodyPr/>
          <a:lstStyle/>
          <a:p>
            <a:r>
              <a:rPr lang="en-US" dirty="0" smtClean="0"/>
              <a:t>A very simple model can be built based on a patient’s </a:t>
            </a:r>
            <a:r>
              <a:rPr lang="en-US" dirty="0" err="1" smtClean="0"/>
              <a:t>Parsonnet’s</a:t>
            </a:r>
            <a:r>
              <a:rPr lang="en-US" dirty="0" smtClean="0"/>
              <a:t> score.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23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Predictive Model: Binary Logistic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40750" cy="4422775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Parsonnet’s</a:t>
            </a:r>
            <a:r>
              <a:rPr lang="en-US" dirty="0" smtClean="0"/>
              <a:t> Score we can assign the Predicted Mortality to each patient. </a:t>
            </a:r>
            <a:endParaRPr lang="es-MX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1" r="1285"/>
          <a:stretch/>
        </p:blipFill>
        <p:spPr>
          <a:xfrm>
            <a:off x="4648200" y="1752600"/>
            <a:ext cx="3581400" cy="37140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7315200" y="1752600"/>
            <a:ext cx="914400" cy="3733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Analytic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Principal Components Analysis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Partial Least Squares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Cross Validation Techniques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Binary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Logistic Regression 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Risk-adjusted Monitoring Charts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Rare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Events Charts (and not so “rare”)</a:t>
            </a:r>
          </a:p>
          <a:p>
            <a:pPr marL="342900" indent="-302419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we Monitor Mortality Rate?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40750" cy="457200"/>
          </a:xfrm>
        </p:spPr>
        <p:txBody>
          <a:bodyPr/>
          <a:lstStyle/>
          <a:p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a </a:t>
            </a:r>
            <a:r>
              <a:rPr lang="es-MX" dirty="0" err="1" smtClean="0"/>
              <a:t>Binary</a:t>
            </a:r>
            <a:r>
              <a:rPr lang="es-MX" dirty="0" smtClean="0"/>
              <a:t> </a:t>
            </a:r>
            <a:r>
              <a:rPr lang="es-MX" dirty="0" err="1" smtClean="0"/>
              <a:t>Outcome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Operation</a:t>
            </a:r>
            <a:r>
              <a:rPr lang="es-MX" dirty="0" smtClean="0"/>
              <a:t> Date </a:t>
            </a:r>
            <a:r>
              <a:rPr lang="es-MX" dirty="0" err="1" smtClean="0"/>
              <a:t>Recorded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risk</a:t>
            </a:r>
            <a:r>
              <a:rPr lang="es-MX" dirty="0" smtClean="0"/>
              <a:t> of </a:t>
            </a:r>
            <a:r>
              <a:rPr lang="es-MX" dirty="0" err="1" smtClean="0"/>
              <a:t>Mortality</a:t>
            </a:r>
            <a:r>
              <a:rPr lang="es-MX" dirty="0" smtClean="0"/>
              <a:t> </a:t>
            </a:r>
            <a:r>
              <a:rPr lang="es-MX" dirty="0" err="1" smtClean="0"/>
              <a:t>associated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Patient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61438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the Mortality Rate</a:t>
            </a:r>
            <a:endParaRPr lang="es-MX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2104762" cy="37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692" y="1150815"/>
            <a:ext cx="5955373" cy="39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43" y="985904"/>
            <a:ext cx="7335113" cy="4886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the Mortality Rate</a:t>
            </a: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154981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Only one month the probability is considered to be out of control.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048000" y="1725040"/>
            <a:ext cx="457200" cy="4572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the Mortality Rate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40750" cy="457200"/>
          </a:xfrm>
        </p:spPr>
        <p:txBody>
          <a:bodyPr/>
          <a:lstStyle/>
          <a:p>
            <a:pPr marL="227012" indent="0">
              <a:buNone/>
            </a:pP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We</a:t>
            </a:r>
            <a:r>
              <a:rPr lang="es-MX" dirty="0" smtClean="0"/>
              <a:t> are </a:t>
            </a:r>
            <a:r>
              <a:rPr lang="es-MX" dirty="0" err="1" smtClean="0"/>
              <a:t>assuming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patient</a:t>
            </a:r>
            <a:r>
              <a:rPr lang="es-MX" dirty="0" smtClean="0"/>
              <a:t> has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risk</a:t>
            </a:r>
            <a:r>
              <a:rPr lang="es-MX" dirty="0" smtClean="0"/>
              <a:t> of </a:t>
            </a:r>
            <a:r>
              <a:rPr lang="es-MX" dirty="0" err="1" smtClean="0"/>
              <a:t>Mortality</a:t>
            </a:r>
            <a:r>
              <a:rPr lang="es-MX" dirty="0"/>
              <a:t> </a:t>
            </a:r>
            <a:r>
              <a:rPr lang="es-MX" dirty="0" err="1" smtClean="0"/>
              <a:t>going</a:t>
            </a:r>
            <a:r>
              <a:rPr lang="es-MX" dirty="0" smtClean="0"/>
              <a:t> </a:t>
            </a:r>
            <a:r>
              <a:rPr lang="es-MX" dirty="0" err="1" smtClean="0"/>
              <a:t>into</a:t>
            </a:r>
            <a:r>
              <a:rPr lang="es-MX" dirty="0" smtClean="0"/>
              <a:t> </a:t>
            </a:r>
            <a:r>
              <a:rPr lang="es-MX" dirty="0" err="1" smtClean="0"/>
              <a:t>his</a:t>
            </a:r>
            <a:r>
              <a:rPr lang="es-MX" dirty="0" smtClean="0"/>
              <a:t>/</a:t>
            </a:r>
            <a:r>
              <a:rPr lang="es-MX" dirty="0" err="1" smtClean="0"/>
              <a:t>her</a:t>
            </a:r>
            <a:r>
              <a:rPr lang="es-MX" dirty="0" smtClean="0"/>
              <a:t> </a:t>
            </a:r>
            <a:r>
              <a:rPr lang="es-MX" dirty="0" err="1" smtClean="0"/>
              <a:t>surgery</a:t>
            </a:r>
            <a:r>
              <a:rPr lang="es-MX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4120252" cy="2744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5191" y="1542227"/>
            <a:ext cx="343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What is wrong with the P-Chart approach?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058" y="2213211"/>
            <a:ext cx="3042378" cy="18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1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the Mortality Rate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40750" cy="457200"/>
          </a:xfrm>
        </p:spPr>
        <p:txBody>
          <a:bodyPr/>
          <a:lstStyle/>
          <a:p>
            <a:r>
              <a:rPr lang="es-MX" dirty="0" smtClean="0"/>
              <a:t>So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type</a:t>
            </a:r>
            <a:r>
              <a:rPr lang="es-MX" dirty="0" smtClean="0"/>
              <a:t> of chart do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?</a:t>
            </a:r>
          </a:p>
          <a:p>
            <a:endParaRPr lang="es-MX" sz="1200" dirty="0"/>
          </a:p>
          <a:p>
            <a:pPr marL="1333500" lvl="1" indent="-457200">
              <a:buFont typeface="+mj-lt"/>
              <a:buAutoNum type="arabicPeriod"/>
            </a:pP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to </a:t>
            </a:r>
            <a:r>
              <a:rPr lang="es-MX" dirty="0" err="1" smtClean="0"/>
              <a:t>account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patient</a:t>
            </a:r>
            <a:r>
              <a:rPr lang="es-MX" dirty="0" smtClean="0"/>
              <a:t> </a:t>
            </a:r>
            <a:r>
              <a:rPr lang="es-MX" dirty="0" err="1" smtClean="0"/>
              <a:t>risk</a:t>
            </a:r>
            <a:r>
              <a:rPr lang="es-MX" dirty="0" smtClean="0"/>
              <a:t> </a:t>
            </a:r>
            <a:r>
              <a:rPr lang="es-MX" dirty="0" err="1" smtClean="0"/>
              <a:t>level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plotted</a:t>
            </a:r>
            <a:r>
              <a:rPr lang="es-MX" dirty="0" smtClean="0"/>
              <a:t> </a:t>
            </a:r>
            <a:r>
              <a:rPr lang="es-MX" dirty="0" err="1" smtClean="0"/>
              <a:t>points</a:t>
            </a:r>
            <a:endParaRPr lang="es-MX" dirty="0" smtClean="0"/>
          </a:p>
          <a:p>
            <a:pPr marL="1333500" lvl="1" indent="-457200">
              <a:buFont typeface="+mj-lt"/>
              <a:buAutoNum type="arabicPeriod"/>
            </a:pP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to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proper</a:t>
            </a:r>
            <a:r>
              <a:rPr lang="es-MX" dirty="0" smtClean="0"/>
              <a:t> </a:t>
            </a:r>
            <a:r>
              <a:rPr lang="es-MX" dirty="0" err="1" smtClean="0"/>
              <a:t>detection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mortality</a:t>
            </a:r>
            <a:r>
              <a:rPr lang="es-MX" dirty="0" smtClean="0"/>
              <a:t> </a:t>
            </a:r>
            <a:r>
              <a:rPr lang="es-MX" dirty="0" err="1" smtClean="0"/>
              <a:t>rate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increasing</a:t>
            </a:r>
            <a:r>
              <a:rPr lang="es-MX" dirty="0" smtClean="0"/>
              <a:t> </a:t>
            </a:r>
            <a:r>
              <a:rPr lang="es-MX" dirty="0" err="1" smtClean="0"/>
              <a:t>while</a:t>
            </a:r>
            <a:r>
              <a:rPr lang="es-MX" dirty="0" smtClean="0"/>
              <a:t> </a:t>
            </a:r>
            <a:r>
              <a:rPr lang="es-MX" dirty="0" err="1" smtClean="0"/>
              <a:t>ensuring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adjust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proper</a:t>
            </a:r>
            <a:r>
              <a:rPr lang="es-MX" dirty="0" smtClean="0"/>
              <a:t> </a:t>
            </a:r>
            <a:r>
              <a:rPr lang="es-MX" dirty="0" err="1" smtClean="0"/>
              <a:t>risk</a:t>
            </a:r>
            <a:r>
              <a:rPr lang="es-MX" dirty="0" smtClean="0"/>
              <a:t> </a:t>
            </a:r>
            <a:r>
              <a:rPr lang="es-MX" dirty="0" err="1" smtClean="0"/>
              <a:t>level</a:t>
            </a:r>
            <a:r>
              <a:rPr lang="es-MX" dirty="0" smtClean="0"/>
              <a:t>.</a:t>
            </a:r>
          </a:p>
          <a:p>
            <a:pPr marL="1333500" lvl="1" indent="-457200">
              <a:buFont typeface="+mj-lt"/>
              <a:buAutoNum type="arabicPeriod"/>
            </a:pPr>
            <a:r>
              <a:rPr lang="es-MX" dirty="0" err="1" smtClean="0"/>
              <a:t>Therefore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control </a:t>
            </a:r>
            <a:r>
              <a:rPr lang="es-MX" dirty="0" err="1" smtClean="0"/>
              <a:t>limits</a:t>
            </a:r>
            <a:r>
              <a:rPr lang="es-MX" dirty="0" smtClean="0"/>
              <a:t> </a:t>
            </a:r>
            <a:r>
              <a:rPr lang="es-MX" dirty="0" err="1" smtClean="0"/>
              <a:t>based</a:t>
            </a:r>
            <a:r>
              <a:rPr lang="es-MX" dirty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varying</a:t>
            </a:r>
            <a:r>
              <a:rPr lang="es-MX" dirty="0" smtClean="0"/>
              <a:t> </a:t>
            </a:r>
            <a:r>
              <a:rPr lang="es-MX" dirty="0" err="1" smtClean="0"/>
              <a:t>risk</a:t>
            </a:r>
            <a:r>
              <a:rPr lang="es-MX" dirty="0" smtClean="0"/>
              <a:t> </a:t>
            </a:r>
            <a:r>
              <a:rPr lang="es-MX" dirty="0" err="1" smtClean="0"/>
              <a:t>levels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patients</a:t>
            </a:r>
            <a:r>
              <a:rPr lang="es-MX" dirty="0" smtClean="0"/>
              <a:t>.</a:t>
            </a:r>
          </a:p>
          <a:p>
            <a:pPr marL="1333500" lvl="1" indent="-457200">
              <a:buFont typeface="+mj-lt"/>
              <a:buAutoNum type="arabicPeriod"/>
            </a:pPr>
            <a:endParaRPr lang="es-MX" sz="1200" dirty="0" smtClean="0"/>
          </a:p>
          <a:p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to monitor </a:t>
            </a:r>
            <a:r>
              <a:rPr lang="es-MX" dirty="0" err="1" smtClean="0"/>
              <a:t>mortality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:</a:t>
            </a:r>
          </a:p>
          <a:p>
            <a:pPr marL="227012" indent="0">
              <a:buNone/>
            </a:pPr>
            <a:endParaRPr lang="es-MX" dirty="0"/>
          </a:p>
          <a:p>
            <a:pPr marL="227012" indent="0" algn="ctr">
              <a:buNone/>
            </a:pPr>
            <a:r>
              <a:rPr lang="es-MX" sz="1800" b="1" dirty="0" err="1" smtClean="0"/>
              <a:t>Risk</a:t>
            </a:r>
            <a:r>
              <a:rPr lang="es-MX" sz="1800" b="1" dirty="0" smtClean="0"/>
              <a:t> </a:t>
            </a:r>
            <a:r>
              <a:rPr lang="es-MX" sz="1800" b="1" dirty="0" err="1" smtClean="0"/>
              <a:t>Adjusted</a:t>
            </a:r>
            <a:r>
              <a:rPr lang="es-MX" sz="1800" b="1" dirty="0" smtClean="0"/>
              <a:t> Bernoulli CUSUM </a:t>
            </a:r>
            <a:r>
              <a:rPr lang="es-MX" sz="1800" b="1" dirty="0" err="1" smtClean="0"/>
              <a:t>with</a:t>
            </a:r>
            <a:r>
              <a:rPr lang="es-MX" sz="1800" b="1" dirty="0" smtClean="0"/>
              <a:t> </a:t>
            </a:r>
            <a:r>
              <a:rPr lang="es-MX" sz="1800" b="1" dirty="0" err="1" smtClean="0"/>
              <a:t>Dynamic</a:t>
            </a:r>
            <a:r>
              <a:rPr lang="es-MX" sz="1800" b="1" dirty="0" smtClean="0"/>
              <a:t> </a:t>
            </a:r>
            <a:r>
              <a:rPr lang="es-MX" sz="1800" b="1" dirty="0" err="1" smtClean="0"/>
              <a:t>Probability</a:t>
            </a:r>
            <a:r>
              <a:rPr lang="es-MX" sz="1800" b="1" dirty="0" smtClean="0"/>
              <a:t> Control </a:t>
            </a:r>
            <a:r>
              <a:rPr lang="es-MX" sz="1800" b="1" dirty="0" err="1" smtClean="0"/>
              <a:t>Limits</a:t>
            </a:r>
            <a:endParaRPr lang="es-MX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92061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64926"/>
            <a:ext cx="4205177" cy="2804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1" y="1775010"/>
            <a:ext cx="3051826" cy="31242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2530" y="1746997"/>
            <a:ext cx="807287" cy="31802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228600"/>
            <a:ext cx="8510588" cy="685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9pPr>
          </a:lstStyle>
          <a:p>
            <a:r>
              <a:rPr lang="en-US" kern="0" smtClean="0"/>
              <a:t>Risk-adjusted Charts</a:t>
            </a:r>
            <a:endParaRPr lang="es-MX" kern="0" dirty="0"/>
          </a:p>
        </p:txBody>
      </p:sp>
    </p:spTree>
    <p:extLst>
      <p:ext uri="{BB962C8B-B14F-4D97-AF65-F5344CB8AC3E}">
        <p14:creationId xmlns:p14="http://schemas.microsoft.com/office/powerpoint/2010/main" val="1644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71" y="3429000"/>
            <a:ext cx="4138646" cy="2502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 Why Predictive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Predictive Analytics is the use of information systems, statistics, and/or computer-based models to help decision makers analyze historical data to make predictions about the future. </a:t>
            </a:r>
          </a:p>
          <a:p>
            <a:r>
              <a:rPr lang="en-US" dirty="0" smtClean="0"/>
              <a:t>Dramatic growth of applications of analytics. Source: indeed.com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8" y="950259"/>
            <a:ext cx="3697802" cy="24664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6266" y="1590955"/>
            <a:ext cx="183777" cy="1185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581400"/>
            <a:ext cx="3653711" cy="243700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450043" y="2775976"/>
            <a:ext cx="912157" cy="805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685800"/>
            <a:ext cx="2723943" cy="377005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4724400" y="2362200"/>
            <a:ext cx="144780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304800" y="228600"/>
            <a:ext cx="8510588" cy="685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396A"/>
                </a:solidFill>
                <a:latin typeface="Arial" charset="0"/>
              </a:defRPr>
            </a:lvl9pPr>
          </a:lstStyle>
          <a:p>
            <a:r>
              <a:rPr lang="en-US" kern="0" smtClean="0"/>
              <a:t>Risk-adjusted Charts</a:t>
            </a:r>
            <a:endParaRPr lang="es-MX" kern="0" dirty="0"/>
          </a:p>
        </p:txBody>
      </p:sp>
    </p:spTree>
    <p:extLst>
      <p:ext uri="{BB962C8B-B14F-4D97-AF65-F5344CB8AC3E}">
        <p14:creationId xmlns:p14="http://schemas.microsoft.com/office/powerpoint/2010/main" val="5165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Analytic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Principal Components Analysis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Partial Least Squares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Cross-validation Techniques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Binary Logistic Regression 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Risk-adjusted Monitoring Charts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Rare Events Charts (and not so “rare”)</a:t>
            </a:r>
          </a:p>
          <a:p>
            <a:pPr marL="342900" indent="-302419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Rare Events – UTI’s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Description: A large hospital system concerned with a very high rate of hospital-acquired urinary tract infections (UTIs) is trying to evaluate if their processes are in statistical control. </a:t>
            </a:r>
          </a:p>
          <a:p>
            <a:endParaRPr lang="en-US" dirty="0"/>
          </a:p>
          <a:p>
            <a:r>
              <a:rPr lang="en-US" dirty="0" smtClean="0"/>
              <a:t>Because the root cause often differs based on gender, male and female patients are charted separately.</a:t>
            </a:r>
          </a:p>
          <a:p>
            <a:endParaRPr lang="en-US" dirty="0"/>
          </a:p>
          <a:p>
            <a:r>
              <a:rPr lang="en-US" dirty="0" smtClean="0"/>
              <a:t>The financial cost to the hospital is significant, with Medicare no longer covering the cost to treat hospital-acquired infections (historically 80% coverage). </a:t>
            </a:r>
          </a:p>
        </p:txBody>
      </p:sp>
    </p:spTree>
    <p:extLst>
      <p:ext uri="{BB962C8B-B14F-4D97-AF65-F5344CB8AC3E}">
        <p14:creationId xmlns:p14="http://schemas.microsoft.com/office/powerpoint/2010/main" val="3925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4800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09" y="2209800"/>
            <a:ext cx="4992091" cy="332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10588" cy="685800"/>
          </a:xfrm>
        </p:spPr>
        <p:txBody>
          <a:bodyPr/>
          <a:lstStyle/>
          <a:p>
            <a:r>
              <a:rPr lang="en-US" dirty="0" smtClean="0"/>
              <a:t>Monitoring Rare Events – UTI’s</a:t>
            </a:r>
          </a:p>
        </p:txBody>
      </p:sp>
    </p:spTree>
    <p:extLst>
      <p:ext uri="{BB962C8B-B14F-4D97-AF65-F5344CB8AC3E}">
        <p14:creationId xmlns:p14="http://schemas.microsoft.com/office/powerpoint/2010/main" val="15022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40750" cy="4422775"/>
          </a:xfrm>
        </p:spPr>
        <p:txBody>
          <a:bodyPr/>
          <a:lstStyle/>
          <a:p>
            <a:r>
              <a:rPr lang="en-US" sz="2200" dirty="0" smtClean="0"/>
              <a:t>With the increasing size of datasets, predictive analytics should be part of LSS professionals toolset</a:t>
            </a:r>
          </a:p>
          <a:p>
            <a:endParaRPr lang="en-US" sz="1600" dirty="0"/>
          </a:p>
          <a:p>
            <a:r>
              <a:rPr lang="en-US" sz="2200" dirty="0" smtClean="0"/>
              <a:t>Classification problems in Healthcare include modeling readmissions, or mortality but can be generalized to handle problems from various disciplines </a:t>
            </a:r>
          </a:p>
          <a:p>
            <a:endParaRPr lang="en-US" sz="1600" dirty="0"/>
          </a:p>
          <a:p>
            <a:r>
              <a:rPr lang="en-US" sz="2200" dirty="0" smtClean="0"/>
              <a:t>Binary logistic regression, Partial Least Squares are two popular modeling techniques that can incorporate cross validation to ensure robust models</a:t>
            </a:r>
          </a:p>
          <a:p>
            <a:endParaRPr lang="en-US" sz="1600" dirty="0"/>
          </a:p>
          <a:p>
            <a:r>
              <a:rPr lang="en-US" sz="2200" dirty="0" smtClean="0"/>
              <a:t>Process monitoring is a difficult task to achieve when the “samples” are not homogeneous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04613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1400" dirty="0" smtClean="0"/>
              <a:t>Evans, J.R. Modern Analytics and the Future of Quality and Performance Excellence. QMJ, Vol. 22, No. 4, 2015. Pp 6-17.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400" dirty="0" err="1" smtClean="0"/>
              <a:t>Klimberg</a:t>
            </a:r>
            <a:r>
              <a:rPr lang="en-US" sz="1400" dirty="0"/>
              <a:t>, R. K, and V. </a:t>
            </a:r>
            <a:r>
              <a:rPr lang="en-US" sz="1400" dirty="0" err="1"/>
              <a:t>Miori</a:t>
            </a:r>
            <a:r>
              <a:rPr lang="en-US" sz="1400" dirty="0"/>
              <a:t>. 2010. Back in business. </a:t>
            </a:r>
            <a:r>
              <a:rPr lang="en-US" sz="1400" i="1" dirty="0" smtClean="0"/>
              <a:t>OR/MS Today </a:t>
            </a:r>
            <a:r>
              <a:rPr lang="en-US" sz="1400" dirty="0"/>
              <a:t>375:22–27</a:t>
            </a:r>
            <a:r>
              <a:rPr lang="en-US" sz="1400" dirty="0" smtClean="0"/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400" dirty="0" smtClean="0"/>
              <a:t>Steiner, S.H., Cook, R.J., Farewell, V.T., Treasure, T. Monitoring surgical performance using risk-adjusted cumulative sum charts. Biostatistics (2000), 1, 4, pp. 441-452.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400" dirty="0" smtClean="0"/>
              <a:t>Hickey, W. A Statistical Analysis of the Work of Bob Ross. Apr </a:t>
            </a:r>
            <a:r>
              <a:rPr lang="en-US" sz="1400" dirty="0"/>
              <a:t>14, 2014. </a:t>
            </a:r>
            <a:r>
              <a:rPr lang="en-US" sz="1400" dirty="0">
                <a:hlinkClick r:id="rId2"/>
              </a:rPr>
              <a:t>http://fivethirtyeight.com/features/a-statistical-analysis-of-the-work-of-bob-ross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archive.ics.uci.edu/ml/datasets/Diabetes+130-US+hospitals+for+years+1999-2008</a:t>
            </a:r>
            <a:r>
              <a:rPr lang="en-US" sz="1400" dirty="0" smtClean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400" dirty="0" smtClean="0"/>
              <a:t>Zhang, X., Woodall, W.H. “Dynamic probability control limits for risk-adjusted Bernoulli CUSUM charts.” Statistics in Medicine, Volume 34, Issue 25, Pp 3336-3348.</a:t>
            </a:r>
          </a:p>
          <a:p>
            <a:pPr marL="385763" lvl="0" indent="-385763">
              <a:buFont typeface="+mj-lt"/>
              <a:buAutoNum type="arabicPeriod"/>
            </a:pPr>
            <a:r>
              <a:rPr lang="en-US" sz="1400" dirty="0"/>
              <a:t>Santiago, E., and Smith, J., 2013, “Control Charts Based on the Exponential Distribution: Adapting Runs Rules for the t Chart,” Journal of Quality Engineering, 25, 85-96.</a:t>
            </a:r>
          </a:p>
          <a:p>
            <a:pPr marL="385763" indent="-385763">
              <a:buFont typeface="+mj-lt"/>
              <a:buAutoNum type="arabicPeriod"/>
            </a:pPr>
            <a:endParaRPr lang="en-US" sz="1400" dirty="0" smtClean="0"/>
          </a:p>
          <a:p>
            <a:pPr marL="385763" indent="-385763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8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 Why Predictive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800600" cy="4422775"/>
          </a:xfrm>
        </p:spPr>
        <p:txBody>
          <a:bodyPr/>
          <a:lstStyle/>
          <a:p>
            <a:r>
              <a:rPr lang="en-US" dirty="0" smtClean="0"/>
              <a:t>As indicated by Eric </a:t>
            </a:r>
            <a:r>
              <a:rPr lang="en-US" dirty="0" err="1" smtClean="0"/>
              <a:t>Siegl’s</a:t>
            </a:r>
            <a:r>
              <a:rPr lang="en-US" dirty="0" smtClean="0"/>
              <a:t> book the application of predictive analytics lies in the power to predict who will click, buy, lie or die. </a:t>
            </a:r>
          </a:p>
        </p:txBody>
      </p:sp>
      <p:pic>
        <p:nvPicPr>
          <p:cNvPr id="1026" name="Picture 2" descr="http://ecx.images-amazon.com/images/I/51T1ej8k%2BpL._SX332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066800"/>
            <a:ext cx="31813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arising from its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Evans [1] </a:t>
            </a:r>
            <a:r>
              <a:rPr lang="en-US" dirty="0"/>
              <a:t>suggests that organizations are overwhelmed by data and have difficulty determining how to use </a:t>
            </a:r>
            <a:r>
              <a:rPr lang="en-US" dirty="0" smtClean="0"/>
              <a:t>it.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Successful </a:t>
            </a:r>
            <a:r>
              <a:rPr lang="en-US" dirty="0"/>
              <a:t>application </a:t>
            </a:r>
            <a:r>
              <a:rPr lang="en-US" dirty="0" smtClean="0"/>
              <a:t>of analytics </a:t>
            </a:r>
            <a:r>
              <a:rPr lang="en-US" dirty="0"/>
              <a:t>requires </a:t>
            </a:r>
            <a:r>
              <a:rPr lang="en-US" dirty="0" smtClean="0"/>
              <a:t>the integration of data, statistics, and Operations Research. But most importantly it </a:t>
            </a:r>
            <a:r>
              <a:rPr lang="en-US" dirty="0"/>
              <a:t>requires </a:t>
            </a:r>
            <a:r>
              <a:rPr lang="en-US" dirty="0" smtClean="0"/>
              <a:t>a high-level </a:t>
            </a:r>
            <a:r>
              <a:rPr lang="en-US" dirty="0"/>
              <a:t>understanding of </a:t>
            </a:r>
            <a:r>
              <a:rPr lang="en-US" dirty="0" smtClean="0"/>
              <a:t>how analytics </a:t>
            </a:r>
            <a:r>
              <a:rPr lang="en-US" dirty="0"/>
              <a:t>supports an </a:t>
            </a:r>
            <a:r>
              <a:rPr lang="en-US" dirty="0" smtClean="0"/>
              <a:t>organization’s competitive strategy.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1277"/>
            <a:ext cx="7467600" cy="45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Analytic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 Components Analysis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Partial Least Squares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Cross Validation Techniques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Binary Logistic Regression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Risk-adjusted Monitoring Charts</a:t>
            </a:r>
          </a:p>
          <a:p>
            <a:pPr marL="342900" lvl="1" indent="-302419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Rare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Events Charts (and not so “rare”)</a:t>
            </a:r>
          </a:p>
          <a:p>
            <a:pPr marL="342900" indent="-302419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analyze many variables that could be highly correlated with each other?</a:t>
            </a:r>
          </a:p>
          <a:p>
            <a:r>
              <a:rPr lang="en-US" dirty="0" smtClean="0"/>
              <a:t>How to identify the underlying relationships that could exist between these correlated variables?</a:t>
            </a:r>
          </a:p>
          <a:p>
            <a:r>
              <a:rPr lang="en-US" dirty="0" smtClean="0"/>
              <a:t>How to combine these variables to extract the essence of the data?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958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about the great Bob Ross.</a:t>
            </a:r>
            <a:endParaRPr lang="es-MX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8" name="ShockwaveFlash1" r:id="rId2" imgW="6324480" imgH="3355920"/>
        </mc:Choice>
        <mc:Fallback>
          <p:control name="ShockwaveFlash1" r:id="rId2" imgW="6324480" imgH="3355920">
            <p:pic>
              <p:nvPicPr>
                <p:cNvPr id="5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12875" y="2057400"/>
                  <a:ext cx="6324600" cy="335597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652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01-06-201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lou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s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s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s 10">
        <a:dk1>
          <a:srgbClr val="000000"/>
        </a:dk1>
        <a:lt1>
          <a:srgbClr val="000000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AAAAAA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Minitab17</Template>
  <TotalTime>0</TotalTime>
  <Words>1324</Words>
  <Application>Microsoft Office PowerPoint</Application>
  <PresentationFormat>On-screen Show (4:3)</PresentationFormat>
  <Paragraphs>175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Times</vt:lpstr>
      <vt:lpstr>Wingdings</vt:lpstr>
      <vt:lpstr>Corporate_01-06-2011</vt:lpstr>
      <vt:lpstr>Predictive Analytics and Quality Control in Healthcare</vt:lpstr>
      <vt:lpstr>Table of Contents</vt:lpstr>
      <vt:lpstr>What is and Why Predictive Analytics</vt:lpstr>
      <vt:lpstr>What is and Why Predictive Analytics</vt:lpstr>
      <vt:lpstr>Difficulties arising from its application</vt:lpstr>
      <vt:lpstr>Analytics Framework</vt:lpstr>
      <vt:lpstr>Predictive Analytic Tools</vt:lpstr>
      <vt:lpstr>Principal Component Analysis</vt:lpstr>
      <vt:lpstr>Principal Component Analysis</vt:lpstr>
      <vt:lpstr>Principal Component Analysis</vt:lpstr>
      <vt:lpstr>Predictive Analytic Tools</vt:lpstr>
      <vt:lpstr>Partial Least Squares – Readmission Diabetes</vt:lpstr>
      <vt:lpstr>Partial Least Squares – Readmission Diabetes</vt:lpstr>
      <vt:lpstr>Partial Least Squares – Readmission Diabetes</vt:lpstr>
      <vt:lpstr>Predictive Analytic Tools</vt:lpstr>
      <vt:lpstr>Partial Least Squares – Readmission Diabetes</vt:lpstr>
      <vt:lpstr>Partial Least Squares – Readmission Diabetes</vt:lpstr>
      <vt:lpstr>Partial Least Squares – Readmission Diabetes</vt:lpstr>
      <vt:lpstr>Predictive Analytic Tools</vt:lpstr>
      <vt:lpstr>Assessing the level of pre-operative risk for cardiac surgery patients</vt:lpstr>
      <vt:lpstr>Build Predictive Model: Binary Logistic</vt:lpstr>
      <vt:lpstr>Build Predictive Model: Binary Logistic</vt:lpstr>
      <vt:lpstr>Predictive Analytic Tools</vt:lpstr>
      <vt:lpstr>How should we Monitor Mortality Rate?</vt:lpstr>
      <vt:lpstr>Monitoring the Mortality Rate</vt:lpstr>
      <vt:lpstr>Monitoring the Mortality Rate</vt:lpstr>
      <vt:lpstr>Monitoring the Mortality Rate</vt:lpstr>
      <vt:lpstr>Monitoring the Mortality Rate</vt:lpstr>
      <vt:lpstr>PowerPoint Presentation</vt:lpstr>
      <vt:lpstr>PowerPoint Presentation</vt:lpstr>
      <vt:lpstr>Predictive Analytic Tools</vt:lpstr>
      <vt:lpstr>Monitoring Rare Events – UTI’s</vt:lpstr>
      <vt:lpstr>Monitoring Rare Events – UTI’s</vt:lpstr>
      <vt:lpstr>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2016-01-19T20:45:50Z</dcterms:created>
  <dcterms:modified xsi:type="dcterms:W3CDTF">2016-01-22T22:13:31Z</dcterms:modified>
</cp:coreProperties>
</file>