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39" r:id="rId10"/>
    <p:sldId id="340" r:id="rId11"/>
    <p:sldId id="341" r:id="rId12"/>
    <p:sldId id="265" r:id="rId13"/>
    <p:sldId id="266" r:id="rId14"/>
    <p:sldId id="330" r:id="rId15"/>
    <p:sldId id="268" r:id="rId16"/>
    <p:sldId id="269" r:id="rId17"/>
    <p:sldId id="270" r:id="rId18"/>
    <p:sldId id="271" r:id="rId19"/>
    <p:sldId id="272" r:id="rId20"/>
    <p:sldId id="273" r:id="rId21"/>
    <p:sldId id="33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3" r:id="rId32"/>
    <p:sldId id="286" r:id="rId33"/>
    <p:sldId id="332" r:id="rId34"/>
    <p:sldId id="287" r:id="rId35"/>
    <p:sldId id="314" r:id="rId36"/>
    <p:sldId id="356" r:id="rId37"/>
    <p:sldId id="288" r:id="rId38"/>
    <p:sldId id="315" r:id="rId39"/>
    <p:sldId id="289" r:id="rId40"/>
    <p:sldId id="290" r:id="rId41"/>
    <p:sldId id="291" r:id="rId42"/>
    <p:sldId id="292" r:id="rId43"/>
    <p:sldId id="293" r:id="rId44"/>
    <p:sldId id="316" r:id="rId45"/>
    <p:sldId id="294" r:id="rId46"/>
    <p:sldId id="347" r:id="rId47"/>
    <p:sldId id="295" r:id="rId48"/>
    <p:sldId id="296" r:id="rId49"/>
    <p:sldId id="319" r:id="rId50"/>
    <p:sldId id="298" r:id="rId51"/>
    <p:sldId id="342" r:id="rId52"/>
    <p:sldId id="299" r:id="rId53"/>
    <p:sldId id="300" r:id="rId54"/>
    <p:sldId id="301" r:id="rId55"/>
    <p:sldId id="302" r:id="rId56"/>
    <p:sldId id="303" r:id="rId57"/>
    <p:sldId id="309" r:id="rId58"/>
    <p:sldId id="321" r:id="rId59"/>
    <p:sldId id="310" r:id="rId60"/>
    <p:sldId id="328" r:id="rId61"/>
    <p:sldId id="343" r:id="rId62"/>
    <p:sldId id="345" r:id="rId63"/>
    <p:sldId id="346" r:id="rId64"/>
    <p:sldId id="348" r:id="rId65"/>
    <p:sldId id="311" r:id="rId66"/>
    <p:sldId id="312" r:id="rId67"/>
    <p:sldId id="329" r:id="rId68"/>
    <p:sldId id="325" r:id="rId69"/>
    <p:sldId id="326" r:id="rId70"/>
    <p:sldId id="333" r:id="rId71"/>
    <p:sldId id="334" r:id="rId72"/>
    <p:sldId id="335" r:id="rId73"/>
    <p:sldId id="336" r:id="rId74"/>
    <p:sldId id="337" r:id="rId75"/>
    <p:sldId id="338" r:id="rId76"/>
    <p:sldId id="344" r:id="rId77"/>
    <p:sldId id="349" r:id="rId78"/>
    <p:sldId id="350" r:id="rId79"/>
    <p:sldId id="351" r:id="rId80"/>
    <p:sldId id="352" r:id="rId81"/>
    <p:sldId id="353" r:id="rId82"/>
    <p:sldId id="354" r:id="rId83"/>
    <p:sldId id="355" r:id="rId84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FD8349-00BB-4B2A-8115-0CD7F249A07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FF8EBE-979F-41BE-A392-5D873E1A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8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ADBEE1E2-3B06-4812-AFF9-C0BD78D9AC5B}" type="datetimeFigureOut">
              <a:rPr lang="en-US"/>
              <a:pPr>
                <a:defRPr/>
              </a:pPr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CE8F001B-5635-4AEA-8C45-A8C35BCAA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18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BB47E637-6D3F-4E4A-AE0C-D90E7AAFD573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And </a:t>
            </a:r>
            <a:r>
              <a:rPr lang="en-US" i="1" smtClean="0"/>
              <a:t>inherent reproducibility</a:t>
            </a:r>
            <a:r>
              <a:rPr lang="en-US" smtClean="0"/>
              <a:t> refers to the product uniformity resulting from a process that is in a state of statistical control, e.g., in the absence of time-to-time drift or other assignable causes of variation. 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E0490B4-FE3A-46F5-83A4-7C22B37AD42F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F001B-5635-4AEA-8C45-A8C35BCAA05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88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F001B-5635-4AEA-8C45-A8C35BCAA05A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SQ powerpt templates-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86400"/>
            <a:ext cx="6400800" cy="1066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1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2095500" cy="6126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34100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22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8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45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89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05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8" name="Picture 4" descr="ASQ powerpt templates-us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hyperlink" Target="//upload.wikimedia.org/wikipedia/commons/2/20/Hernia_mesh_1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Inguinal_hernia_surgery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8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71800"/>
          </a:xfrm>
        </p:spPr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Process Capability</a:t>
            </a:r>
            <a:r>
              <a:rPr lang="en-US" smtClean="0">
                <a:ea typeface="ＭＳ Ｐゴシック" pitchFamily="34" charset="-128"/>
              </a:rPr>
              <a:t>: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History, Assumptions, and Challenges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-228600" y="2667000"/>
            <a:ext cx="5410200" cy="1752600"/>
          </a:xfrm>
        </p:spPr>
        <p:txBody>
          <a:bodyPr/>
          <a:lstStyle/>
          <a:p>
            <a:endParaRPr lang="en-US" sz="2400" smtClean="0">
              <a:ea typeface="ＭＳ Ｐゴシック" pitchFamily="34" charset="-128"/>
            </a:endParaRPr>
          </a:p>
          <a:p>
            <a:r>
              <a:rPr lang="en-US" sz="2400" smtClean="0">
                <a:ea typeface="ＭＳ Ｐゴシック" pitchFamily="34" charset="-128"/>
              </a:rPr>
              <a:t>Daniel Griffith, Minitab Inc.</a:t>
            </a:r>
          </a:p>
          <a:p>
            <a:r>
              <a:rPr lang="en-US" sz="2400" smtClean="0">
                <a:ea typeface="ＭＳ Ｐゴシック" pitchFamily="34" charset="-128"/>
              </a:rPr>
              <a:t>Eduardo Santiago, Minitab Inc.</a:t>
            </a:r>
          </a:p>
          <a:p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3076" name="Rectangle 3"/>
          <p:cNvSpPr txBox="1">
            <a:spLocks noRot="1" noChangeArrowheads="1"/>
          </p:cNvSpPr>
          <p:nvPr/>
        </p:nvSpPr>
        <p:spPr bwMode="auto">
          <a:xfrm>
            <a:off x="4572000" y="2667000"/>
            <a:ext cx="5410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  <a:p>
            <a:pPr algn="ctr">
              <a:spcBef>
                <a:spcPct val="20000"/>
              </a:spcBef>
            </a:pPr>
            <a:r>
              <a:rPr lang="en-US"/>
              <a:t>Session M18</a:t>
            </a:r>
          </a:p>
          <a:p>
            <a:pPr algn="ctr">
              <a:spcBef>
                <a:spcPct val="20000"/>
              </a:spcBef>
            </a:pPr>
            <a:r>
              <a:rPr lang="en-US"/>
              <a:t>ASQ World Conference</a:t>
            </a:r>
          </a:p>
          <a:p>
            <a:pPr algn="ctr">
              <a:spcBef>
                <a:spcPct val="2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89" y="1295400"/>
            <a:ext cx="6412175" cy="480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Is the Data Normally Distributed?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791200" y="2133600"/>
            <a:ext cx="2133600" cy="3730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r>
              <a:rPr lang="en-US" dirty="0" err="1"/>
              <a:t>Ppk</a:t>
            </a:r>
            <a:r>
              <a:rPr lang="en-US" dirty="0"/>
              <a:t>  = </a:t>
            </a:r>
            <a:r>
              <a:rPr lang="en-US" dirty="0" smtClean="0"/>
              <a:t>0.5</a:t>
            </a:r>
            <a:endParaRPr lang="en-US" sz="1800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58106" y="4537670"/>
            <a:ext cx="1401763" cy="1566862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1220788" y="2608263"/>
            <a:ext cx="838200" cy="18669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8600" y="1752600"/>
            <a:ext cx="2644775" cy="830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/>
              <a:t>7% predicted</a:t>
            </a:r>
          </a:p>
          <a:p>
            <a:pPr eaLnBrk="1" hangingPunct="1"/>
            <a:r>
              <a:rPr lang="en-US"/>
              <a:t>below LSL</a:t>
            </a:r>
          </a:p>
        </p:txBody>
      </p:sp>
    </p:spTree>
    <p:extLst>
      <p:ext uri="{BB962C8B-B14F-4D97-AF65-F5344CB8AC3E}">
        <p14:creationId xmlns:p14="http://schemas.microsoft.com/office/powerpoint/2010/main" val="416294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45" y="1219200"/>
            <a:ext cx="64135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Is the Data Normally Distributed?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791200" y="2133600"/>
            <a:ext cx="1905000" cy="3730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r>
              <a:rPr lang="en-US" dirty="0" err="1"/>
              <a:t>Ppk</a:t>
            </a:r>
            <a:r>
              <a:rPr lang="en-US" dirty="0"/>
              <a:t>  = </a:t>
            </a:r>
            <a:r>
              <a:rPr lang="en-US" dirty="0" smtClean="0"/>
              <a:t>1.36</a:t>
            </a:r>
            <a:endParaRPr lang="en-US" sz="1800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563417" y="4373563"/>
            <a:ext cx="1050925" cy="1566862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1143000" y="2506663"/>
            <a:ext cx="838200" cy="18669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717675"/>
            <a:ext cx="1984375" cy="831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0% predicted</a:t>
            </a:r>
          </a:p>
          <a:p>
            <a:pPr eaLnBrk="1" hangingPunct="1"/>
            <a:r>
              <a:rPr lang="en-US" dirty="0"/>
              <a:t>below LSL</a:t>
            </a:r>
          </a:p>
        </p:txBody>
      </p:sp>
    </p:spTree>
    <p:extLst>
      <p:ext uri="{BB962C8B-B14F-4D97-AF65-F5344CB8AC3E}">
        <p14:creationId xmlns:p14="http://schemas.microsoft.com/office/powerpoint/2010/main" val="38179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2825" y="1263650"/>
            <a:ext cx="6248400" cy="467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Is the Data Stable Over Time?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066800" y="1712913"/>
            <a:ext cx="1143000" cy="1371600"/>
          </a:xfrm>
          <a:prstGeom prst="ellips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5410200" y="2330450"/>
            <a:ext cx="1985963" cy="24066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V="1">
            <a:off x="6781800" y="3746500"/>
            <a:ext cx="614363" cy="9683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3" y="1141413"/>
            <a:ext cx="1443037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3" y="2678113"/>
            <a:ext cx="1443037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89825" y="3309938"/>
            <a:ext cx="1066800" cy="193675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478713" y="1819275"/>
            <a:ext cx="1066800" cy="192088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2597150"/>
            <a:ext cx="12763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50938"/>
            <a:ext cx="6288088" cy="47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Is the Data Stable Over Time?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5257800" y="2179638"/>
            <a:ext cx="2138363" cy="24447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V="1">
            <a:off x="6705600" y="3656013"/>
            <a:ext cx="690563" cy="9683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532688" y="3186113"/>
            <a:ext cx="1066800" cy="193675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141413"/>
            <a:ext cx="12763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478713" y="1706563"/>
            <a:ext cx="1066800" cy="193675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confident in our conclusions?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328713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0122"/>
            <a:ext cx="3429000" cy="46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Would I rather see this?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438400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Or this?</a:t>
            </a:r>
            <a:endParaRPr lang="en-US" sz="3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946237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Both!</a:t>
            </a:r>
            <a:endParaRPr lang="en-US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953000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Confidence Intervals </a:t>
            </a:r>
            <a:r>
              <a:rPr lang="en-US" sz="3200" dirty="0" smtClean="0">
                <a:latin typeface="+mn-lt"/>
              </a:rPr>
              <a:t>provide </a:t>
            </a:r>
            <a:r>
              <a:rPr lang="en-US" sz="3200" dirty="0">
                <a:latin typeface="+mn-lt"/>
              </a:rPr>
              <a:t>a better understanding of how much trust we can place in our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How can we Improve our Process?</a:t>
            </a: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7543800" y="1387475"/>
            <a:ext cx="1447800" cy="1938338"/>
          </a:xfrm>
          <a:prstGeom prst="rect">
            <a:avLst/>
          </a:prstGeom>
          <a:noFill/>
          <a:ln w="28575">
            <a:solidFill>
              <a:srgbClr val="66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rgbClr val="000000"/>
                </a:solidFill>
              </a:rPr>
              <a:t>Mean = 14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</a:rPr>
              <a:t>StDev = 1</a:t>
            </a:r>
          </a:p>
          <a:p>
            <a:pPr eaLnBrk="1" hangingPunct="1"/>
            <a:endParaRPr lang="en-US" sz="2000">
              <a:solidFill>
                <a:srgbClr val="000000"/>
              </a:solidFill>
            </a:endParaRPr>
          </a:p>
          <a:p>
            <a:pPr eaLnBrk="1" hangingPunct="1"/>
            <a:endParaRPr lang="en-US" sz="2000">
              <a:solidFill>
                <a:srgbClr val="000000"/>
              </a:solidFill>
            </a:endParaRPr>
          </a:p>
          <a:p>
            <a:pPr eaLnBrk="1" hangingPunct="1"/>
            <a:r>
              <a:rPr lang="en-US" sz="2000">
                <a:solidFill>
                  <a:srgbClr val="000000"/>
                </a:solidFill>
              </a:rPr>
              <a:t>Pp   = 1.33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</a:rPr>
              <a:t>Ppk = 1.33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6629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How can we Improve our Process?</a:t>
            </a: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7391400" y="1371600"/>
            <a:ext cx="1600200" cy="1938338"/>
          </a:xfrm>
          <a:prstGeom prst="rect">
            <a:avLst/>
          </a:prstGeom>
          <a:noFill/>
          <a:ln w="28575">
            <a:solidFill>
              <a:srgbClr val="66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rgbClr val="000000"/>
                </a:solidFill>
              </a:rPr>
              <a:t>Mean = 17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</a:rPr>
              <a:t>StDev = 1</a:t>
            </a:r>
          </a:p>
          <a:p>
            <a:pPr eaLnBrk="1" hangingPunct="1"/>
            <a:endParaRPr lang="en-US" sz="2000">
              <a:solidFill>
                <a:srgbClr val="000000"/>
              </a:solidFill>
            </a:endParaRPr>
          </a:p>
          <a:p>
            <a:pPr eaLnBrk="1" hangingPunct="1"/>
            <a:endParaRPr lang="en-US" sz="2000">
              <a:solidFill>
                <a:srgbClr val="000000"/>
              </a:solidFill>
            </a:endParaRPr>
          </a:p>
          <a:p>
            <a:pPr eaLnBrk="1" hangingPunct="1"/>
            <a:r>
              <a:rPr lang="en-US" sz="2000">
                <a:solidFill>
                  <a:srgbClr val="000000"/>
                </a:solidFill>
              </a:rPr>
              <a:t>Pp   = 1.33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</a:rPr>
              <a:t>Ppk = 0.167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66135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How can we Improve our Process?</a:t>
            </a: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7467600" y="1371600"/>
            <a:ext cx="1600200" cy="1938338"/>
          </a:xfrm>
          <a:prstGeom prst="rect">
            <a:avLst/>
          </a:prstGeom>
          <a:noFill/>
          <a:ln w="28575">
            <a:solidFill>
              <a:srgbClr val="66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rgbClr val="000000"/>
                </a:solidFill>
              </a:rPr>
              <a:t>Mean = 17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</a:rPr>
              <a:t>StDev = 2</a:t>
            </a:r>
          </a:p>
          <a:p>
            <a:pPr eaLnBrk="1" hangingPunct="1"/>
            <a:endParaRPr lang="en-US" sz="2000">
              <a:solidFill>
                <a:srgbClr val="000000"/>
              </a:solidFill>
            </a:endParaRPr>
          </a:p>
          <a:p>
            <a:pPr eaLnBrk="1" hangingPunct="1"/>
            <a:endParaRPr lang="en-US" sz="2000">
              <a:solidFill>
                <a:srgbClr val="000000"/>
              </a:solidFill>
            </a:endParaRPr>
          </a:p>
          <a:p>
            <a:pPr eaLnBrk="1" hangingPunct="1"/>
            <a:r>
              <a:rPr lang="en-US" sz="2000">
                <a:solidFill>
                  <a:srgbClr val="000000"/>
                </a:solidFill>
              </a:rPr>
              <a:t>Pp   = 0.67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</a:rPr>
              <a:t>Ppk = 0.083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6599238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How can we Improve our Process?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1627" y="2819400"/>
            <a:ext cx="2971800" cy="90178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1095375"/>
            <a:ext cx="518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So first how would we maximize Pp?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70038" y="2819400"/>
            <a:ext cx="1752600" cy="450850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24325" y="2817813"/>
            <a:ext cx="317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>
                <a:solidFill>
                  <a:srgbClr val="003E6C"/>
                </a:solidFill>
              </a:rPr>
              <a:t>Can we change </a:t>
            </a:r>
            <a:r>
              <a:rPr lang="en-US" sz="2000" b="1">
                <a:solidFill>
                  <a:srgbClr val="003E6C"/>
                </a:solidFill>
              </a:rPr>
              <a:t>the</a:t>
            </a:r>
            <a:r>
              <a:rPr lang="en-US" b="1">
                <a:solidFill>
                  <a:srgbClr val="003E6C"/>
                </a:solidFill>
              </a:rPr>
              <a:t> specs?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H="1">
            <a:off x="3482975" y="3032125"/>
            <a:ext cx="671513" cy="1270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124325" y="3370263"/>
            <a:ext cx="479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>
                <a:solidFill>
                  <a:srgbClr val="003E6C"/>
                </a:solidFill>
              </a:rPr>
              <a:t>Can we change </a:t>
            </a:r>
            <a:r>
              <a:rPr lang="en-US" sz="2000" b="1">
                <a:solidFill>
                  <a:srgbClr val="003E6C"/>
                </a:solidFill>
              </a:rPr>
              <a:t>the</a:t>
            </a:r>
            <a:r>
              <a:rPr lang="en-US" b="1">
                <a:solidFill>
                  <a:srgbClr val="003E6C"/>
                </a:solidFill>
              </a:rPr>
              <a:t> Standard Deviation?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3482975" y="3584575"/>
            <a:ext cx="671513" cy="1270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1175" y="1905000"/>
            <a:ext cx="3533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Let’s look at the formula: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-0.00086 0.07824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91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3" grpId="1" animBg="1"/>
      <p:bldP spid="5" grpId="0"/>
      <p:bldP spid="5" grpId="1"/>
      <p:bldP spid="12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5170" y="1905000"/>
            <a:ext cx="7598229" cy="1200329"/>
          </a:xfrm>
          <a:prstGeom prst="rect">
            <a:avLst/>
          </a:prstGeom>
          <a:blipFill rotWithShape="1">
            <a:blip r:embed="rId2"/>
            <a:stretch>
              <a:fillRect l="-1204" t="-3571" r="-1204" b="-1122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How can we Improve our Process?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1627" y="4192219"/>
            <a:ext cx="2971800" cy="9017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8437" name="TextBox 10"/>
          <p:cNvSpPr txBox="1">
            <a:spLocks noChangeArrowheads="1"/>
          </p:cNvSpPr>
          <p:nvPr/>
        </p:nvSpPr>
        <p:spPr bwMode="auto">
          <a:xfrm>
            <a:off x="381000" y="1095375"/>
            <a:ext cx="3773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Let’s throw out a scenario: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502275" y="4414838"/>
            <a:ext cx="755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Cambria Math" pitchFamily="18" charset="0"/>
              </a:rPr>
              <a:t>0.88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08454" y="4246203"/>
            <a:ext cx="2252266" cy="78617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en-US">
                <a:ln>
                  <a:solidFill>
                    <a:schemeClr val="tx1"/>
                  </a:solidFill>
                </a:ln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521154" y="4243205"/>
                <a:ext cx="2252266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18−10</m:t>
                          </m:r>
                        </m:num>
                        <m:den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6∗1.5   </m:t>
                          </m:r>
                        </m:den>
                      </m:f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154" y="4243205"/>
                <a:ext cx="2252266" cy="7861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501640" y="4414511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0.88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Learning 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Evaluate the assumptions for Normal Capability Analysis</a:t>
            </a:r>
          </a:p>
          <a:p>
            <a:pPr marL="514350" indent="-514350"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Run a Non-Normal (NN) Capability Analysis using different techniques</a:t>
            </a:r>
          </a:p>
          <a:p>
            <a:pPr marL="514350" indent="-514350"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Determine what makes data Non-Normal</a:t>
            </a:r>
          </a:p>
          <a:p>
            <a:pPr marL="514350" indent="-514350"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Assess </a:t>
            </a:r>
            <a:r>
              <a:rPr lang="en-US" dirty="0">
                <a:ea typeface="ＭＳ Ｐゴシック" pitchFamily="34" charset="-128"/>
              </a:rPr>
              <a:t>the weaknesses of Normality tests</a:t>
            </a:r>
          </a:p>
          <a:p>
            <a:pPr marL="514350" indent="-514350"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Learn how to deal with data coming from a measurement system with low discrimination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553200" y="2957513"/>
            <a:ext cx="1600200" cy="1235075"/>
          </a:xfrm>
          <a:prstGeom prst="wedgeRoundRectCallout">
            <a:avLst>
              <a:gd name="adj1" fmla="val -63056"/>
              <a:gd name="adj2" fmla="val -41634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800">
                <a:solidFill>
                  <a:schemeClr val="bg1"/>
                </a:solidFill>
              </a:rPr>
              <a:t>Reduction of Variation by 33%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5170" y="1905000"/>
            <a:ext cx="7598229" cy="1200329"/>
          </a:xfrm>
          <a:prstGeom prst="rect">
            <a:avLst/>
          </a:prstGeom>
          <a:blipFill rotWithShape="1">
            <a:blip r:embed="rId2"/>
            <a:stretch>
              <a:fillRect l="-1204" t="-3571" r="-1204" b="-1122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How can we Improve our Process?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1627" y="4192219"/>
            <a:ext cx="2971800" cy="9017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08454" y="4246203"/>
            <a:ext cx="2252266" cy="78617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502275" y="4414838"/>
            <a:ext cx="784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Cambria Math" pitchFamily="18" charset="0"/>
              </a:rPr>
              <a:t>1.33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61038" y="2667000"/>
            <a:ext cx="525462" cy="438150"/>
          </a:xfrm>
          <a:prstGeom prst="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508772" y="4250022"/>
                <a:ext cx="2252266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18−10</m:t>
                          </m:r>
                        </m:num>
                        <m:den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6∗1   </m:t>
                          </m:r>
                        </m:den>
                      </m:f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772" y="4250022"/>
                <a:ext cx="2252266" cy="7861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501640" y="44145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1.33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have we learned so far? (Obj. 1)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Capability analysis is sensitive to the following assumptions.</a:t>
            </a:r>
          </a:p>
          <a:p>
            <a:pPr lvl="1"/>
            <a:r>
              <a:rPr lang="en-US" dirty="0" smtClean="0"/>
              <a:t>Distribution assumption</a:t>
            </a:r>
          </a:p>
          <a:p>
            <a:pPr lvl="1"/>
            <a:r>
              <a:rPr lang="en-US" dirty="0" smtClean="0"/>
              <a:t>Stability of the process</a:t>
            </a:r>
          </a:p>
          <a:p>
            <a:r>
              <a:rPr lang="en-US" dirty="0" smtClean="0"/>
              <a:t>Look at confidence intervals.</a:t>
            </a:r>
          </a:p>
          <a:p>
            <a:r>
              <a:rPr lang="en-US" dirty="0" smtClean="0"/>
              <a:t>To improve the capability of a process you can:</a:t>
            </a:r>
          </a:p>
          <a:p>
            <a:pPr lvl="1"/>
            <a:r>
              <a:rPr lang="en-US" dirty="0" smtClean="0"/>
              <a:t>Center the mean</a:t>
            </a:r>
          </a:p>
          <a:p>
            <a:pPr lvl="1"/>
            <a:r>
              <a:rPr lang="en-US" dirty="0" smtClean="0"/>
              <a:t>Reduce the variation</a:t>
            </a:r>
          </a:p>
          <a:p>
            <a:pPr lvl="1"/>
            <a:r>
              <a:rPr lang="en-US" dirty="0" smtClean="0"/>
              <a:t>Re-evaluate the 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What to do when Data are not Normal?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2625" indent="-457200">
              <a:spcAft>
                <a:spcPts val="1000"/>
              </a:spcAft>
              <a:buFontTx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Use a transformation</a:t>
            </a:r>
          </a:p>
          <a:p>
            <a:pPr marL="682625" indent="-457200">
              <a:spcAft>
                <a:spcPts val="1000"/>
              </a:spcAft>
              <a:buFontTx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Find a Non-Normal (NN) distribution to model the data</a:t>
            </a:r>
          </a:p>
          <a:p>
            <a:pPr marL="682625" indent="-457200">
              <a:spcAft>
                <a:spcPts val="1000"/>
              </a:spcAft>
              <a:buFontTx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Use a nonparametric method </a:t>
            </a:r>
          </a:p>
          <a:p>
            <a:pPr marL="682625" indent="-457200">
              <a:spcAft>
                <a:spcPts val="1000"/>
              </a:spcAft>
              <a:buFontTx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Options above do not apply or are not feasible, ask yourself why is the data not normal?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Let’s analyze the processing times (min) to complete a specific task.</a:t>
            </a: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NN Capability – Transformations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5059363" cy="379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4572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27038" y="1066800"/>
            <a:ext cx="8382000" cy="5334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Box-Cox transformation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NN Capability – Transformations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62199" y="1828800"/>
            <a:ext cx="5137560" cy="6085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5606" name="TextBox 3"/>
          <p:cNvSpPr txBox="1">
            <a:spLocks noChangeArrowheads="1"/>
          </p:cNvSpPr>
          <p:nvPr/>
        </p:nvSpPr>
        <p:spPr bwMode="auto">
          <a:xfrm>
            <a:off x="5664200" y="4648200"/>
            <a:ext cx="2840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Note: </a:t>
            </a:r>
            <a:r>
              <a:rPr lang="en-US"/>
              <a:t>Except when </a:t>
            </a:r>
            <a:r>
              <a:rPr lang="en-US">
                <a:sym typeface="Symbol" pitchFamily="18" charset="2"/>
              </a:rPr>
              <a:t> = 0, Y* = ln(Y)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Johnson transformation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NN </a:t>
            </a:r>
            <a:r>
              <a:rPr lang="en-US" dirty="0" smtClean="0">
                <a:ea typeface="ＭＳ Ｐゴシック" pitchFamily="34" charset="-128"/>
              </a:rPr>
              <a:t>Capability – Transformations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62199" y="1828800"/>
            <a:ext cx="4016036" cy="58477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1200" y="4800600"/>
            <a:ext cx="3276600" cy="876137"/>
          </a:xfrm>
          <a:prstGeom prst="rect">
            <a:avLst/>
          </a:prstGeom>
          <a:blipFill rotWithShape="1">
            <a:blip r:embed="rId4"/>
            <a:stretch>
              <a:fillRect l="-2788" t="-5594" b="-1468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763000" cy="639762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NN Capability </a:t>
            </a:r>
            <a:r>
              <a:rPr lang="en-US" dirty="0" smtClean="0">
                <a:ea typeface="ＭＳ Ｐゴシック" pitchFamily="34" charset="-128"/>
              </a:rPr>
              <a:t>– Alternative Distribution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343400" cy="442277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Inguinal hernia surgery case study.</a:t>
            </a:r>
          </a:p>
          <a:p>
            <a:r>
              <a:rPr lang="en-US" dirty="0" smtClean="0">
                <a:ea typeface="ＭＳ Ｐゴシック" pitchFamily="34" charset="-128"/>
              </a:rPr>
              <a:t>The company wants to assess the process capability. </a:t>
            </a:r>
          </a:p>
          <a:p>
            <a:r>
              <a:rPr lang="en-US" dirty="0" smtClean="0">
                <a:ea typeface="ＭＳ Ｐゴシック" pitchFamily="34" charset="-128"/>
              </a:rPr>
              <a:t>LSL = 15 lbs. on a ball burst strength test. </a:t>
            </a:r>
          </a:p>
        </p:txBody>
      </p:sp>
      <p:pic>
        <p:nvPicPr>
          <p:cNvPr id="27652" name="Picture 2" descr="File:Hernia mesh 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3" y="1414463"/>
            <a:ext cx="4419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3"/>
          <p:cNvSpPr txBox="1">
            <a:spLocks noChangeArrowheads="1"/>
          </p:cNvSpPr>
          <p:nvPr/>
        </p:nvSpPr>
        <p:spPr bwMode="auto">
          <a:xfrm>
            <a:off x="4495800" y="4724400"/>
            <a:ext cx="4267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/>
              <a:t>Source: </a:t>
            </a:r>
            <a:r>
              <a:rPr lang="en-US" sz="2000">
                <a:hlinkClick r:id="rId4"/>
              </a:rPr>
              <a:t>http://en.wikipedia.org/wiki/Inguinal_hernia_surgery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15400" cy="639762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NN Capability </a:t>
            </a:r>
            <a:r>
              <a:rPr lang="en-US" dirty="0" smtClean="0">
                <a:ea typeface="ＭＳ Ｐゴシック" pitchFamily="34" charset="-128"/>
              </a:rPr>
              <a:t>– Alternative Distribution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343400" cy="442277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Underlying data is not normally distributed.</a:t>
            </a:r>
          </a:p>
          <a:p>
            <a:r>
              <a:rPr lang="en-US" smtClean="0">
                <a:ea typeface="ＭＳ Ｐゴシック" pitchFamily="34" charset="-128"/>
              </a:rPr>
              <a:t>Capability estimates are invalid. </a:t>
            </a:r>
          </a:p>
        </p:txBody>
      </p:sp>
      <p:cxnSp>
        <p:nvCxnSpPr>
          <p:cNvPr id="28677" name="Straight Connector 4"/>
          <p:cNvCxnSpPr>
            <a:cxnSpLocks noChangeShapeType="1"/>
          </p:cNvCxnSpPr>
          <p:nvPr/>
        </p:nvCxnSpPr>
        <p:spPr bwMode="auto">
          <a:xfrm>
            <a:off x="5791200" y="3048000"/>
            <a:ext cx="9144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1328738"/>
            <a:ext cx="3333750" cy="3857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8600"/>
            <a:ext cx="3552825" cy="1938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9" name="Straight Connector 4"/>
          <p:cNvCxnSpPr>
            <a:cxnSpLocks noChangeShapeType="1"/>
          </p:cNvCxnSpPr>
          <p:nvPr/>
        </p:nvCxnSpPr>
        <p:spPr bwMode="auto">
          <a:xfrm>
            <a:off x="5791200" y="3048000"/>
            <a:ext cx="9144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391400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15400" cy="639762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NN Capability </a:t>
            </a:r>
            <a:r>
              <a:rPr lang="en-US" dirty="0" smtClean="0">
                <a:ea typeface="ＭＳ Ｐゴシック" pitchFamily="34" charset="-128"/>
              </a:rPr>
              <a:t>– Alternative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3" name="Straight Connector 4"/>
          <p:cNvCxnSpPr>
            <a:cxnSpLocks noChangeShapeType="1"/>
          </p:cNvCxnSpPr>
          <p:nvPr/>
        </p:nvCxnSpPr>
        <p:spPr bwMode="auto">
          <a:xfrm>
            <a:off x="5791200" y="3048000"/>
            <a:ext cx="9144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4" name="Content Placeholder 3"/>
          <p:cNvSpPr>
            <a:spLocks noGrp="1"/>
          </p:cNvSpPr>
          <p:nvPr>
            <p:ph idx="1"/>
          </p:nvPr>
        </p:nvSpPr>
        <p:spPr>
          <a:xfrm>
            <a:off x="457200" y="1003300"/>
            <a:ext cx="8382000" cy="5334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Select the Loglogistic distribution to fit the data and estimate the capability of the process.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487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15400" cy="639762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NN Capability </a:t>
            </a:r>
            <a:r>
              <a:rPr lang="en-US" dirty="0" smtClean="0">
                <a:ea typeface="ＭＳ Ｐゴシック" pitchFamily="34" charset="-128"/>
              </a:rPr>
              <a:t>– Alternative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History of Capability Analysis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Popularized by J. </a:t>
            </a:r>
            <a:r>
              <a:rPr lang="en-US" dirty="0" err="1" smtClean="0">
                <a:ea typeface="ＭＳ Ｐゴシック" pitchFamily="34" charset="-128"/>
              </a:rPr>
              <a:t>Juran</a:t>
            </a:r>
            <a:r>
              <a:rPr lang="en-US" dirty="0" smtClean="0">
                <a:ea typeface="ＭＳ Ｐゴシック" pitchFamily="34" charset="-128"/>
              </a:rPr>
              <a:t> in his Quality Control Handbook [1]. 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Capability ratio is the tolerance width divided by the process capability, Cp.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28800" y="2362200"/>
            <a:ext cx="5360570" cy="64633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 a nonparametric method to estimate the capability of the process</a:t>
            </a:r>
          </a:p>
          <a:p>
            <a:pPr lvl="1"/>
            <a:r>
              <a:rPr lang="en-US" sz="3200" smtClean="0">
                <a:ea typeface="ＭＳ Ｐゴシック" pitchFamily="34" charset="-128"/>
              </a:rPr>
              <a:t>See McCormack et al. [3], larger sample sizes required</a:t>
            </a:r>
          </a:p>
          <a:p>
            <a:pPr lvl="1"/>
            <a:r>
              <a:rPr lang="en-US" sz="3200" smtClean="0">
                <a:ea typeface="ＭＳ Ｐゴシック" pitchFamily="34" charset="-128"/>
              </a:rPr>
              <a:t>Treat the data as binary and perform a test for proportion</a:t>
            </a: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NN </a:t>
            </a:r>
            <a:r>
              <a:rPr lang="en-US" dirty="0" smtClean="0">
                <a:ea typeface="ＭＳ Ｐゴシック" pitchFamily="34" charset="-128"/>
              </a:rPr>
              <a:t>Capability – Nonparametric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Example.</a:t>
            </a:r>
            <a:r>
              <a:rPr lang="en-US" smtClean="0">
                <a:ea typeface="ＭＳ Ｐゴシック" pitchFamily="34" charset="-128"/>
              </a:rPr>
              <a:t> A process measuring the wet weight of a product has to validate the process is capable.</a:t>
            </a:r>
          </a:p>
          <a:p>
            <a:pPr>
              <a:buFontTx/>
              <a:buChar char="-"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NN Capability </a:t>
            </a:r>
            <a:r>
              <a:rPr lang="en-US" dirty="0" smtClean="0">
                <a:ea typeface="ＭＳ Ｐゴシック" pitchFamily="34" charset="-128"/>
              </a:rPr>
              <a:t>– Nonparametric</a:t>
            </a: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762000" y="3014663"/>
            <a:ext cx="8458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Test and CI for One Proportion: Pass or Fail </a:t>
            </a:r>
          </a:p>
          <a:p>
            <a:pPr eaLnBrk="1" hangingPunct="1"/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800" dirty="0">
                <a:latin typeface="Courier New" pitchFamily="49" charset="0"/>
                <a:cs typeface="Courier New" pitchFamily="49" charset="0"/>
              </a:rPr>
              <a:t>Event = P</a:t>
            </a:r>
          </a:p>
          <a:p>
            <a:pPr eaLnBrk="1" hangingPunct="1"/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Variable         X     N   Sample p    95% Lower Bound</a:t>
            </a:r>
          </a:p>
          <a:p>
            <a:pPr eaLnBrk="1" hangingPunct="1"/>
            <a:r>
              <a:rPr lang="en-US" sz="1800" dirty="0">
                <a:latin typeface="Courier New" pitchFamily="49" charset="0"/>
                <a:cs typeface="Courier New" pitchFamily="49" charset="0"/>
              </a:rPr>
              <a:t>Pass or Fail  7967  7978   0.998621           0.997719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Wet weight analysis using nonparametric capability. 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46300"/>
            <a:ext cx="6172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10588" cy="6858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NN Capability </a:t>
            </a:r>
            <a:r>
              <a:rPr lang="en-US" dirty="0" smtClean="0">
                <a:ea typeface="ＭＳ Ｐゴシック" pitchFamily="34" charset="-128"/>
              </a:rPr>
              <a:t>– Nonparametric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have we learned? (Obj. 2)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data are Non-Normal, multiple techniques can be utilized:</a:t>
            </a:r>
          </a:p>
          <a:p>
            <a:pPr lvl="1"/>
            <a:r>
              <a:rPr lang="en-US" dirty="0" smtClean="0"/>
              <a:t>Use a Johnson or Box-Cox transformation</a:t>
            </a:r>
          </a:p>
          <a:p>
            <a:pPr lvl="1"/>
            <a:r>
              <a:rPr lang="en-US" dirty="0" smtClean="0"/>
              <a:t>Model the data with a Non-Normal distribution, e.g. Weibull, Lognormal, Smallest Extreme Value</a:t>
            </a:r>
          </a:p>
          <a:p>
            <a:pPr lvl="1"/>
            <a:r>
              <a:rPr lang="en-US" dirty="0" smtClean="0"/>
              <a:t>With large sample sizes you can utilize nonparametric approaches</a:t>
            </a:r>
          </a:p>
          <a:p>
            <a:r>
              <a:rPr lang="en-US" dirty="0" smtClean="0"/>
              <a:t>If no approach works for your specific situation, investigate what makes data  Non-Normal.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25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Why are the Data not Normal?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0">
              <a:spcAft>
                <a:spcPts val="1000"/>
              </a:spcAft>
              <a:buFontTx/>
              <a:buNone/>
            </a:pPr>
            <a:r>
              <a:rPr lang="en-US" b="1" dirty="0" smtClean="0">
                <a:ea typeface="ＭＳ Ｐゴシック" pitchFamily="34" charset="-128"/>
              </a:rPr>
              <a:t>Case I. </a:t>
            </a:r>
            <a:r>
              <a:rPr lang="en-US" dirty="0" smtClean="0">
                <a:ea typeface="ＭＳ Ｐゴシック" pitchFamily="34" charset="-128"/>
              </a:rPr>
              <a:t>Nature of the beast – process near a boundary, naturally produces data that are skewed.</a:t>
            </a:r>
          </a:p>
          <a:p>
            <a:pPr marL="225425" indent="0">
              <a:spcAft>
                <a:spcPts val="1000"/>
              </a:spcAft>
              <a:buFontTx/>
              <a:buNone/>
            </a:pPr>
            <a:r>
              <a:rPr lang="en-US" b="1" dirty="0" smtClean="0">
                <a:ea typeface="ＭＳ Ｐゴシック" pitchFamily="34" charset="-128"/>
              </a:rPr>
              <a:t>Case II. </a:t>
            </a:r>
            <a:r>
              <a:rPr lang="en-US" dirty="0" smtClean="0">
                <a:ea typeface="ＭＳ Ｐゴシック" pitchFamily="34" charset="-128"/>
              </a:rPr>
              <a:t>Mixture of distributions or a few outliers – process may not be in statistical control.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Why are the Data not Normal?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0">
              <a:spcAft>
                <a:spcPts val="1000"/>
              </a:spcAft>
              <a:buFontTx/>
              <a:buNone/>
            </a:pPr>
            <a:r>
              <a:rPr lang="en-US" b="1" dirty="0" smtClean="0">
                <a:ea typeface="ＭＳ Ｐゴシック" pitchFamily="34" charset="-128"/>
              </a:rPr>
              <a:t>Case III. </a:t>
            </a:r>
            <a:r>
              <a:rPr lang="en-US" dirty="0" smtClean="0">
                <a:ea typeface="ＭＳ Ｐゴシック" pitchFamily="34" charset="-128"/>
              </a:rPr>
              <a:t>Large sample sizes – power of normality tests detects small departures from “perfect” normality.</a:t>
            </a:r>
          </a:p>
          <a:p>
            <a:pPr marL="225425" indent="0">
              <a:spcAft>
                <a:spcPts val="1000"/>
              </a:spcAft>
              <a:buFontTx/>
              <a:buNone/>
            </a:pPr>
            <a:r>
              <a:rPr lang="en-US" b="1" dirty="0" smtClean="0">
                <a:ea typeface="ＭＳ Ｐゴシック" pitchFamily="34" charset="-128"/>
              </a:rPr>
              <a:t>Case IV. </a:t>
            </a:r>
            <a:r>
              <a:rPr lang="en-US" dirty="0" smtClean="0">
                <a:ea typeface="ＭＳ Ｐゴシック" pitchFamily="34" charset="-128"/>
              </a:rPr>
              <a:t>The number of significant digits is not sufficient to differentiate between parts, rendering the classic normality tests ineffective.</a:t>
            </a:r>
          </a:p>
          <a:p>
            <a:pPr marL="225425" indent="0">
              <a:spcAft>
                <a:spcPts val="1000"/>
              </a:spcAft>
              <a:buFontTx/>
              <a:buAutoNum type="arabicPeriod" startAt="3"/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Normality Test Failed – Case I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This scenario is typically straightforward, the selection of a non-normal distribution is typically done using a distribution identification tool or scientific knowledge about what distribution models a specific situation.</a:t>
            </a:r>
          </a:p>
        </p:txBody>
      </p:sp>
    </p:spTree>
    <p:extLst>
      <p:ext uri="{BB962C8B-B14F-4D97-AF65-F5344CB8AC3E}">
        <p14:creationId xmlns:p14="http://schemas.microsoft.com/office/powerpoint/2010/main" val="31272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Normality Test Failed – Case II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sample obtained to estimate the capability of a process can include data from different distributions.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Normality Test Failed – Case II</a:t>
            </a:r>
          </a:p>
        </p:txBody>
      </p:sp>
      <p:sp>
        <p:nvSpPr>
          <p:cNvPr id="378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Detection of multiple distributions can be done with a control chart.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9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Normality Test Failed – Case II</a:t>
            </a:r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540750" cy="442277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What to do in a situation like this? </a:t>
            </a:r>
          </a:p>
          <a:p>
            <a:r>
              <a:rPr lang="en-US" dirty="0" smtClean="0">
                <a:ea typeface="ＭＳ Ｐゴシック" pitchFamily="34" charset="-128"/>
              </a:rPr>
              <a:t>Better control of the process. Implement corrective and preventive actions.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History of Capability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Late 1980’s, more capability indices were formally introduced. </a:t>
            </a:r>
          </a:p>
          <a:p>
            <a:pPr>
              <a:defRPr/>
            </a:pPr>
            <a:r>
              <a:rPr lang="en-US" dirty="0" smtClean="0"/>
              <a:t>Kane [2] introduced </a:t>
            </a:r>
            <a:r>
              <a:rPr lang="en-US" dirty="0" err="1" smtClean="0"/>
              <a:t>Cpk</a:t>
            </a:r>
            <a:r>
              <a:rPr lang="en-US" dirty="0" smtClean="0"/>
              <a:t>. </a:t>
            </a:r>
          </a:p>
          <a:p>
            <a:pPr>
              <a:defRPr/>
            </a:pPr>
            <a:r>
              <a:rPr lang="en-US" dirty="0" smtClean="0"/>
              <a:t>Capability indices can be translated to a defect or quality rate.</a:t>
            </a:r>
          </a:p>
          <a:p>
            <a:pPr marL="227012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Normality Test Failed – Case III</a:t>
            </a:r>
          </a:p>
        </p:txBody>
      </p:sp>
      <p:sp>
        <p:nvSpPr>
          <p:cNvPr id="399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Revisit the “Wet Weight” example with over 7,000 observations. Data looks normal.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286000"/>
            <a:ext cx="6172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Normality Test Failed – Case III</a:t>
            </a:r>
          </a:p>
        </p:txBody>
      </p:sp>
      <p:sp>
        <p:nvSpPr>
          <p:cNvPr id="40963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442277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What is the issue?</a:t>
            </a:r>
          </a:p>
          <a:p>
            <a:r>
              <a:rPr lang="en-US" dirty="0" smtClean="0">
                <a:ea typeface="ＭＳ Ｐゴシック" pitchFamily="34" charset="-128"/>
              </a:rPr>
              <a:t>To quote G.E.P. Box in a slight different context: “All models are wrong, but some of them are useful.”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3200400"/>
            <a:ext cx="50673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TextBox 2"/>
          <p:cNvSpPr txBox="1">
            <a:spLocks noChangeArrowheads="1"/>
          </p:cNvSpPr>
          <p:nvPr/>
        </p:nvSpPr>
        <p:spPr bwMode="auto">
          <a:xfrm>
            <a:off x="7391400" y="3200400"/>
            <a:ext cx="1524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u="sng" dirty="0"/>
              <a:t>Easy solution</a:t>
            </a:r>
            <a:r>
              <a:rPr lang="en-US" sz="1600" dirty="0"/>
              <a:t>:</a:t>
            </a:r>
            <a:r>
              <a:rPr lang="en-US" sz="1600" u="sng" dirty="0"/>
              <a:t> </a:t>
            </a:r>
            <a:r>
              <a:rPr lang="en-US" sz="1600" dirty="0" smtClean="0"/>
              <a:t>Use a nonparametric approach or get </a:t>
            </a:r>
            <a:r>
              <a:rPr lang="en-US" sz="1600" dirty="0"/>
              <a:t>a random sample from your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Normality Test Failed – Case III</a:t>
            </a:r>
          </a:p>
        </p:txBody>
      </p:sp>
      <p:sp>
        <p:nvSpPr>
          <p:cNvPr id="41987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442277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Comparing the capability estimates for the overall defect level for all analyses done on this dataset.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2971800"/>
          <a:ext cx="7227888" cy="219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276"/>
                <a:gridCol w="979762"/>
                <a:gridCol w="1828720"/>
                <a:gridCol w="1600130"/>
              </a:tblGrid>
              <a:tr h="45705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679" marB="4567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Cpk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679" marB="4567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Defect rate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679" marB="4567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Yield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679" marB="45679">
                    <a:solidFill>
                      <a:schemeClr val="bg2"/>
                    </a:solidFill>
                  </a:tcPr>
                </a:tc>
              </a:tr>
              <a:tr h="45705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One proportion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679" marB="45679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679" marB="45679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0.14%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679" marB="45679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99.86%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679" marB="45679"/>
                </a:tc>
              </a:tr>
              <a:tr h="82275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Nonparametric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percentile method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679" marB="45679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1.29*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679" marB="45679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0.14%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679" marB="45679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99.86%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679" marB="45679"/>
                </a:tc>
              </a:tr>
              <a:tr h="45705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Normal method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679" marB="45679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1.45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679" marB="45679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0.0022%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679" marB="45679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99.9978%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679" marB="4567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3"/>
          <p:cNvSpPr>
            <a:spLocks noGrp="1"/>
          </p:cNvSpPr>
          <p:nvPr>
            <p:ph idx="1"/>
          </p:nvPr>
        </p:nvSpPr>
        <p:spPr>
          <a:xfrm>
            <a:off x="304800" y="1139825"/>
            <a:ext cx="8540750" cy="442277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Low discrimination of the measurement system.</a:t>
            </a: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Normality Test Failed – Case IV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3" name="TextBox 1"/>
          <p:cNvSpPr txBox="1">
            <a:spLocks noChangeArrowheads="1"/>
          </p:cNvSpPr>
          <p:nvPr/>
        </p:nvSpPr>
        <p:spPr bwMode="auto">
          <a:xfrm>
            <a:off x="4800600" y="2971800"/>
            <a:ext cx="426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/>
              <a:t>Rounding and low discrimination between parts generates </a:t>
            </a:r>
            <a:r>
              <a:rPr lang="en-US" sz="2000" dirty="0" smtClean="0"/>
              <a:t>only </a:t>
            </a:r>
            <a:r>
              <a:rPr lang="en-US" sz="2000" dirty="0"/>
              <a:t>three likely values: 15, 15.5, 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Normality Test Failed – Case IV</a:t>
            </a:r>
          </a:p>
        </p:txBody>
      </p:sp>
      <p:sp>
        <p:nvSpPr>
          <p:cNvPr id="44035" name="Content Placeholder 3"/>
          <p:cNvSpPr>
            <a:spLocks noGrp="1"/>
          </p:cNvSpPr>
          <p:nvPr>
            <p:ph idx="1"/>
          </p:nvPr>
        </p:nvSpPr>
        <p:spPr>
          <a:xfrm>
            <a:off x="225425" y="1065213"/>
            <a:ext cx="8540750" cy="442277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Ties lead to the Anderson-Darling (AD) test failing normality.</a:t>
            </a:r>
          </a:p>
        </p:txBody>
      </p:sp>
      <p:pic>
        <p:nvPicPr>
          <p:cNvPr id="440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7432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Normality Test Failed – Case IV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8540750" cy="442277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For heavily rounded datasets the Skewness (SK), Kurtosis (KT), Omnibus (OB) tests may be preferred.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10025" y="38100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each point, we generated 5000 </a:t>
            </a:r>
            <a:r>
              <a:rPr lang="en-US" sz="2000" dirty="0" smtClean="0"/>
              <a:t>normal samples </a:t>
            </a:r>
            <a:r>
              <a:rPr lang="en-US" sz="2000" dirty="0"/>
              <a:t>of </a:t>
            </a:r>
            <a:r>
              <a:rPr lang="en-US" sz="2000" dirty="0" smtClean="0"/>
              <a:t>N=100 </a:t>
            </a:r>
            <a:r>
              <a:rPr lang="en-US" sz="2000" dirty="0"/>
              <a:t>and subject each sample to four Normality </a:t>
            </a:r>
            <a:r>
              <a:rPr lang="en-US" sz="2000" dirty="0" smtClean="0"/>
              <a:t>tests.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Normality Test Failed – Case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consider now a highly skewed distribution, namely the exponential distribution.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608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Normality Test Failed – Case IV</a:t>
            </a:r>
          </a:p>
        </p:txBody>
      </p:sp>
      <p:sp>
        <p:nvSpPr>
          <p:cNvPr id="47107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8540750" cy="442277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AD seems to perform </a:t>
            </a:r>
            <a:r>
              <a:rPr lang="en-US" dirty="0" smtClean="0"/>
              <a:t>as well as the OB and SK tests, </a:t>
            </a:r>
            <a:r>
              <a:rPr lang="en-US" dirty="0"/>
              <a:t>but its detection of </a:t>
            </a:r>
            <a:r>
              <a:rPr lang="en-US" dirty="0" smtClean="0"/>
              <a:t>non-normal data comes </a:t>
            </a:r>
            <a:r>
              <a:rPr lang="en-US" dirty="0"/>
              <a:t>as a consequence of </a:t>
            </a:r>
            <a:r>
              <a:rPr lang="en-US" dirty="0" smtClean="0"/>
              <a:t>rounding.</a:t>
            </a:r>
            <a:r>
              <a:rPr lang="en-US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3657600"/>
            <a:ext cx="4524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each point, we generated 5000 </a:t>
            </a:r>
            <a:r>
              <a:rPr lang="en-US" sz="2000" dirty="0" smtClean="0"/>
              <a:t>samples of 100 observations each from an Exponential(Mean=1).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3749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Normality Test Failed – Case IV</a:t>
            </a:r>
          </a:p>
        </p:txBody>
      </p:sp>
      <p:sp>
        <p:nvSpPr>
          <p:cNvPr id="49156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8540750" cy="442277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What if the data is not severely skewed but still not normally distributed?</a:t>
            </a:r>
          </a:p>
        </p:txBody>
      </p:sp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3622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9" y="25908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Normality Test Failed – Case IV </a:t>
            </a:r>
          </a:p>
        </p:txBody>
      </p:sp>
      <p:sp>
        <p:nvSpPr>
          <p:cNvPr id="50180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8540750" cy="4422775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only test that seems to </a:t>
            </a:r>
            <a:r>
              <a:rPr lang="en-US" dirty="0" smtClean="0">
                <a:ea typeface="ＭＳ Ｐゴシック" pitchFamily="34" charset="-128"/>
              </a:rPr>
              <a:t>consistently reject normality (AD) </a:t>
            </a:r>
            <a:r>
              <a:rPr lang="en-US" dirty="0">
                <a:ea typeface="ＭＳ Ｐゴシック" pitchFamily="34" charset="-128"/>
              </a:rPr>
              <a:t>does it as a consequence of ties, not effective detection.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Normal Capability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Is the data normally distributed?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248400" cy="417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What Normality Test to Use?</a:t>
            </a:r>
          </a:p>
        </p:txBody>
      </p:sp>
      <p:sp>
        <p:nvSpPr>
          <p:cNvPr id="52227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8540750" cy="442277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Skewness fails to reject normality at the expected </a:t>
            </a:r>
            <a:r>
              <a:rPr lang="en-US" dirty="0" smtClean="0">
                <a:latin typeface="Symbol" pitchFamily="18" charset="2"/>
                <a:ea typeface="ＭＳ Ｐゴシック" pitchFamily="34" charset="-128"/>
              </a:rPr>
              <a:t>a</a:t>
            </a:r>
            <a:r>
              <a:rPr lang="en-US" dirty="0" smtClean="0">
                <a:ea typeface="ＭＳ Ｐゴシック" pitchFamily="34" charset="-128"/>
              </a:rPr>
              <a:t> level when the data are normal.</a:t>
            </a:r>
          </a:p>
          <a:p>
            <a:r>
              <a:rPr lang="en-US" dirty="0" smtClean="0">
                <a:ea typeface="ＭＳ Ｐゴシック" pitchFamily="34" charset="-128"/>
              </a:rPr>
              <a:t>Skewness has good power and is less sensitive to the degree of rounding.</a:t>
            </a:r>
          </a:p>
          <a:p>
            <a:r>
              <a:rPr lang="en-US" dirty="0" smtClean="0">
                <a:ea typeface="ＭＳ Ｐゴシック" pitchFamily="34" charset="-128"/>
              </a:rPr>
              <a:t>The Omnibus and Skewness tests have  similar behavior.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have we learned? (Obj. 3, 4)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nature of the data can make the use of the normal distribution inappropriate.</a:t>
            </a:r>
          </a:p>
          <a:p>
            <a:r>
              <a:rPr lang="en-US" dirty="0" smtClean="0"/>
              <a:t>Lack of controls in a process can produce samples that mix data from different distributions.</a:t>
            </a:r>
          </a:p>
          <a:p>
            <a:r>
              <a:rPr lang="en-US" dirty="0" smtClean="0"/>
              <a:t>Large sample sizes can make normality tests too sensitive.</a:t>
            </a:r>
          </a:p>
          <a:p>
            <a:r>
              <a:rPr lang="en-US" dirty="0" smtClean="0"/>
              <a:t>As the level of rounding increases, classic normality tests become less effective.</a:t>
            </a:r>
          </a:p>
        </p:txBody>
      </p:sp>
    </p:spTree>
    <p:extLst>
      <p:ext uri="{BB962C8B-B14F-4D97-AF65-F5344CB8AC3E}">
        <p14:creationId xmlns:p14="http://schemas.microsoft.com/office/powerpoint/2010/main" val="1760171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Capability with Rounded Data</a:t>
            </a:r>
          </a:p>
        </p:txBody>
      </p:sp>
      <p:sp>
        <p:nvSpPr>
          <p:cNvPr id="53251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8540750" cy="442277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There a few approaches to estimate the capability of a process:</a:t>
            </a:r>
          </a:p>
          <a:p>
            <a:endParaRPr lang="en-US" sz="1000" dirty="0" smtClean="0">
              <a:ea typeface="ＭＳ Ｐゴシック" pitchFamily="34" charset="-128"/>
            </a:endParaRPr>
          </a:p>
          <a:p>
            <a:pPr marL="971550" lvl="1" indent="-514350">
              <a:buFontTx/>
              <a:buAutoNum type="arabicPeriod"/>
            </a:pPr>
            <a:r>
              <a:rPr lang="en-US" sz="3200" dirty="0" smtClean="0">
                <a:ea typeface="ＭＳ Ｐゴシック" pitchFamily="34" charset="-128"/>
              </a:rPr>
              <a:t>Classic approach</a:t>
            </a:r>
          </a:p>
          <a:p>
            <a:pPr marL="971550" lvl="1" indent="-514350">
              <a:buFontTx/>
              <a:buAutoNum type="arabicPeriod"/>
            </a:pPr>
            <a:r>
              <a:rPr lang="en-US" sz="3200" dirty="0" smtClean="0">
                <a:ea typeface="ＭＳ Ｐゴシック" pitchFamily="34" charset="-128"/>
              </a:rPr>
              <a:t>Adjust the estimates considering the bias induced by the measurement system </a:t>
            </a:r>
          </a:p>
          <a:p>
            <a:pPr marL="971550" lvl="1" indent="-514350">
              <a:buFontTx/>
              <a:buAutoNum type="arabicPeriod"/>
            </a:pPr>
            <a:r>
              <a:rPr lang="en-US" sz="3200" dirty="0" smtClean="0">
                <a:ea typeface="ＭＳ Ｐゴシック" pitchFamily="34" charset="-128"/>
              </a:rPr>
              <a:t>Handle the data as being interval-censored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Classic Capability Estimates</a:t>
            </a:r>
          </a:p>
        </p:txBody>
      </p:sp>
      <p:sp>
        <p:nvSpPr>
          <p:cNvPr id="54275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8540750" cy="442277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The rounded data, denoted </a:t>
            </a:r>
            <a:r>
              <a:rPr lang="en-US" i="1" dirty="0" smtClean="0">
                <a:ea typeface="ＭＳ Ｐゴシック" pitchFamily="34" charset="-128"/>
              </a:rPr>
              <a:t>Y*,</a:t>
            </a:r>
            <a:r>
              <a:rPr lang="en-US" dirty="0" smtClean="0">
                <a:ea typeface="ＭＳ Ｐゴシック" pitchFamily="34" charset="-128"/>
              </a:rPr>
              <a:t> is assumed to be normally distributed:</a:t>
            </a:r>
            <a:endParaRPr lang="en-US" i="1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Proceed to estimate </a:t>
            </a:r>
            <a:r>
              <a:rPr lang="en-US" dirty="0" err="1" smtClean="0">
                <a:ea typeface="ＭＳ Ｐゴシック" pitchFamily="34" charset="-128"/>
              </a:rPr>
              <a:t>Cpk</a:t>
            </a:r>
            <a:r>
              <a:rPr lang="en-US" dirty="0" smtClean="0">
                <a:ea typeface="ＭＳ Ｐゴシック" pitchFamily="34" charset="-128"/>
              </a:rPr>
              <a:t> as usual.</a:t>
            </a: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2266518"/>
            <a:ext cx="2465547" cy="14366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72857" y="2209800"/>
            <a:ext cx="3944991" cy="154734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Adj. Estimates – Sheppard’s Correction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8540750" cy="44227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Sheppard [5] describes the bias in the estimation of the standard deviation when the data is rounded.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227012" indent="0">
              <a:buFontTx/>
              <a:buNone/>
              <a:defRPr/>
            </a:pPr>
            <a:r>
              <a:rPr lang="en-US" dirty="0" smtClean="0"/>
              <a:t>where </a:t>
            </a:r>
            <a:r>
              <a:rPr lang="en-US" i="1" dirty="0" smtClean="0"/>
              <a:t>w</a:t>
            </a:r>
            <a:r>
              <a:rPr lang="en-US" dirty="0" smtClean="0"/>
              <a:t> is the width (incremental unit) of the measurement system.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3600" y="2590800"/>
            <a:ext cx="4951740" cy="154734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Estimates from Interval-Censored Data</a:t>
            </a:r>
          </a:p>
        </p:txBody>
      </p:sp>
      <p:sp>
        <p:nvSpPr>
          <p:cNvPr id="56323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8540750" cy="442277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Suppose we don’t know the exact value that corresponds to the true measurement but we know the interval in which it must be.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819400"/>
          <a:ext cx="2401888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888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Observed Values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5.1</a:t>
                      </a:r>
                      <a:endParaRPr lang="en-US" sz="1800" dirty="0"/>
                    </a:p>
                  </a:txBody>
                  <a:tcPr marL="91437" marR="91437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5.1</a:t>
                      </a:r>
                      <a:endParaRPr lang="en-US" sz="1800" dirty="0"/>
                    </a:p>
                  </a:txBody>
                  <a:tcPr marL="91437" marR="91437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5.0</a:t>
                      </a:r>
                      <a:endParaRPr lang="en-US" sz="1800" dirty="0"/>
                    </a:p>
                  </a:txBody>
                  <a:tcPr marL="91437" marR="91437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5.2</a:t>
                      </a:r>
                      <a:endParaRPr lang="en-US" sz="1800" dirty="0"/>
                    </a:p>
                  </a:txBody>
                  <a:tcPr marL="91437" marR="91437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5.1</a:t>
                      </a:r>
                      <a:endParaRPr lang="en-US" sz="1800" dirty="0"/>
                    </a:p>
                  </a:txBody>
                  <a:tcPr marL="91437" marR="91437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5.0</a:t>
                      </a:r>
                      <a:endParaRPr lang="en-US" sz="1800" dirty="0"/>
                    </a:p>
                  </a:txBody>
                  <a:tcPr marL="91437" marR="91437" marT="45714" marB="45714"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429000" y="3505200"/>
            <a:ext cx="1905000" cy="1066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800" dirty="0">
                <a:solidFill>
                  <a:schemeClr val="tx1"/>
                </a:solidFill>
              </a:rPr>
              <a:t>Converted to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2600" y="3297238"/>
          <a:ext cx="334645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995"/>
                <a:gridCol w="828329"/>
                <a:gridCol w="1524126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Frequency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4.95</a:t>
                      </a:r>
                      <a:endParaRPr 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5.05</a:t>
                      </a:r>
                      <a:endParaRPr 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5.05</a:t>
                      </a:r>
                      <a:endParaRPr 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5.15</a:t>
                      </a:r>
                      <a:endParaRPr 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5.15</a:t>
                      </a:r>
                      <a:endParaRPr 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5.25</a:t>
                      </a:r>
                      <a:endParaRPr 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00" marB="457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Estimates from Interval-Censored Data</a:t>
            </a:r>
          </a:p>
        </p:txBody>
      </p:sp>
      <p:sp>
        <p:nvSpPr>
          <p:cNvPr id="57347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8540750" cy="442277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We get the following estimates:</a:t>
            </a:r>
          </a:p>
        </p:txBody>
      </p:sp>
      <p:sp>
        <p:nvSpPr>
          <p:cNvPr id="57348" name="TextBox 2"/>
          <p:cNvSpPr txBox="1">
            <a:spLocks noChangeArrowheads="1"/>
          </p:cNvSpPr>
          <p:nvPr/>
        </p:nvSpPr>
        <p:spPr bwMode="auto">
          <a:xfrm>
            <a:off x="685800" y="1700213"/>
            <a:ext cx="7696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ourier New" pitchFamily="49" charset="0"/>
                <a:sym typeface="Courier New" pitchFamily="49" charset="0"/>
              </a:rPr>
              <a:t>Variable Start: Start  End: End</a:t>
            </a:r>
          </a:p>
          <a:p>
            <a:pPr eaLnBrk="1" hangingPunct="1"/>
            <a:r>
              <a:rPr lang="en-US" sz="1800" dirty="0">
                <a:latin typeface="Courier New" pitchFamily="49" charset="0"/>
                <a:sym typeface="Courier New" pitchFamily="49" charset="0"/>
              </a:rPr>
              <a:t>Frequency: Frequency</a:t>
            </a:r>
          </a:p>
          <a:p>
            <a:pPr eaLnBrk="1" hangingPunct="1"/>
            <a:endParaRPr lang="en-US" sz="1800" dirty="0">
              <a:latin typeface="Courier New" pitchFamily="49" charset="0"/>
              <a:sym typeface="Courier New" pitchFamily="49" charset="0"/>
            </a:endParaRPr>
          </a:p>
          <a:p>
            <a:pPr eaLnBrk="1" hangingPunct="1"/>
            <a:r>
              <a:rPr lang="en-US" sz="1800" dirty="0">
                <a:latin typeface="Courier New" pitchFamily="49" charset="0"/>
                <a:sym typeface="Courier New" pitchFamily="49" charset="0"/>
              </a:rPr>
              <a:t>Censoring Information    Count</a:t>
            </a:r>
          </a:p>
          <a:p>
            <a:pPr eaLnBrk="1" hangingPunct="1"/>
            <a:r>
              <a:rPr lang="en-US" sz="1800" dirty="0">
                <a:latin typeface="Courier New" pitchFamily="49" charset="0"/>
                <a:sym typeface="Courier New" pitchFamily="49" charset="0"/>
              </a:rPr>
              <a:t>Interval censored value      6</a:t>
            </a:r>
          </a:p>
          <a:p>
            <a:pPr eaLnBrk="1" hangingPunct="1"/>
            <a:endParaRPr lang="en-US" sz="1800" dirty="0">
              <a:latin typeface="Courier New" pitchFamily="49" charset="0"/>
              <a:sym typeface="Courier New" pitchFamily="49" charset="0"/>
            </a:endParaRP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Estimation Method: Maximum </a:t>
            </a:r>
            <a:r>
              <a:rPr lang="en-US" sz="1800" b="1" dirty="0" smtClean="0">
                <a:latin typeface="Courier New" pitchFamily="49" charset="0"/>
              </a:rPr>
              <a:t>Likelihood (MLE)</a:t>
            </a:r>
            <a:endParaRPr 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sz="1800" dirty="0" smtClean="0">
                <a:latin typeface="Courier New" pitchFamily="49" charset="0"/>
              </a:rPr>
              <a:t>Distribution</a:t>
            </a:r>
            <a:r>
              <a:rPr lang="en-US" sz="1800" dirty="0">
                <a:latin typeface="Courier New" pitchFamily="49" charset="0"/>
              </a:rPr>
              <a:t>:   </a:t>
            </a:r>
            <a:r>
              <a:rPr lang="en-US" sz="1800" dirty="0" smtClean="0">
                <a:latin typeface="Courier New" pitchFamily="49" charset="0"/>
              </a:rPr>
              <a:t>Normal</a:t>
            </a:r>
            <a:endParaRPr lang="en-US" sz="1800" dirty="0">
              <a:latin typeface="Courier New" pitchFamily="49" charset="0"/>
            </a:endParaRPr>
          </a:p>
          <a:p>
            <a:pPr eaLnBrk="1" hangingPunct="1"/>
            <a:endParaRPr lang="en-US" sz="1800" dirty="0" smtClean="0">
              <a:latin typeface="Courier New" pitchFamily="49" charset="0"/>
            </a:endParaRPr>
          </a:p>
          <a:p>
            <a:pPr eaLnBrk="1" hangingPunct="1"/>
            <a:r>
              <a:rPr lang="en-US" sz="1800" dirty="0" smtClean="0">
                <a:latin typeface="Courier New" pitchFamily="49" charset="0"/>
              </a:rPr>
              <a:t>Parameter </a:t>
            </a:r>
            <a:r>
              <a:rPr lang="en-US" sz="1800" dirty="0">
                <a:latin typeface="Courier New" pitchFamily="49" charset="0"/>
              </a:rPr>
              <a:t>Estimates</a:t>
            </a:r>
          </a:p>
          <a:p>
            <a:pPr eaLnBrk="1" hangingPunct="1"/>
            <a:r>
              <a:rPr lang="en-US" sz="1800" dirty="0" smtClean="0">
                <a:latin typeface="Courier New" pitchFamily="49" charset="0"/>
              </a:rPr>
              <a:t>                       </a:t>
            </a:r>
            <a:r>
              <a:rPr lang="en-US" sz="1800" dirty="0">
                <a:latin typeface="Courier New" pitchFamily="49" charset="0"/>
              </a:rPr>
              <a:t>Standard    95.0% Normal CI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Parameter   Estimate      Error      Lower     Upper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Mean         5.08345  </a:t>
            </a:r>
            <a:r>
              <a:rPr lang="en-US" sz="1800" dirty="0">
                <a:latin typeface="Courier New" pitchFamily="49" charset="0"/>
              </a:rPr>
              <a:t>0.0278668    5.02883   5.13807</a:t>
            </a:r>
          </a:p>
          <a:p>
            <a:pPr eaLnBrk="1" hangingPunct="1"/>
            <a:r>
              <a:rPr lang="de-DE" sz="1800" b="1" dirty="0">
                <a:latin typeface="Courier New" pitchFamily="49" charset="0"/>
              </a:rPr>
              <a:t>StDev      0.0619204  </a:t>
            </a:r>
            <a:r>
              <a:rPr lang="de-DE" sz="1800" dirty="0">
                <a:latin typeface="Courier New" pitchFamily="49" charset="0"/>
              </a:rPr>
              <a:t>0.0218490  0.0310086  0.123648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Capability with Rounded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85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Capability with Rounded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85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What was the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last lesson? (Obj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. 5)</a:t>
            </a:r>
          </a:p>
        </p:txBody>
      </p:sp>
      <p:sp>
        <p:nvSpPr>
          <p:cNvPr id="665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Rounded data makes classic normality tests fail. [</a:t>
            </a:r>
            <a:r>
              <a:rPr lang="en-US" i="1" dirty="0" smtClean="0">
                <a:ea typeface="ＭＳ Ｐゴシック" pitchFamily="34" charset="-128"/>
              </a:rPr>
              <a:t>They reject all the time no matter what type of data you have</a:t>
            </a:r>
            <a:r>
              <a:rPr lang="en-US" dirty="0" smtClean="0">
                <a:ea typeface="ＭＳ Ｐゴシック" pitchFamily="34" charset="-128"/>
              </a:rPr>
              <a:t>]</a:t>
            </a:r>
          </a:p>
          <a:p>
            <a:r>
              <a:rPr lang="en-US" dirty="0" smtClean="0">
                <a:ea typeface="ＭＳ Ｐゴシック" pitchFamily="34" charset="-128"/>
              </a:rPr>
              <a:t>Rounded normal data should be symmetric, thus making </a:t>
            </a:r>
            <a:r>
              <a:rPr lang="en-US" dirty="0" err="1" smtClean="0">
                <a:ea typeface="ＭＳ Ｐゴシック" pitchFamily="34" charset="-128"/>
              </a:rPr>
              <a:t>skewness</a:t>
            </a:r>
            <a:r>
              <a:rPr lang="en-US" dirty="0" smtClean="0">
                <a:ea typeface="ＭＳ Ｐゴシック" pitchFamily="34" charset="-128"/>
              </a:rPr>
              <a:t> and omnibus tests extremely useful. </a:t>
            </a:r>
          </a:p>
          <a:p>
            <a:r>
              <a:rPr lang="en-US" dirty="0" smtClean="0">
                <a:ea typeface="ＭＳ Ｐゴシック" pitchFamily="34" charset="-128"/>
              </a:rPr>
              <a:t>Other issues in the data may not be captured by these tests.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Normal Capability Analysis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Is the data normally distributed?</a:t>
            </a:r>
          </a:p>
          <a:p>
            <a:r>
              <a:rPr lang="en-US" smtClean="0">
                <a:ea typeface="ＭＳ Ｐゴシック" pitchFamily="34" charset="-128"/>
              </a:rPr>
              <a:t>Is the data stable over time?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5638800" cy="375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What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was the last lesson?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(Obj. 5)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6563" name="Content Placeholder 3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334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Using interval-censored data with Maximum Likelihood Estimates (MLEs) seem to produce better estimates across the board.</a:t>
            </a:r>
          </a:p>
          <a:p>
            <a:r>
              <a:rPr lang="en-US" dirty="0" smtClean="0">
                <a:ea typeface="ＭＳ Ｐゴシック" pitchFamily="34" charset="-128"/>
              </a:rPr>
              <a:t>MLEs are asymptotically unbiased. [</a:t>
            </a:r>
            <a:r>
              <a:rPr lang="en-US" i="1" dirty="0" smtClean="0">
                <a:ea typeface="ＭＳ Ｐゴシック" pitchFamily="34" charset="-128"/>
              </a:rPr>
              <a:t>As the sample size grows larger, the bias of the estimates becomes negligible</a:t>
            </a:r>
            <a:r>
              <a:rPr lang="en-US" dirty="0" smtClean="0">
                <a:ea typeface="ＭＳ Ｐゴシック" pitchFamily="34" charset="-128"/>
              </a:rPr>
              <a:t>] </a:t>
            </a:r>
          </a:p>
          <a:p>
            <a:r>
              <a:rPr lang="en-US" dirty="0" smtClean="0">
                <a:ea typeface="ＭＳ Ｐゴシック" pitchFamily="34" charset="-128"/>
              </a:rPr>
              <a:t>The simplicity of Sheppard’s adjustment to estimate </a:t>
            </a:r>
            <a:r>
              <a:rPr lang="en-US" dirty="0" smtClean="0">
                <a:latin typeface="Symbol" pitchFamily="18" charset="2"/>
                <a:ea typeface="ＭＳ Ｐゴシック" pitchFamily="34" charset="-128"/>
              </a:rPr>
              <a:t>s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makes it compelling too.</a:t>
            </a:r>
          </a:p>
        </p:txBody>
      </p:sp>
    </p:spTree>
    <p:extLst>
      <p:ext uri="{BB962C8B-B14F-4D97-AF65-F5344CB8AC3E}">
        <p14:creationId xmlns:p14="http://schemas.microsoft.com/office/powerpoint/2010/main" val="27839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ultimate goal of a capability analysis is to estimate the defective level of a process.</a:t>
            </a:r>
          </a:p>
          <a:p>
            <a:r>
              <a:rPr lang="en-US" dirty="0" smtClean="0"/>
              <a:t>When the interest of an analysis is on the estimation of defects, the distribution assumption will be an important one.</a:t>
            </a:r>
          </a:p>
          <a:p>
            <a:r>
              <a:rPr lang="en-US" dirty="0" smtClean="0"/>
              <a:t>Another important assumption is ensuring the process is stable and in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22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the two assumptions, normality is the one typically violated in practice.</a:t>
            </a:r>
          </a:p>
          <a:p>
            <a:r>
              <a:rPr lang="en-US" dirty="0" smtClean="0"/>
              <a:t>Non-normal (NN) capability analysis requires:</a:t>
            </a:r>
          </a:p>
          <a:p>
            <a:pPr lvl="1"/>
            <a:r>
              <a:rPr lang="en-US" dirty="0" smtClean="0"/>
              <a:t>Using a transformation</a:t>
            </a:r>
          </a:p>
          <a:p>
            <a:pPr lvl="1"/>
            <a:r>
              <a:rPr lang="en-US" dirty="0" smtClean="0"/>
              <a:t>Finding an alternative distribution that fits the data</a:t>
            </a:r>
          </a:p>
          <a:p>
            <a:pPr lvl="1"/>
            <a:r>
              <a:rPr lang="en-US" dirty="0" smtClean="0"/>
              <a:t>Using a nonparametric approach which requires a large 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49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normality tests (AD, KS, SW) typically reject normality when the data is heavily-rounded regardless of the underlying distribution.</a:t>
            </a:r>
          </a:p>
          <a:p>
            <a:r>
              <a:rPr lang="en-US" dirty="0" smtClean="0"/>
              <a:t>When using a gauge with low discrimination, use different tests to check for normality, e.g. Skewness or the Omnibus test.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61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evidence exists of the rounded data not being normal, assume normality. </a:t>
            </a:r>
          </a:p>
          <a:p>
            <a:r>
              <a:rPr lang="en-US" dirty="0" smtClean="0"/>
              <a:t>Utilize interval-censoring (MLE) to estimate the mean and standard deviation.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38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References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2625" indent="-457200">
              <a:buFontTx/>
              <a:buAutoNum type="arabicPeriod"/>
            </a:pPr>
            <a:r>
              <a:rPr lang="en-US" sz="1800" dirty="0" err="1" smtClean="0">
                <a:ea typeface="ＭＳ Ｐゴシック" pitchFamily="34" charset="-128"/>
              </a:rPr>
              <a:t>Juran</a:t>
            </a:r>
            <a:r>
              <a:rPr lang="en-US" sz="1800" dirty="0" smtClean="0">
                <a:ea typeface="ＭＳ Ｐゴシック" pitchFamily="34" charset="-128"/>
              </a:rPr>
              <a:t>, J.M., Godfrey, A.M. “</a:t>
            </a:r>
            <a:r>
              <a:rPr lang="en-US" sz="1800" dirty="0" err="1" smtClean="0">
                <a:ea typeface="ＭＳ Ｐゴシック" pitchFamily="34" charset="-128"/>
              </a:rPr>
              <a:t>Juran’s</a:t>
            </a:r>
            <a:r>
              <a:rPr lang="en-US" sz="1800" dirty="0" smtClean="0">
                <a:ea typeface="ＭＳ Ｐゴシック" pitchFamily="34" charset="-128"/>
              </a:rPr>
              <a:t> Quality Handbook”. 5</a:t>
            </a:r>
            <a:r>
              <a:rPr lang="en-US" sz="1800" baseline="30000" dirty="0" smtClean="0">
                <a:ea typeface="ＭＳ Ｐゴシック" pitchFamily="34" charset="-128"/>
              </a:rPr>
              <a:t>th</a:t>
            </a:r>
            <a:r>
              <a:rPr lang="en-US" sz="1800" dirty="0" smtClean="0">
                <a:ea typeface="ＭＳ Ｐゴシック" pitchFamily="34" charset="-128"/>
              </a:rPr>
              <a:t> edition, McGraw-Hill. New York, 1999.</a:t>
            </a:r>
          </a:p>
          <a:p>
            <a:pPr marL="682625" indent="-457200">
              <a:buFontTx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Kane, V.E. (1986) “Process Capability Indices”. </a:t>
            </a:r>
            <a:r>
              <a:rPr lang="en-US" sz="1800" i="1" dirty="0" smtClean="0">
                <a:ea typeface="ＭＳ Ｐゴシック" pitchFamily="34" charset="-128"/>
              </a:rPr>
              <a:t>Journal of Quality Technology</a:t>
            </a:r>
            <a:r>
              <a:rPr lang="en-US" sz="1800" dirty="0" smtClean="0">
                <a:ea typeface="ＭＳ Ｐゴシック" pitchFamily="34" charset="-128"/>
              </a:rPr>
              <a:t>, 18, 41-52.</a:t>
            </a:r>
          </a:p>
          <a:p>
            <a:pPr marL="682625" indent="-457200">
              <a:buFontTx/>
              <a:buAutoNum type="arabicPeriod"/>
            </a:pPr>
            <a:r>
              <a:rPr lang="en-US" sz="1800" dirty="0" err="1" smtClean="0">
                <a:ea typeface="ＭＳ Ｐゴシック" pitchFamily="34" charset="-128"/>
              </a:rPr>
              <a:t>McComack</a:t>
            </a:r>
            <a:r>
              <a:rPr lang="en-US" sz="1800" dirty="0" smtClean="0">
                <a:ea typeface="ＭＳ Ｐゴシック" pitchFamily="34" charset="-128"/>
              </a:rPr>
              <a:t>, D.W., Harris, I.R., Hurwitz, A.M., and </a:t>
            </a:r>
            <a:r>
              <a:rPr lang="en-US" sz="1800" dirty="0" err="1" smtClean="0">
                <a:ea typeface="ＭＳ Ｐゴシック" pitchFamily="34" charset="-128"/>
              </a:rPr>
              <a:t>Spagon</a:t>
            </a:r>
            <a:r>
              <a:rPr lang="en-US" sz="1800" dirty="0" smtClean="0">
                <a:ea typeface="ＭＳ Ｐゴシック" pitchFamily="34" charset="-128"/>
              </a:rPr>
              <a:t>, P.D. (2000) “Capability Indices for Non-normal data”, </a:t>
            </a:r>
            <a:r>
              <a:rPr lang="en-US" sz="1800" i="1" dirty="0" smtClean="0">
                <a:ea typeface="ＭＳ Ｐゴシック" pitchFamily="34" charset="-128"/>
              </a:rPr>
              <a:t>Quality Engineering</a:t>
            </a:r>
            <a:r>
              <a:rPr lang="en-US" sz="1800" dirty="0" smtClean="0">
                <a:ea typeface="ＭＳ Ｐゴシック" pitchFamily="34" charset="-128"/>
              </a:rPr>
              <a:t>. 12(4), 489-495.</a:t>
            </a:r>
          </a:p>
          <a:p>
            <a:pPr marL="682625" indent="-457200">
              <a:buFontTx/>
              <a:buAutoNum type="arabicPeriod"/>
            </a:pPr>
            <a:r>
              <a:rPr lang="en-US" sz="1800" dirty="0" err="1" smtClean="0">
                <a:ea typeface="ＭＳ Ｐゴシック" pitchFamily="34" charset="-128"/>
              </a:rPr>
              <a:t>Schneeweiss</a:t>
            </a:r>
            <a:r>
              <a:rPr lang="en-US" sz="1800" dirty="0" smtClean="0">
                <a:ea typeface="ＭＳ Ｐゴシック" pitchFamily="34" charset="-128"/>
              </a:rPr>
              <a:t>, H., </a:t>
            </a:r>
            <a:r>
              <a:rPr lang="en-US" sz="1800" dirty="0" err="1" smtClean="0">
                <a:ea typeface="ＭＳ Ｐゴシック" pitchFamily="34" charset="-128"/>
              </a:rPr>
              <a:t>Komlos</a:t>
            </a:r>
            <a:r>
              <a:rPr lang="en-US" sz="1800" dirty="0" smtClean="0">
                <a:ea typeface="ＭＳ Ｐゴシック" pitchFamily="34" charset="-128"/>
              </a:rPr>
              <a:t>, J., and Ahmad, A.S. (2006) “Symmetric and </a:t>
            </a:r>
            <a:r>
              <a:rPr lang="en-US" sz="1800" dirty="0" err="1" smtClean="0">
                <a:ea typeface="ＭＳ Ｐゴシック" pitchFamily="34" charset="-128"/>
              </a:rPr>
              <a:t>Assymetric</a:t>
            </a:r>
            <a:r>
              <a:rPr lang="en-US" sz="1800" dirty="0" smtClean="0">
                <a:ea typeface="ＭＳ Ｐゴシック" pitchFamily="34" charset="-128"/>
              </a:rPr>
              <a:t> Rounding.” Working paper.</a:t>
            </a:r>
          </a:p>
          <a:p>
            <a:pPr marL="682625" indent="-457200">
              <a:buFontTx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Sheppard, W.F. (1898). “On the calculation of the most probable values of frequency constants for data arranged according to equidistant division of a scale.” </a:t>
            </a:r>
            <a:r>
              <a:rPr lang="en-US" sz="1800" i="1" dirty="0" smtClean="0">
                <a:ea typeface="ＭＳ Ｐゴシック" pitchFamily="34" charset="-128"/>
              </a:rPr>
              <a:t>Proceedings of the London Mathematical Society.</a:t>
            </a:r>
            <a:r>
              <a:rPr lang="en-US" sz="1800" dirty="0" smtClean="0">
                <a:ea typeface="ＭＳ Ｐゴシック" pitchFamily="34" charset="-128"/>
              </a:rPr>
              <a:t> 29, 231-258.</a:t>
            </a:r>
          </a:p>
          <a:p>
            <a:pPr marL="682625" indent="-457200">
              <a:buFontTx/>
              <a:buAutoNum type="arabicPeriod"/>
            </a:pPr>
            <a:r>
              <a:rPr lang="en-US" sz="1800" dirty="0" err="1" smtClean="0">
                <a:ea typeface="ＭＳ Ｐゴシック" pitchFamily="34" charset="-128"/>
              </a:rPr>
              <a:t>Tricker</a:t>
            </a:r>
            <a:r>
              <a:rPr lang="en-US" sz="1800" dirty="0" smtClean="0">
                <a:ea typeface="ＭＳ Ｐゴシック" pitchFamily="34" charset="-128"/>
              </a:rPr>
              <a:t>, A.R. (1984) “Effects of Rounding on the Moments of a Probability Distribution.” </a:t>
            </a:r>
            <a:r>
              <a:rPr lang="en-US" sz="1800" i="1" dirty="0" smtClean="0">
                <a:ea typeface="ＭＳ Ｐゴシック" pitchFamily="34" charset="-128"/>
              </a:rPr>
              <a:t>Journal of the Royal Statistical Society. Series D (The Statistician). </a:t>
            </a:r>
            <a:r>
              <a:rPr lang="en-US" sz="1800" dirty="0" smtClean="0">
                <a:ea typeface="ＭＳ Ｐゴシック" pitchFamily="34" charset="-128"/>
              </a:rPr>
              <a:t>33(4), 381-390.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639763"/>
          </a:xfrm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4191000"/>
          </a:xfrm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endParaRPr lang="en-US" sz="900" b="1" dirty="0" smtClean="0"/>
          </a:p>
          <a:p>
            <a:pPr marL="0" indent="0" algn="ctr">
              <a:buNone/>
            </a:pPr>
            <a:r>
              <a:rPr lang="en-US" sz="4800" b="1" dirty="0" smtClean="0"/>
              <a:t>ADDITIONAL SLIDES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421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Capability with Rounded Data (N=100)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85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0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Capability with Rounded Data (N=100)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85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00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Normal Capability Analysis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Is the data normally distributed?</a:t>
            </a:r>
          </a:p>
          <a:p>
            <a:r>
              <a:rPr lang="en-US" smtClean="0">
                <a:ea typeface="ＭＳ Ｐゴシック" pitchFamily="34" charset="-128"/>
              </a:rPr>
              <a:t>Is the data stable over time?</a:t>
            </a:r>
          </a:p>
          <a:p>
            <a:r>
              <a:rPr lang="en-US" smtClean="0">
                <a:ea typeface="ＭＳ Ｐゴシック" pitchFamily="34" charset="-128"/>
              </a:rPr>
              <a:t>Are we confident in our conclusions?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324326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962150" y="4651375"/>
            <a:ext cx="2365375" cy="2746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 tests for Normal data (N=30)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85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716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</a:t>
            </a:r>
            <a:r>
              <a:rPr lang="en-US" dirty="0" smtClean="0"/>
              <a:t>tests performance (Ties)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85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2225" y="3096161"/>
            <a:ext cx="594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Starting with four unique values, the </a:t>
            </a:r>
            <a:r>
              <a:rPr lang="en-US" sz="2000" dirty="0" smtClean="0"/>
              <a:t>OB, SK, and KT </a:t>
            </a:r>
            <a:r>
              <a:rPr lang="en-US" sz="2000" dirty="0"/>
              <a:t>tests performed as expected. These three tests are robust to the number of unique values, unlike the Anderson-Darling, </a:t>
            </a:r>
            <a:r>
              <a:rPr lang="en-US" sz="2000" dirty="0" smtClean="0"/>
              <a:t>Kolmogorov-Smirnov, </a:t>
            </a:r>
            <a:r>
              <a:rPr lang="en-US" sz="2000" dirty="0"/>
              <a:t>or Shapiro-</a:t>
            </a:r>
            <a:r>
              <a:rPr lang="en-US" sz="2000" dirty="0" err="1"/>
              <a:t>Wilk</a:t>
            </a:r>
            <a:r>
              <a:rPr lang="en-US" sz="2000" dirty="0"/>
              <a:t> tests.</a:t>
            </a:r>
          </a:p>
        </p:txBody>
      </p:sp>
    </p:spTree>
    <p:extLst>
      <p:ext uri="{BB962C8B-B14F-4D97-AF65-F5344CB8AC3E}">
        <p14:creationId xmlns:p14="http://schemas.microsoft.com/office/powerpoint/2010/main" val="7750039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 tests for Expo data (N=30)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85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1854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 tests performance (Expo)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85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57650" y="4089737"/>
            <a:ext cx="5433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None of the tests would performed as desired. Makes sense since data is approximately symmetric and bell-shaped.</a:t>
            </a:r>
          </a:p>
        </p:txBody>
      </p:sp>
    </p:spTree>
    <p:extLst>
      <p:ext uri="{BB962C8B-B14F-4D97-AF65-F5344CB8AC3E}">
        <p14:creationId xmlns:p14="http://schemas.microsoft.com/office/powerpoint/2010/main" val="1899385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 tests for Weibull data (N=30)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9" y="1600200"/>
            <a:ext cx="685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65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 tests performance (Weibull)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85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4650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Classic Normality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371600"/>
            <a:ext cx="67437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6254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medical device manufacturer builds a blood </a:t>
            </a:r>
            <a:r>
              <a:rPr lang="en-US" dirty="0"/>
              <a:t>glucose </a:t>
            </a:r>
            <a:r>
              <a:rPr lang="en-US" dirty="0" smtClean="0"/>
              <a:t>measurement apparatus </a:t>
            </a:r>
            <a:r>
              <a:rPr lang="en-US" dirty="0"/>
              <a:t>for diabetics to use at home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reading has to </a:t>
            </a:r>
            <a:r>
              <a:rPr lang="en-US" dirty="0" smtClean="0"/>
              <a:t>be truncated </a:t>
            </a:r>
            <a:r>
              <a:rPr lang="en-US" dirty="0"/>
              <a:t>so that it is easy for the customer to read and understand. </a:t>
            </a:r>
            <a:r>
              <a:rPr lang="en-US" dirty="0" smtClean="0"/>
              <a:t>They </a:t>
            </a:r>
            <a:r>
              <a:rPr lang="en-US" dirty="0"/>
              <a:t>measure a </a:t>
            </a:r>
            <a:r>
              <a:rPr lang="en-US" dirty="0" smtClean="0"/>
              <a:t>standard </a:t>
            </a:r>
            <a:r>
              <a:rPr lang="en-US" dirty="0"/>
              <a:t>solution on </a:t>
            </a:r>
            <a:r>
              <a:rPr lang="en-US" dirty="0" smtClean="0"/>
              <a:t>100 </a:t>
            </a:r>
            <a:r>
              <a:rPr lang="en-US" dirty="0"/>
              <a:t>devices to set a </a:t>
            </a:r>
            <a:r>
              <a:rPr lang="en-US" dirty="0" smtClean="0"/>
              <a:t>baseline. The specs are [99, 136].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349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543800" cy="5181600"/>
          </a:xfrm>
          <a:ln>
            <a:solidFill>
              <a:schemeClr val="tx1"/>
            </a:solidFill>
          </a:ln>
        </p:spPr>
        <p:txBody>
          <a:bodyPr numCol="10"/>
          <a:lstStyle/>
          <a:p>
            <a:pPr marL="0" indent="0">
              <a:buNone/>
            </a:pPr>
            <a:r>
              <a:rPr lang="en-US" sz="2800" dirty="0"/>
              <a:t>122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117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/>
              <a:t>122</a:t>
            </a:r>
          </a:p>
          <a:p>
            <a:pPr marL="0" indent="0">
              <a:buNone/>
            </a:pPr>
            <a:r>
              <a:rPr lang="en-US" sz="2800" dirty="0"/>
              <a:t>116</a:t>
            </a:r>
          </a:p>
          <a:p>
            <a:pPr marL="0" indent="0">
              <a:buNone/>
            </a:pPr>
            <a:r>
              <a:rPr lang="en-US" sz="2800" dirty="0"/>
              <a:t>124</a:t>
            </a:r>
          </a:p>
          <a:p>
            <a:pPr marL="0" indent="0">
              <a:buNone/>
            </a:pPr>
            <a:r>
              <a:rPr lang="en-US" sz="2800" dirty="0"/>
              <a:t>117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117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119</a:t>
            </a:r>
          </a:p>
          <a:p>
            <a:pPr marL="0" indent="0">
              <a:buNone/>
            </a:pPr>
            <a:r>
              <a:rPr lang="en-US" sz="2800" dirty="0"/>
              <a:t>122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119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119</a:t>
            </a:r>
          </a:p>
          <a:p>
            <a:pPr marL="0" indent="0">
              <a:buNone/>
            </a:pPr>
            <a:r>
              <a:rPr lang="en-US" sz="2800" dirty="0"/>
              <a:t>119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117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122</a:t>
            </a:r>
          </a:p>
          <a:p>
            <a:pPr marL="0" indent="0">
              <a:buNone/>
            </a:pPr>
            <a:r>
              <a:rPr lang="en-US" sz="2800" dirty="0"/>
              <a:t>119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/>
              <a:t>122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117</a:t>
            </a:r>
          </a:p>
          <a:p>
            <a:pPr marL="0" indent="0">
              <a:buNone/>
            </a:pPr>
            <a:r>
              <a:rPr lang="en-US" sz="2800" dirty="0"/>
              <a:t>119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/>
              <a:t>123</a:t>
            </a:r>
          </a:p>
          <a:p>
            <a:pPr marL="0" indent="0">
              <a:buNone/>
            </a:pPr>
            <a:r>
              <a:rPr lang="en-US" sz="2800" dirty="0"/>
              <a:t>117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122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124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/>
              <a:t>116</a:t>
            </a:r>
          </a:p>
          <a:p>
            <a:pPr marL="0" indent="0">
              <a:buNone/>
            </a:pPr>
            <a:r>
              <a:rPr lang="en-US" sz="2800" dirty="0"/>
              <a:t>116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119</a:t>
            </a:r>
          </a:p>
          <a:p>
            <a:pPr marL="0" indent="0">
              <a:buNone/>
            </a:pPr>
            <a:r>
              <a:rPr lang="en-US" sz="2800" dirty="0"/>
              <a:t>119</a:t>
            </a:r>
          </a:p>
          <a:p>
            <a:pPr marL="0" indent="0">
              <a:buNone/>
            </a:pPr>
            <a:r>
              <a:rPr lang="en-US" sz="2800" dirty="0"/>
              <a:t>117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/>
              <a:t>119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117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119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119</a:t>
            </a:r>
          </a:p>
          <a:p>
            <a:pPr marL="0" indent="0">
              <a:buNone/>
            </a:pPr>
            <a:r>
              <a:rPr lang="en-US" sz="2800" dirty="0"/>
              <a:t>117</a:t>
            </a:r>
          </a:p>
          <a:p>
            <a:pPr marL="0" indent="0">
              <a:buNone/>
            </a:pPr>
            <a:r>
              <a:rPr lang="en-US" sz="2800" dirty="0"/>
              <a:t>119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119</a:t>
            </a:r>
          </a:p>
          <a:p>
            <a:pPr marL="0" indent="0">
              <a:buNone/>
            </a:pPr>
            <a:r>
              <a:rPr lang="en-US" sz="2800" dirty="0"/>
              <a:t>119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119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119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122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123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117</a:t>
            </a:r>
          </a:p>
          <a:p>
            <a:pPr marL="0" indent="0">
              <a:buNone/>
            </a:pPr>
            <a:r>
              <a:rPr lang="en-US" sz="2800" dirty="0"/>
              <a:t>118</a:t>
            </a:r>
          </a:p>
          <a:p>
            <a:pPr marL="0" indent="0">
              <a:buNone/>
            </a:pPr>
            <a:r>
              <a:rPr lang="en-US" sz="2800" dirty="0"/>
              <a:t>120</a:t>
            </a:r>
          </a:p>
          <a:p>
            <a:pPr marL="0" indent="0">
              <a:buNone/>
            </a:pPr>
            <a:r>
              <a:rPr lang="en-US" sz="2800" dirty="0"/>
              <a:t>115</a:t>
            </a:r>
          </a:p>
          <a:p>
            <a:pPr marL="0" indent="0">
              <a:buNone/>
            </a:pPr>
            <a:r>
              <a:rPr lang="en-US" sz="2800" dirty="0"/>
              <a:t>121</a:t>
            </a:r>
          </a:p>
          <a:p>
            <a:pPr marL="0" indent="0">
              <a:buNone/>
            </a:pPr>
            <a:r>
              <a:rPr lang="en-US" sz="2800" dirty="0" smtClean="0"/>
              <a:t>119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60236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Normality tests fail.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4641272" cy="309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4" y="1752600"/>
            <a:ext cx="4641272" cy="309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Normal Capability Analysis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Is the data normally distributed?</a:t>
            </a:r>
          </a:p>
          <a:p>
            <a:r>
              <a:rPr lang="en-US" smtClean="0">
                <a:ea typeface="ＭＳ Ｐゴシック" pitchFamily="34" charset="-128"/>
              </a:rPr>
              <a:t>Is the data stable over time?</a:t>
            </a:r>
          </a:p>
          <a:p>
            <a:r>
              <a:rPr lang="en-US" smtClean="0">
                <a:ea typeface="ＭＳ Ｐゴシック" pitchFamily="34" charset="-128"/>
              </a:rPr>
              <a:t>Are we confident in our conclusions?</a:t>
            </a:r>
          </a:p>
          <a:p>
            <a:r>
              <a:rPr lang="en-US" smtClean="0">
                <a:ea typeface="ＭＳ Ｐゴシック" pitchFamily="34" charset="-128"/>
              </a:rPr>
              <a:t>How can we improve our process?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3352800"/>
            <a:ext cx="40735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2667000" y="3810000"/>
            <a:ext cx="1447800" cy="3810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2667000" y="4881563"/>
            <a:ext cx="1447800" cy="3810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an alternative normality test instead, such as the Skewness test.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098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Total number of observations in Glucose = 100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Data Display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Z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0.600407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P-value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0.548235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450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data to the following format.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28800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Start	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	End</a:t>
            </a:r>
            <a:r>
              <a:rPr lang="en-US" b="1" u="sng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	Frequency</a:t>
            </a:r>
            <a:endParaRPr lang="en-US" b="1" u="sng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114.5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115.5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115.5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116.5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116.5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117.5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117.5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118.5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20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118.5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119.5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119.5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120.5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21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120.5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121.5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121.5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122.5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122.5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123.5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123.5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124.5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404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the data as interval-censored and analyze it with Parametric Distribution Analysis to get the estimates of </a:t>
            </a:r>
            <a:r>
              <a:rPr lang="en-US" dirty="0" smtClean="0">
                <a:sym typeface="Symbol"/>
              </a:rPr>
              <a:t> and 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557" y="2701636"/>
            <a:ext cx="48291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1600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Finally, with the estimates of 119.41 for the mean and 1.766 for the standard deviation proceed to estimate </a:t>
            </a:r>
            <a:r>
              <a:rPr lang="en-US" dirty="0" err="1" smtClean="0"/>
              <a:t>Ppk</a:t>
            </a:r>
            <a:r>
              <a:rPr lang="en-US" dirty="0" smtClean="0"/>
              <a:t> as usual.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5400" y="3200400"/>
                <a:ext cx="7016087" cy="1188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𝑃𝑝𝑘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/>
                                </a:rPr>
                                <m:t>𝑈𝑆𝐿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</m:acc>
                            </m:den>
                          </m:f>
                          <m:r>
                            <a:rPr lang="en-US" sz="3200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𝐿𝑆𝐿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3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=3.13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200400"/>
                <a:ext cx="7016087" cy="11882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86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Is the Data Normally Distributed?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40750" cy="533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Why does it matter?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Let’s test how robust Capability Analysis is to Normality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We will generate data from a Weibull distribution, and see how well Normality works in this case.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21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q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asq-powerpoint-template</Template>
  <TotalTime>3253</TotalTime>
  <Words>2600</Words>
  <Application>Microsoft Office PowerPoint</Application>
  <PresentationFormat>On-screen Show (4:3)</PresentationFormat>
  <Paragraphs>473</Paragraphs>
  <Slides>83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asq-powerpoint-template</vt:lpstr>
      <vt:lpstr>Process Capability:  History, Assumptions, and Challenges </vt:lpstr>
      <vt:lpstr>Learning Objectives</vt:lpstr>
      <vt:lpstr>History of Capability Analysis</vt:lpstr>
      <vt:lpstr>History of Capability Analysis</vt:lpstr>
      <vt:lpstr>Normal Capability Analysis</vt:lpstr>
      <vt:lpstr>Normal Capability Analysis</vt:lpstr>
      <vt:lpstr>Normal Capability Analysis</vt:lpstr>
      <vt:lpstr>Normal Capability Analysis</vt:lpstr>
      <vt:lpstr>Is the Data Normally Distributed?</vt:lpstr>
      <vt:lpstr>Is the Data Normally Distributed?</vt:lpstr>
      <vt:lpstr>Is the Data Normally Distributed?</vt:lpstr>
      <vt:lpstr>Is the Data Stable Over Time?</vt:lpstr>
      <vt:lpstr>Is the Data Stable Over Time?</vt:lpstr>
      <vt:lpstr>Are we confident in our conclusions?</vt:lpstr>
      <vt:lpstr>How can we Improve our Process?</vt:lpstr>
      <vt:lpstr>How can we Improve our Process?</vt:lpstr>
      <vt:lpstr>How can we Improve our Process?</vt:lpstr>
      <vt:lpstr>How can we Improve our Process?</vt:lpstr>
      <vt:lpstr>How can we Improve our Process?</vt:lpstr>
      <vt:lpstr>How can we Improve our Process?</vt:lpstr>
      <vt:lpstr>What have we learned so far? (Obj. 1)</vt:lpstr>
      <vt:lpstr>What to do when Data are not Normal?</vt:lpstr>
      <vt:lpstr>NN Capability – Transformations</vt:lpstr>
      <vt:lpstr>NN Capability – Transformations</vt:lpstr>
      <vt:lpstr>NN Capability – Transformations</vt:lpstr>
      <vt:lpstr>NN Capability – Alternative Distribution</vt:lpstr>
      <vt:lpstr>NN Capability – Alternative Distribution</vt:lpstr>
      <vt:lpstr>NN Capability – Alternative Distribution</vt:lpstr>
      <vt:lpstr>NN Capability – Alternative Distribution</vt:lpstr>
      <vt:lpstr>NN Capability – Nonparametric</vt:lpstr>
      <vt:lpstr>NN Capability – Nonparametric</vt:lpstr>
      <vt:lpstr>NN Capability – Nonparametric</vt:lpstr>
      <vt:lpstr>What have we learned? (Obj. 2)</vt:lpstr>
      <vt:lpstr>Why are the Data not Normal?</vt:lpstr>
      <vt:lpstr>Why are the Data not Normal?</vt:lpstr>
      <vt:lpstr>Normality Test Failed – Case I</vt:lpstr>
      <vt:lpstr>Normality Test Failed – Case II</vt:lpstr>
      <vt:lpstr>Normality Test Failed – Case II</vt:lpstr>
      <vt:lpstr>Normality Test Failed – Case II</vt:lpstr>
      <vt:lpstr>Normality Test Failed – Case III</vt:lpstr>
      <vt:lpstr>Normality Test Failed – Case III</vt:lpstr>
      <vt:lpstr>Normality Test Failed – Case III</vt:lpstr>
      <vt:lpstr>Normality Test Failed – Case IV</vt:lpstr>
      <vt:lpstr>Normality Test Failed – Case IV</vt:lpstr>
      <vt:lpstr>Normality Test Failed – Case IV</vt:lpstr>
      <vt:lpstr>Normality Test Failed – Case IV</vt:lpstr>
      <vt:lpstr>Normality Test Failed – Case IV</vt:lpstr>
      <vt:lpstr>Normality Test Failed – Case IV</vt:lpstr>
      <vt:lpstr>Normality Test Failed – Case IV </vt:lpstr>
      <vt:lpstr>What Normality Test to Use?</vt:lpstr>
      <vt:lpstr>What have we learned? (Obj. 3, 4)</vt:lpstr>
      <vt:lpstr>Capability with Rounded Data</vt:lpstr>
      <vt:lpstr>Classic Capability Estimates</vt:lpstr>
      <vt:lpstr>Adj. Estimates – Sheppard’s Correction</vt:lpstr>
      <vt:lpstr>Estimates from Interval-Censored Data</vt:lpstr>
      <vt:lpstr>Estimates from Interval-Censored Data</vt:lpstr>
      <vt:lpstr>Capability with Rounded Data</vt:lpstr>
      <vt:lpstr>Capability with Rounded Data</vt:lpstr>
      <vt:lpstr>What was the last lesson? (Obj. 5)</vt:lpstr>
      <vt:lpstr>What was the last lesson? (Obj. 5)</vt:lpstr>
      <vt:lpstr>Conclusions</vt:lpstr>
      <vt:lpstr>Conclusions</vt:lpstr>
      <vt:lpstr>Conclusions</vt:lpstr>
      <vt:lpstr>Conclusions</vt:lpstr>
      <vt:lpstr>References</vt:lpstr>
      <vt:lpstr>PowerPoint Presentation</vt:lpstr>
      <vt:lpstr>PowerPoint Presentation</vt:lpstr>
      <vt:lpstr>Capability with Rounded Data (N=100)</vt:lpstr>
      <vt:lpstr>Capability with Rounded Data (N=100)</vt:lpstr>
      <vt:lpstr>Normality tests for Normal data (N=30)</vt:lpstr>
      <vt:lpstr>Normality tests performance (Ties)</vt:lpstr>
      <vt:lpstr>Normality tests for Expo data (N=30)</vt:lpstr>
      <vt:lpstr>Normality tests performance (Expo)</vt:lpstr>
      <vt:lpstr>Normality tests for Weibull data (N=30)</vt:lpstr>
      <vt:lpstr>Normality tests performance (Weibull)</vt:lpstr>
      <vt:lpstr>Comparison of Classic Normality Tests</vt:lpstr>
      <vt:lpstr>Case Study</vt:lpstr>
      <vt:lpstr>Data</vt:lpstr>
      <vt:lpstr>Case Study</vt:lpstr>
      <vt:lpstr>Case Study</vt:lpstr>
      <vt:lpstr>Case Study</vt:lpstr>
      <vt:lpstr>Case Study</vt:lpstr>
      <vt:lpstr>Case Study</vt:lpstr>
    </vt:vector>
  </TitlesOfParts>
  <Company>ASQ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Miller, Jessica</dc:creator>
  <cp:lastModifiedBy>dgriffith</cp:lastModifiedBy>
  <cp:revision>95</cp:revision>
  <cp:lastPrinted>2014-03-13T20:20:38Z</cp:lastPrinted>
  <dcterms:created xsi:type="dcterms:W3CDTF">2011-03-11T20:03:28Z</dcterms:created>
  <dcterms:modified xsi:type="dcterms:W3CDTF">2014-03-18T17:41:12Z</dcterms:modified>
</cp:coreProperties>
</file>