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19" r:id="rId2"/>
    <p:sldId id="320" r:id="rId3"/>
    <p:sldId id="321" r:id="rId4"/>
    <p:sldId id="341" r:id="rId5"/>
    <p:sldId id="323" r:id="rId6"/>
    <p:sldId id="322" r:id="rId7"/>
    <p:sldId id="342" r:id="rId8"/>
    <p:sldId id="343" r:id="rId9"/>
    <p:sldId id="344" r:id="rId10"/>
    <p:sldId id="345" r:id="rId11"/>
    <p:sldId id="346" r:id="rId12"/>
    <p:sldId id="347" r:id="rId13"/>
    <p:sldId id="351" r:id="rId14"/>
    <p:sldId id="348" r:id="rId15"/>
    <p:sldId id="350" r:id="rId16"/>
    <p:sldId id="324" r:id="rId17"/>
    <p:sldId id="325" r:id="rId18"/>
    <p:sldId id="334" r:id="rId19"/>
    <p:sldId id="356" r:id="rId20"/>
    <p:sldId id="335" r:id="rId21"/>
    <p:sldId id="337" r:id="rId22"/>
    <p:sldId id="338" r:id="rId23"/>
    <p:sldId id="362" r:id="rId24"/>
    <p:sldId id="339" r:id="rId25"/>
    <p:sldId id="359" r:id="rId26"/>
    <p:sldId id="361" r:id="rId27"/>
    <p:sldId id="366" r:id="rId28"/>
    <p:sldId id="365" r:id="rId29"/>
    <p:sldId id="364" r:id="rId30"/>
    <p:sldId id="363" r:id="rId31"/>
    <p:sldId id="357" r:id="rId32"/>
    <p:sldId id="367" r:id="rId33"/>
    <p:sldId id="354" r:id="rId34"/>
    <p:sldId id="340" r:id="rId35"/>
    <p:sldId id="355" r:id="rId36"/>
    <p:sldId id="326" r:id="rId37"/>
    <p:sldId id="327" r:id="rId38"/>
    <p:sldId id="328" r:id="rId39"/>
    <p:sldId id="329" r:id="rId40"/>
    <p:sldId id="330" r:id="rId4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B105EF-DC7A-491E-8D1F-E0F2116AD768}">
          <p14:sldIdLst>
            <p14:sldId id="319"/>
            <p14:sldId id="320"/>
            <p14:sldId id="321"/>
            <p14:sldId id="341"/>
            <p14:sldId id="323"/>
            <p14:sldId id="322"/>
            <p14:sldId id="342"/>
            <p14:sldId id="343"/>
            <p14:sldId id="344"/>
            <p14:sldId id="345"/>
            <p14:sldId id="346"/>
            <p14:sldId id="347"/>
            <p14:sldId id="351"/>
            <p14:sldId id="348"/>
            <p14:sldId id="350"/>
            <p14:sldId id="324"/>
            <p14:sldId id="325"/>
            <p14:sldId id="334"/>
            <p14:sldId id="356"/>
            <p14:sldId id="335"/>
            <p14:sldId id="337"/>
            <p14:sldId id="338"/>
            <p14:sldId id="362"/>
            <p14:sldId id="339"/>
            <p14:sldId id="359"/>
            <p14:sldId id="361"/>
            <p14:sldId id="366"/>
            <p14:sldId id="365"/>
            <p14:sldId id="364"/>
            <p14:sldId id="363"/>
            <p14:sldId id="357"/>
            <p14:sldId id="367"/>
            <p14:sldId id="354"/>
            <p14:sldId id="340"/>
            <p14:sldId id="355"/>
            <p14:sldId id="326"/>
            <p14:sldId id="327"/>
            <p14:sldId id="328"/>
            <p14:sldId id="329"/>
            <p14:sldId id="33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2950" autoAdjust="0"/>
  </p:normalViewPr>
  <p:slideViewPr>
    <p:cSldViewPr>
      <p:cViewPr varScale="1">
        <p:scale>
          <a:sx n="81" d="100"/>
          <a:sy n="81" d="100"/>
        </p:scale>
        <p:origin x="-112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08"/>
    </p:cViewPr>
  </p:sorterViewPr>
  <p:notesViewPr>
    <p:cSldViewPr>
      <p:cViewPr varScale="1">
        <p:scale>
          <a:sx n="67" d="100"/>
          <a:sy n="67" d="100"/>
        </p:scale>
        <p:origin x="-2748" y="-96"/>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E47380EF-5DA1-4EE9-A64B-773E0421B0BF}" type="datetimeFigureOut">
              <a:rPr lang="en-US" smtClean="0"/>
              <a:pPr/>
              <a:t>3/26/2012</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BD48CD32-76BF-4070-9B16-79196F621B37}" type="slidenum">
              <a:rPr lang="en-US" smtClean="0"/>
              <a:pPr/>
              <a:t>‹#›</a:t>
            </a:fld>
            <a:endParaRPr lang="en-US"/>
          </a:p>
        </p:txBody>
      </p:sp>
    </p:spTree>
    <p:extLst>
      <p:ext uri="{BB962C8B-B14F-4D97-AF65-F5344CB8AC3E}">
        <p14:creationId xmlns:p14="http://schemas.microsoft.com/office/powerpoint/2010/main" val="2857490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4380E6B8-6E8E-4B03-AE4C-E55349F7DEDD}" type="datetimeFigureOut">
              <a:rPr lang="en-US" smtClean="0"/>
              <a:pPr/>
              <a:t>3/26/2012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9C0CC2D9-6673-48F7-97EF-94B6E074E158}" type="slidenum">
              <a:rPr lang="en-US" smtClean="0"/>
              <a:pPr/>
              <a:t>‹#›</a:t>
            </a:fld>
            <a:endParaRPr lang="en-US"/>
          </a:p>
        </p:txBody>
      </p:sp>
    </p:spTree>
    <p:extLst>
      <p:ext uri="{BB962C8B-B14F-4D97-AF65-F5344CB8AC3E}">
        <p14:creationId xmlns:p14="http://schemas.microsoft.com/office/powerpoint/2010/main" val="259528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on the picture to get the general idea across the board of optimal design</a:t>
            </a:r>
            <a:r>
              <a:rPr lang="en-US" baseline="0" dirty="0" smtClean="0"/>
              <a:t>s being about picking the optimal set of runs from a wider set of points (candidate set) or an infinite number of points (if the design space is not discretized).</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3</a:t>
            </a:fld>
            <a:endParaRPr lang="en-US"/>
          </a:p>
        </p:txBody>
      </p:sp>
    </p:spTree>
    <p:extLst>
      <p:ext uri="{BB962C8B-B14F-4D97-AF65-F5344CB8AC3E}">
        <p14:creationId xmlns:p14="http://schemas.microsoft.com/office/powerpoint/2010/main" val="143480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why you believe the</a:t>
            </a:r>
            <a:r>
              <a:rPr lang="en-US" baseline="0" dirty="0" smtClean="0"/>
              <a:t> coordinate exchange algorithm is more robust and performs no worse than the other algorithms</a:t>
            </a:r>
            <a:r>
              <a:rPr lang="en-US" baseline="0" dirty="0" smtClean="0"/>
              <a:t>. If for presentation you decide it is better to make this into a table that compares all three methods, go for it. </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19</a:t>
            </a:fld>
            <a:endParaRPr lang="en-US"/>
          </a:p>
        </p:txBody>
      </p:sp>
    </p:spTree>
    <p:extLst>
      <p:ext uri="{BB962C8B-B14F-4D97-AF65-F5344CB8AC3E}">
        <p14:creationId xmlns:p14="http://schemas.microsoft.com/office/powerpoint/2010/main" val="111601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would have thought about this before the experiment</a:t>
            </a:r>
            <a:r>
              <a:rPr lang="en-US" baseline="0" dirty="0" smtClean="0"/>
              <a:t> was run you could have fixed the problem easily?</a:t>
            </a:r>
          </a:p>
          <a:p>
            <a:endParaRPr lang="en-US" baseline="0" dirty="0" smtClean="0"/>
          </a:p>
          <a:p>
            <a:pPr marL="228600" indent="-228600">
              <a:buAutoNum type="arabicPeriod"/>
            </a:pPr>
            <a:r>
              <a:rPr lang="en-US" baseline="0" dirty="0" smtClean="0"/>
              <a:t>By reassigning letters C or F.</a:t>
            </a:r>
          </a:p>
          <a:p>
            <a:pPr marL="228600" indent="-228600">
              <a:buAutoNum type="arabicPeriod"/>
            </a:pPr>
            <a:r>
              <a:rPr lang="en-US" baseline="0" dirty="0" smtClean="0"/>
              <a:t>Folding the design</a:t>
            </a:r>
          </a:p>
          <a:p>
            <a:pPr marL="228600" indent="-228600">
              <a:buAutoNum type="arabicPeriod"/>
            </a:pPr>
            <a:r>
              <a:rPr lang="en-US" baseline="0" dirty="0" smtClean="0"/>
              <a:t>Choosing a D-optimal design with say 20 runs to fit the model for B, C, D, E, F, BD, CF.</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26</a:t>
            </a:fld>
            <a:endParaRPr lang="en-US"/>
          </a:p>
        </p:txBody>
      </p:sp>
    </p:spTree>
    <p:extLst>
      <p:ext uri="{BB962C8B-B14F-4D97-AF65-F5344CB8AC3E}">
        <p14:creationId xmlns:p14="http://schemas.microsoft.com/office/powerpoint/2010/main" val="1852878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27</a:t>
            </a:fld>
            <a:endParaRPr lang="en-US"/>
          </a:p>
        </p:txBody>
      </p:sp>
    </p:spTree>
    <p:extLst>
      <p:ext uri="{BB962C8B-B14F-4D97-AF65-F5344CB8AC3E}">
        <p14:creationId xmlns:p14="http://schemas.microsoft.com/office/powerpoint/2010/main" val="400233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correlation matrix for the augmented design, from 16 we added four runs in a second block. Notice that high correlation between BD and CF,</a:t>
            </a:r>
            <a:r>
              <a:rPr lang="en-US" baseline="0" dirty="0" smtClean="0"/>
              <a:t> this is expected since for the first 16 runs they were confounded. The additional four runs break this confounding, but it is still partial and kind of high. </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28</a:t>
            </a:fld>
            <a:endParaRPr lang="en-US"/>
          </a:p>
        </p:txBody>
      </p:sp>
    </p:spTree>
    <p:extLst>
      <p:ext uri="{BB962C8B-B14F-4D97-AF65-F5344CB8AC3E}">
        <p14:creationId xmlns:p14="http://schemas.microsoft.com/office/powerpoint/2010/main" val="4002332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correlation matrix for the D-optimal design generated by Minitab.</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30</a:t>
            </a:fld>
            <a:endParaRPr lang="en-US"/>
          </a:p>
        </p:txBody>
      </p:sp>
    </p:spTree>
    <p:extLst>
      <p:ext uri="{BB962C8B-B14F-4D97-AF65-F5344CB8AC3E}">
        <p14:creationId xmlns:p14="http://schemas.microsoft.com/office/powerpoint/2010/main" val="99064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a:t>
            </a:r>
            <a:r>
              <a:rPr lang="en-US" baseline="0" dirty="0" smtClean="0"/>
              <a:t> just say if the user has five factors and creates a 20 run design where all you cared about was to estimate main effects and two-way interactions. The D-optimal design would be in terms of |X’X| criterion the best one, but a great choice will be the 2**(5-1) with four center points: it is orthogonal, estimates all main effects and two-way interactions, checks for curvature, and has a pure estimate of error. </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33</a:t>
            </a:fld>
            <a:endParaRPr lang="en-US"/>
          </a:p>
        </p:txBody>
      </p:sp>
    </p:spTree>
    <p:extLst>
      <p:ext uri="{BB962C8B-B14F-4D97-AF65-F5344CB8AC3E}">
        <p14:creationId xmlns:p14="http://schemas.microsoft.com/office/powerpoint/2010/main" val="580764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completely skipped, but it is always a good idea to have it there just in case.</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35</a:t>
            </a:fld>
            <a:endParaRPr lang="en-US"/>
          </a:p>
        </p:txBody>
      </p:sp>
    </p:spTree>
    <p:extLst>
      <p:ext uri="{BB962C8B-B14F-4D97-AF65-F5344CB8AC3E}">
        <p14:creationId xmlns:p14="http://schemas.microsoft.com/office/powerpoint/2010/main" val="276041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here is Flexibility…optimal designs allow the user to customize and create a design that is unique to their specific needs. I wouldn’t focus on the technical aspects too much, mention it briefly (no need to read the slides).</a:t>
            </a:r>
            <a:r>
              <a:rPr lang="en-US" baseline="0" dirty="0" smtClean="0"/>
              <a:t> The information about the definitions for maximum precision and small avg. prediction variance can stay in the presentation in case the question is asked.</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4</a:t>
            </a:fld>
            <a:endParaRPr lang="en-US"/>
          </a:p>
        </p:txBody>
      </p:sp>
    </p:spTree>
    <p:extLst>
      <p:ext uri="{BB962C8B-B14F-4D97-AF65-F5344CB8AC3E}">
        <p14:creationId xmlns:p14="http://schemas.microsoft.com/office/powerpoint/2010/main" val="3444136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Make a reference to Chris </a:t>
            </a:r>
            <a:r>
              <a:rPr lang="en-US" dirty="0" err="1" smtClean="0"/>
              <a:t>Nachtsheim</a:t>
            </a:r>
            <a:r>
              <a:rPr lang="en-US" dirty="0" smtClean="0"/>
              <a:t> presentation.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Some</a:t>
            </a:r>
            <a:r>
              <a:rPr lang="en-US" baseline="0" dirty="0" smtClean="0"/>
              <a:t> classical designs are also optimal which implies that optimal design algorithms can also generate a lot of the classic designs suggested in the literature. </a:t>
            </a:r>
            <a:endParaRPr lang="en-US" dirty="0" smtClean="0"/>
          </a:p>
        </p:txBody>
      </p:sp>
      <p:sp>
        <p:nvSpPr>
          <p:cNvPr id="4" name="Slide Number Placeholder 3"/>
          <p:cNvSpPr>
            <a:spLocks noGrp="1"/>
          </p:cNvSpPr>
          <p:nvPr>
            <p:ph type="sldNum" sz="quarter" idx="10"/>
          </p:nvPr>
        </p:nvSpPr>
        <p:spPr/>
        <p:txBody>
          <a:bodyPr/>
          <a:lstStyle/>
          <a:p>
            <a:pPr>
              <a:defRPr/>
            </a:pPr>
            <a:fld id="{DC305D19-87A8-4B36-A708-CFE6FBF804C9}"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key here is to convey the idea that the properties of estimates or the precision of prediction really depends on X, and not on the responses (Y). Don’t go over the details unless audience asks about it. </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6</a:t>
            </a:fld>
            <a:endParaRPr lang="en-US"/>
          </a:p>
        </p:txBody>
      </p:sp>
    </p:spTree>
    <p:extLst>
      <p:ext uri="{BB962C8B-B14F-4D97-AF65-F5344CB8AC3E}">
        <p14:creationId xmlns:p14="http://schemas.microsoft.com/office/powerpoint/2010/main" val="78686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steps necessary:</a:t>
            </a:r>
            <a:r>
              <a:rPr lang="en-US" baseline="0" dirty="0" smtClean="0"/>
              <a:t> 1) You create an optimal design to find the best 21 points to maximize the information about the assumed model. 2) You get that subset of </a:t>
            </a:r>
            <a:r>
              <a:rPr lang="en-US" baseline="0" dirty="0" err="1" smtClean="0"/>
              <a:t>pts</a:t>
            </a:r>
            <a:r>
              <a:rPr lang="en-US" baseline="0" dirty="0" smtClean="0"/>
              <a:t> and refit the model. 3) Optimize and compare solutions.</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12</a:t>
            </a:fld>
            <a:endParaRPr lang="en-US"/>
          </a:p>
        </p:txBody>
      </p:sp>
    </p:spTree>
    <p:extLst>
      <p:ext uri="{BB962C8B-B14F-4D97-AF65-F5344CB8AC3E}">
        <p14:creationId xmlns:p14="http://schemas.microsoft.com/office/powerpoint/2010/main" val="4117705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13</a:t>
            </a:fld>
            <a:endParaRPr lang="en-US"/>
          </a:p>
        </p:txBody>
      </p:sp>
    </p:spTree>
    <p:extLst>
      <p:ext uri="{BB962C8B-B14F-4D97-AF65-F5344CB8AC3E}">
        <p14:creationId xmlns:p14="http://schemas.microsoft.com/office/powerpoint/2010/main" val="411770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14</a:t>
            </a:fld>
            <a:endParaRPr lang="en-US"/>
          </a:p>
        </p:txBody>
      </p:sp>
    </p:spTree>
    <p:extLst>
      <p:ext uri="{BB962C8B-B14F-4D97-AF65-F5344CB8AC3E}">
        <p14:creationId xmlns:p14="http://schemas.microsoft.com/office/powerpoint/2010/main" val="4117705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15</a:t>
            </a:fld>
            <a:endParaRPr lang="en-US"/>
          </a:p>
        </p:txBody>
      </p:sp>
    </p:spTree>
    <p:extLst>
      <p:ext uri="{BB962C8B-B14F-4D97-AF65-F5344CB8AC3E}">
        <p14:creationId xmlns:p14="http://schemas.microsoft.com/office/powerpoint/2010/main" val="411770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some of the ones that you are easier to explain. Maybe</a:t>
            </a:r>
            <a:r>
              <a:rPr lang="en-US" baseline="0" dirty="0" smtClean="0"/>
              <a:t> adding a picture will be beneficial to some of them like (irregular design space).</a:t>
            </a:r>
            <a:endParaRPr lang="en-US" dirty="0"/>
          </a:p>
        </p:txBody>
      </p:sp>
      <p:sp>
        <p:nvSpPr>
          <p:cNvPr id="4" name="Slide Number Placeholder 3"/>
          <p:cNvSpPr>
            <a:spLocks noGrp="1"/>
          </p:cNvSpPr>
          <p:nvPr>
            <p:ph type="sldNum" sz="quarter" idx="10"/>
          </p:nvPr>
        </p:nvSpPr>
        <p:spPr/>
        <p:txBody>
          <a:bodyPr/>
          <a:lstStyle/>
          <a:p>
            <a:fld id="{9C0CC2D9-6673-48F7-97EF-94B6E074E158}" type="slidenum">
              <a:rPr lang="en-US" smtClean="0"/>
              <a:pPr/>
              <a:t>16</a:t>
            </a:fld>
            <a:endParaRPr lang="en-US"/>
          </a:p>
        </p:txBody>
      </p:sp>
    </p:spTree>
    <p:extLst>
      <p:ext uri="{BB962C8B-B14F-4D97-AF65-F5344CB8AC3E}">
        <p14:creationId xmlns:p14="http://schemas.microsoft.com/office/powerpoint/2010/main" val="1600229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pattFill prst="pct5">
          <a:fgClr>
            <a:srgbClr val="FFFFFF"/>
          </a:fgClr>
          <a:bgClr>
            <a:schemeClr val="tx1"/>
          </a:bgClr>
        </a:pattFill>
        <a:effectLst/>
      </p:bgPr>
    </p:bg>
    <p:spTree>
      <p:nvGrpSpPr>
        <p:cNvPr id="1" name=""/>
        <p:cNvGrpSpPr/>
        <p:nvPr/>
      </p:nvGrpSpPr>
      <p:grpSpPr>
        <a:xfrm>
          <a:off x="0" y="0"/>
          <a:ext cx="0" cy="0"/>
          <a:chOff x="0" y="0"/>
          <a:chExt cx="0" cy="0"/>
        </a:xfrm>
      </p:grpSpPr>
      <p:pic>
        <p:nvPicPr>
          <p:cNvPr id="4" name="Picture 23" descr="statisticalsoftware_01"/>
          <p:cNvPicPr>
            <a:picLocks noChangeAspect="1" noChangeArrowheads="1"/>
          </p:cNvPicPr>
          <p:nvPr/>
        </p:nvPicPr>
        <p:blipFill>
          <a:blip r:embed="rId2" cstate="print"/>
          <a:stretch>
            <a:fillRect/>
          </a:stretch>
        </p:blipFill>
        <p:spPr bwMode="auto">
          <a:xfrm>
            <a:off x="714" y="0"/>
            <a:ext cx="9142571" cy="6857999"/>
          </a:xfrm>
          <a:prstGeom prst="rect">
            <a:avLst/>
          </a:prstGeom>
          <a:noFill/>
          <a:ln w="9525">
            <a:noFill/>
            <a:miter lim="800000"/>
            <a:headEnd/>
            <a:tailEnd/>
          </a:ln>
        </p:spPr>
      </p:pic>
      <p:sp>
        <p:nvSpPr>
          <p:cNvPr id="5" name="Text Box 18"/>
          <p:cNvSpPr txBox="1">
            <a:spLocks noChangeArrowheads="1"/>
          </p:cNvSpPr>
          <p:nvPr/>
        </p:nvSpPr>
        <p:spPr bwMode="auto">
          <a:xfrm>
            <a:off x="0" y="6673850"/>
            <a:ext cx="1311275" cy="184150"/>
          </a:xfrm>
          <a:prstGeom prst="rect">
            <a:avLst/>
          </a:prstGeom>
          <a:noFill/>
          <a:ln w="9525">
            <a:noFill/>
            <a:miter lim="800000"/>
            <a:headEnd/>
            <a:tailEnd/>
          </a:ln>
          <a:effectLst/>
        </p:spPr>
        <p:txBody>
          <a:bodyPr>
            <a:spAutoFit/>
          </a:bodyPr>
          <a:lstStyle/>
          <a:p>
            <a:pPr eaLnBrk="1" hangingPunct="1">
              <a:defRPr/>
            </a:pPr>
            <a:r>
              <a:rPr lang="en-US" sz="600" dirty="0">
                <a:solidFill>
                  <a:srgbClr val="6699CC"/>
                </a:solidFill>
              </a:rPr>
              <a:t>© </a:t>
            </a:r>
            <a:r>
              <a:rPr lang="en-US" sz="600" dirty="0" smtClean="0">
                <a:solidFill>
                  <a:srgbClr val="6699CC"/>
                </a:solidFill>
              </a:rPr>
              <a:t>2010 Minitab</a:t>
            </a:r>
            <a:r>
              <a:rPr lang="en-US" sz="600" dirty="0">
                <a:solidFill>
                  <a:srgbClr val="6699CC"/>
                </a:solidFill>
              </a:rPr>
              <a:t>, Inc.</a:t>
            </a:r>
            <a:endParaRPr lang="en-US" sz="600" dirty="0"/>
          </a:p>
        </p:txBody>
      </p:sp>
      <p:sp>
        <p:nvSpPr>
          <p:cNvPr id="8194" name="Rectangle 2"/>
          <p:cNvSpPr>
            <a:spLocks noGrp="1" noRot="1" noChangeArrowheads="1"/>
          </p:cNvSpPr>
          <p:nvPr>
            <p:ph type="ctrTitle"/>
          </p:nvPr>
        </p:nvSpPr>
        <p:spPr>
          <a:xfrm>
            <a:off x="685800" y="1371600"/>
            <a:ext cx="7772400" cy="1600200"/>
          </a:xfrm>
        </p:spPr>
        <p:txBody>
          <a:bodyPr/>
          <a:lstStyle>
            <a:lvl1pPr>
              <a:defRPr sz="4800" b="1"/>
            </a:lvl1pPr>
          </a:lstStyle>
          <a:p>
            <a:r>
              <a:rPr lang="en-US" smtClean="0"/>
              <a:t>Click to edit Master title style</a:t>
            </a:r>
            <a:endParaRPr lang="en-US"/>
          </a:p>
        </p:txBody>
      </p:sp>
      <p:sp>
        <p:nvSpPr>
          <p:cNvPr id="8195" name="Rectangle 3"/>
          <p:cNvSpPr>
            <a:spLocks noGrp="1" noRot="1" noChangeArrowheads="1"/>
          </p:cNvSpPr>
          <p:nvPr>
            <p:ph type="subTitle" idx="1"/>
          </p:nvPr>
        </p:nvSpPr>
        <p:spPr>
          <a:xfrm>
            <a:off x="685800" y="3124200"/>
            <a:ext cx="6477000" cy="1752600"/>
          </a:xfrm>
        </p:spPr>
        <p:txBody>
          <a:bodyPr/>
          <a:lstStyle>
            <a:lvl1pPr marL="0" indent="227013">
              <a:buFont typeface="Times" pitchFamily="18" charset="0"/>
              <a:buNone/>
              <a:defRPr sz="2000"/>
            </a:lvl1pPr>
          </a:lstStyle>
          <a:p>
            <a:r>
              <a:rPr lang="en-US" smtClean="0"/>
              <a:t>Click to edit Master subtitle style</a:t>
            </a:r>
            <a:endParaRPr lang="en-US"/>
          </a:p>
        </p:txBody>
      </p:sp>
      <p:sp>
        <p:nvSpPr>
          <p:cNvPr id="6" name="Rectangle 17"/>
          <p:cNvSpPr>
            <a:spLocks noGrp="1" noChangeArrowheads="1"/>
          </p:cNvSpPr>
          <p:nvPr>
            <p:ph type="sldNum" sz="quarter" idx="10"/>
          </p:nvPr>
        </p:nvSpPr>
        <p:spPr/>
        <p:txBody>
          <a:bodyPr/>
          <a:lstStyle>
            <a:lvl1pPr>
              <a:defRPr smtClean="0"/>
            </a:lvl1pPr>
          </a:lstStyle>
          <a:p>
            <a:fld id="{7A6210EB-C753-42FC-9652-118301A70BFE}" type="slidenum">
              <a:rPr lang="en-US" smtClean="0"/>
              <a:pPr/>
              <a:t>‹#›</a:t>
            </a:fld>
            <a:endParaRPr lang="en-US"/>
          </a:p>
        </p:txBody>
      </p:sp>
      <p:sp>
        <p:nvSpPr>
          <p:cNvPr id="7" name="Rectangle 19"/>
          <p:cNvSpPr>
            <a:spLocks noGrp="1" noChangeArrowheads="1"/>
          </p:cNvSpPr>
          <p:nvPr>
            <p:ph type="dt" sz="quarter" idx="11"/>
          </p:nvPr>
        </p:nvSpPr>
        <p:spPr/>
        <p:txBody>
          <a:bodyPr/>
          <a:lstStyle>
            <a:lvl1pPr>
              <a:defRPr smtClean="0"/>
            </a:lvl1pPr>
          </a:lstStyle>
          <a:p>
            <a:fld id="{2832ABDA-68DD-479A-9504-4685F63DBE15}" type="datetime1">
              <a:rPr lang="en-US" smtClean="0"/>
              <a:t>3/26/2012</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5" name="Rectangle 12"/>
          <p:cNvSpPr>
            <a:spLocks noGrp="1" noChangeArrowheads="1"/>
          </p:cNvSpPr>
          <p:nvPr>
            <p:ph type="dt" sz="quarter" idx="11"/>
          </p:nvPr>
        </p:nvSpPr>
        <p:spPr>
          <a:ln/>
        </p:spPr>
        <p:txBody>
          <a:bodyPr/>
          <a:lstStyle>
            <a:lvl1pPr>
              <a:defRPr/>
            </a:lvl1pPr>
          </a:lstStyle>
          <a:p>
            <a:fld id="{7EE60AB1-41EE-4B5C-B831-969D5E520357}" type="datetime1">
              <a:rPr lang="en-US" smtClean="0"/>
              <a:t>3/26/2012</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1066800"/>
            <a:ext cx="2135187"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4800" y="1066800"/>
            <a:ext cx="6253163"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5" name="Rectangle 12"/>
          <p:cNvSpPr>
            <a:spLocks noGrp="1" noChangeArrowheads="1"/>
          </p:cNvSpPr>
          <p:nvPr>
            <p:ph type="dt" sz="quarter" idx="11"/>
          </p:nvPr>
        </p:nvSpPr>
        <p:spPr>
          <a:ln/>
        </p:spPr>
        <p:txBody>
          <a:bodyPr/>
          <a:lstStyle>
            <a:lvl1pPr>
              <a:defRPr/>
            </a:lvl1pPr>
          </a:lstStyle>
          <a:p>
            <a:fld id="{26AF692C-046C-4DA3-BCD6-7642274FB9EB}" type="datetime1">
              <a:rPr lang="en-US" smtClean="0"/>
              <a:t>3/26/2012</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Tx/>
              <a:buBlip>
                <a:blip r:embed="rId2"/>
              </a:buBlip>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5" name="Rectangle 12"/>
          <p:cNvSpPr>
            <a:spLocks noGrp="1" noChangeArrowheads="1"/>
          </p:cNvSpPr>
          <p:nvPr>
            <p:ph type="dt" sz="quarter" idx="11"/>
          </p:nvPr>
        </p:nvSpPr>
        <p:spPr>
          <a:ln/>
        </p:spPr>
        <p:txBody>
          <a:bodyPr/>
          <a:lstStyle>
            <a:lvl1pPr>
              <a:defRPr/>
            </a:lvl1pPr>
          </a:lstStyle>
          <a:p>
            <a:fld id="{DD8FDCAC-A73E-43AC-9ED5-A76D98656E18}" type="datetime1">
              <a:rPr lang="en-US" smtClean="0"/>
              <a:t>3/26/2012</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5" name="Rectangle 12"/>
          <p:cNvSpPr>
            <a:spLocks noGrp="1" noChangeArrowheads="1"/>
          </p:cNvSpPr>
          <p:nvPr>
            <p:ph type="dt" sz="quarter" idx="11"/>
          </p:nvPr>
        </p:nvSpPr>
        <p:spPr>
          <a:ln/>
        </p:spPr>
        <p:txBody>
          <a:bodyPr/>
          <a:lstStyle>
            <a:lvl1pPr>
              <a:defRPr/>
            </a:lvl1pPr>
          </a:lstStyle>
          <a:p>
            <a:fld id="{651E120B-5A44-4AC4-A4A4-E44C5A6E3850}" type="datetime1">
              <a:rPr lang="en-US" smtClean="0"/>
              <a:t>3/26/2012</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95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1375" y="1295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6" name="Rectangle 12"/>
          <p:cNvSpPr>
            <a:spLocks noGrp="1" noChangeArrowheads="1"/>
          </p:cNvSpPr>
          <p:nvPr>
            <p:ph type="dt" sz="quarter" idx="11"/>
          </p:nvPr>
        </p:nvSpPr>
        <p:spPr>
          <a:ln/>
        </p:spPr>
        <p:txBody>
          <a:bodyPr/>
          <a:lstStyle>
            <a:lvl1pPr>
              <a:defRPr/>
            </a:lvl1pPr>
          </a:lstStyle>
          <a:p>
            <a:fld id="{8B728C58-9A28-47DE-8931-2595D47C11A3}" type="datetime1">
              <a:rPr lang="en-US" smtClean="0"/>
              <a:t>3/26/2012</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8" name="Rectangle 12"/>
          <p:cNvSpPr>
            <a:spLocks noGrp="1" noChangeArrowheads="1"/>
          </p:cNvSpPr>
          <p:nvPr>
            <p:ph type="dt" sz="quarter" idx="11"/>
          </p:nvPr>
        </p:nvSpPr>
        <p:spPr>
          <a:ln/>
        </p:spPr>
        <p:txBody>
          <a:bodyPr/>
          <a:lstStyle>
            <a:lvl1pPr>
              <a:defRPr/>
            </a:lvl1pPr>
          </a:lstStyle>
          <a:p>
            <a:fld id="{50D5DA39-B908-410C-A42A-EC90CD1489A3}" type="datetime1">
              <a:rPr lang="en-US" smtClean="0"/>
              <a:t>3/26/2012</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4" name="Rectangle 12"/>
          <p:cNvSpPr>
            <a:spLocks noGrp="1" noChangeArrowheads="1"/>
          </p:cNvSpPr>
          <p:nvPr>
            <p:ph type="dt" sz="quarter" idx="11"/>
          </p:nvPr>
        </p:nvSpPr>
        <p:spPr>
          <a:ln/>
        </p:spPr>
        <p:txBody>
          <a:bodyPr/>
          <a:lstStyle>
            <a:lvl1pPr>
              <a:defRPr/>
            </a:lvl1pPr>
          </a:lstStyle>
          <a:p>
            <a:fld id="{F840408A-DF52-41EE-9666-BE2B80C29B3D}" type="datetime1">
              <a:rPr lang="en-US" smtClean="0"/>
              <a:t>3/26/2012</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3" name="Rectangle 12"/>
          <p:cNvSpPr>
            <a:spLocks noGrp="1" noChangeArrowheads="1"/>
          </p:cNvSpPr>
          <p:nvPr>
            <p:ph type="dt" sz="quarter" idx="11"/>
          </p:nvPr>
        </p:nvSpPr>
        <p:spPr>
          <a:ln/>
        </p:spPr>
        <p:txBody>
          <a:bodyPr/>
          <a:lstStyle>
            <a:lvl1pPr>
              <a:defRPr/>
            </a:lvl1pPr>
          </a:lstStyle>
          <a:p>
            <a:fld id="{2B2ED18E-6399-461C-A286-1EACF74EAC4E}" type="datetime1">
              <a:rPr lang="en-US" smtClean="0"/>
              <a:t>3/26/2012</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413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066800"/>
            <a:ext cx="5111750" cy="5059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066800"/>
            <a:ext cx="3008313" cy="505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6" name="Rectangle 12"/>
          <p:cNvSpPr>
            <a:spLocks noGrp="1" noChangeArrowheads="1"/>
          </p:cNvSpPr>
          <p:nvPr>
            <p:ph type="dt" sz="quarter" idx="11"/>
          </p:nvPr>
        </p:nvSpPr>
        <p:spPr>
          <a:ln/>
        </p:spPr>
        <p:txBody>
          <a:bodyPr/>
          <a:lstStyle>
            <a:lvl1pPr>
              <a:defRPr/>
            </a:lvl1pPr>
          </a:lstStyle>
          <a:p>
            <a:fld id="{988B725E-5D9E-4E5F-8185-9E1301741B6F}" type="datetime1">
              <a:rPr lang="en-US" smtClean="0"/>
              <a:t>3/26/2012</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7A6210EB-C753-42FC-9652-118301A70BFE}" type="slidenum">
              <a:rPr lang="en-US" smtClean="0"/>
              <a:pPr/>
              <a:t>‹#›</a:t>
            </a:fld>
            <a:endParaRPr lang="en-US"/>
          </a:p>
        </p:txBody>
      </p:sp>
      <p:sp>
        <p:nvSpPr>
          <p:cNvPr id="6" name="Rectangle 12"/>
          <p:cNvSpPr>
            <a:spLocks noGrp="1" noChangeArrowheads="1"/>
          </p:cNvSpPr>
          <p:nvPr>
            <p:ph type="dt" sz="quarter" idx="11"/>
          </p:nvPr>
        </p:nvSpPr>
        <p:spPr>
          <a:ln/>
        </p:spPr>
        <p:txBody>
          <a:bodyPr/>
          <a:lstStyle>
            <a:lvl1pPr>
              <a:defRPr/>
            </a:lvl1pPr>
          </a:lstStyle>
          <a:p>
            <a:fld id="{0DEC3023-AAE7-4D54-91F8-55714BEF6071}" type="datetime1">
              <a:rPr lang="en-US" smtClean="0"/>
              <a:t>3/26/2012</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16" descr="statisticalsoftware_02"/>
          <p:cNvPicPr>
            <a:picLocks noChangeAspect="1" noChangeArrowheads="1"/>
          </p:cNvPicPr>
          <p:nvPr/>
        </p:nvPicPr>
        <p:blipFill>
          <a:blip r:embed="rId13" cstate="print"/>
          <a:stretch>
            <a:fillRect/>
          </a:stretch>
        </p:blipFill>
        <p:spPr bwMode="auto">
          <a:xfrm>
            <a:off x="0" y="258"/>
            <a:ext cx="9143999" cy="6859070"/>
          </a:xfrm>
          <a:prstGeom prst="rect">
            <a:avLst/>
          </a:prstGeom>
          <a:noFill/>
          <a:ln w="9525">
            <a:noFill/>
            <a:miter lim="800000"/>
            <a:headEnd/>
            <a:tailEnd/>
          </a:ln>
        </p:spPr>
      </p:pic>
      <p:sp>
        <p:nvSpPr>
          <p:cNvPr id="1027" name="Rectangle 2"/>
          <p:cNvSpPr>
            <a:spLocks noGrp="1" noRot="1" noChangeArrowheads="1"/>
          </p:cNvSpPr>
          <p:nvPr>
            <p:ph type="title"/>
          </p:nvPr>
        </p:nvSpPr>
        <p:spPr bwMode="auto">
          <a:xfrm>
            <a:off x="304800" y="228600"/>
            <a:ext cx="8510588"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a:t>
            </a:r>
          </a:p>
        </p:txBody>
      </p:sp>
      <p:sp>
        <p:nvSpPr>
          <p:cNvPr id="1028" name="Rectangle 3"/>
          <p:cNvSpPr>
            <a:spLocks noGrp="1" noRot="1" noChangeArrowheads="1"/>
          </p:cNvSpPr>
          <p:nvPr>
            <p:ph type="body" idx="1"/>
          </p:nvPr>
        </p:nvSpPr>
        <p:spPr bwMode="auto">
          <a:xfrm>
            <a:off x="304800" y="1295400"/>
            <a:ext cx="8540750" cy="442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Level 1</a:t>
            </a:r>
          </a:p>
          <a:p>
            <a:pPr lvl="1"/>
            <a:r>
              <a:rPr lang="en-US" dirty="0" smtClean="0"/>
              <a:t>Level 2</a:t>
            </a:r>
          </a:p>
          <a:p>
            <a:pPr lvl="2"/>
            <a:r>
              <a:rPr lang="en-US" dirty="0" smtClean="0"/>
              <a:t>Level 3</a:t>
            </a:r>
          </a:p>
          <a:p>
            <a:pPr lvl="3"/>
            <a:r>
              <a:rPr lang="en-US" dirty="0" smtClean="0"/>
              <a:t>Level 4</a:t>
            </a:r>
          </a:p>
        </p:txBody>
      </p:sp>
      <p:sp>
        <p:nvSpPr>
          <p:cNvPr id="7178" name="Rectangle 10"/>
          <p:cNvSpPr>
            <a:spLocks noGrp="1" noChangeArrowheads="1"/>
          </p:cNvSpPr>
          <p:nvPr>
            <p:ph type="sldNum" sz="quarter" idx="4"/>
          </p:nvPr>
        </p:nvSpPr>
        <p:spPr bwMode="auto">
          <a:xfrm>
            <a:off x="-76200" y="6400800"/>
            <a:ext cx="381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smtClean="0">
                <a:solidFill>
                  <a:srgbClr val="6699CC"/>
                </a:solidFill>
              </a:defRPr>
            </a:lvl1pPr>
          </a:lstStyle>
          <a:p>
            <a:fld id="{7A6210EB-C753-42FC-9652-118301A70BFE}" type="slidenum">
              <a:rPr lang="en-US" smtClean="0"/>
              <a:pPr/>
              <a:t>‹#›</a:t>
            </a:fld>
            <a:endParaRPr lang="en-US"/>
          </a:p>
        </p:txBody>
      </p:sp>
      <p:sp>
        <p:nvSpPr>
          <p:cNvPr id="7179" name="Text Box 11"/>
          <p:cNvSpPr txBox="1">
            <a:spLocks noChangeArrowheads="1"/>
          </p:cNvSpPr>
          <p:nvPr/>
        </p:nvSpPr>
        <p:spPr bwMode="auto">
          <a:xfrm>
            <a:off x="0" y="6673850"/>
            <a:ext cx="1311275" cy="184150"/>
          </a:xfrm>
          <a:prstGeom prst="rect">
            <a:avLst/>
          </a:prstGeom>
          <a:noFill/>
          <a:ln w="9525">
            <a:noFill/>
            <a:miter lim="800000"/>
            <a:headEnd/>
            <a:tailEnd/>
          </a:ln>
          <a:effectLst/>
        </p:spPr>
        <p:txBody>
          <a:bodyPr>
            <a:spAutoFit/>
          </a:bodyPr>
          <a:lstStyle/>
          <a:p>
            <a:pPr eaLnBrk="1" hangingPunct="1">
              <a:defRPr/>
            </a:pPr>
            <a:r>
              <a:rPr lang="en-US" sz="600" dirty="0">
                <a:solidFill>
                  <a:srgbClr val="6699CC"/>
                </a:solidFill>
              </a:rPr>
              <a:t>© </a:t>
            </a:r>
            <a:r>
              <a:rPr lang="en-US" sz="600" dirty="0" smtClean="0">
                <a:solidFill>
                  <a:srgbClr val="6699CC"/>
                </a:solidFill>
              </a:rPr>
              <a:t>2010 Minitab</a:t>
            </a:r>
            <a:r>
              <a:rPr lang="en-US" sz="600" dirty="0">
                <a:solidFill>
                  <a:srgbClr val="6699CC"/>
                </a:solidFill>
              </a:rPr>
              <a:t>, Inc.</a:t>
            </a:r>
            <a:endParaRPr lang="en-US" sz="600" dirty="0"/>
          </a:p>
        </p:txBody>
      </p:sp>
      <p:sp>
        <p:nvSpPr>
          <p:cNvPr id="7180" name="Rectangle 12"/>
          <p:cNvSpPr>
            <a:spLocks noGrp="1" noChangeArrowheads="1"/>
          </p:cNvSpPr>
          <p:nvPr>
            <p:ph type="dt" sz="quarter" idx="2"/>
          </p:nvPr>
        </p:nvSpPr>
        <p:spPr bwMode="auto">
          <a:xfrm>
            <a:off x="0" y="6248400"/>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rgbClr val="6699CC"/>
                </a:solidFill>
              </a:defRPr>
            </a:lvl1pPr>
          </a:lstStyle>
          <a:p>
            <a:fld id="{A605970F-3216-4EEB-B3EE-664BEC203F48}" type="datetime1">
              <a:rPr lang="en-US" smtClean="0"/>
              <a:t>3/26/2012</a:t>
            </a:fld>
            <a:endParaRPr lang="en-US"/>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p:titleStyle>
    <p:bodyStyle>
      <a:lvl1pPr marL="609600" indent="-382588" algn="l" rtl="0" eaLnBrk="1" fontAlgn="base" hangingPunct="1">
        <a:spcBef>
          <a:spcPct val="20000"/>
        </a:spcBef>
        <a:spcAft>
          <a:spcPct val="0"/>
        </a:spcAft>
        <a:buClr>
          <a:schemeClr val="bg2"/>
        </a:buClr>
        <a:buFontTx/>
        <a:buBlip>
          <a:blip r:embed="rId14"/>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3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en-US" sz="4000" dirty="0" smtClean="0"/>
              <a:t>The Future of Design of Experiments: is it “Optimal”?</a:t>
            </a:r>
          </a:p>
        </p:txBody>
      </p:sp>
      <p:sp>
        <p:nvSpPr>
          <p:cNvPr id="3075" name="Rectangle 3"/>
          <p:cNvSpPr>
            <a:spLocks noGrp="1" noRot="1" noChangeArrowheads="1"/>
          </p:cNvSpPr>
          <p:nvPr>
            <p:ph type="subTitle" idx="1"/>
          </p:nvPr>
        </p:nvSpPr>
        <p:spPr>
          <a:xfrm>
            <a:off x="685800" y="3352800"/>
            <a:ext cx="6477000" cy="1752600"/>
          </a:xfrm>
        </p:spPr>
        <p:txBody>
          <a:bodyPr/>
          <a:lstStyle/>
          <a:p>
            <a:pPr eaLnBrk="1" hangingPunct="1"/>
            <a:r>
              <a:rPr lang="en-US" dirty="0" smtClean="0"/>
              <a:t>Few insights on the applications and problems</a:t>
            </a:r>
          </a:p>
        </p:txBody>
      </p:sp>
      <p:sp>
        <p:nvSpPr>
          <p:cNvPr id="4" name="Subtitle 2"/>
          <p:cNvSpPr txBox="1">
            <a:spLocks/>
          </p:cNvSpPr>
          <p:nvPr/>
        </p:nvSpPr>
        <p:spPr bwMode="auto">
          <a:xfrm>
            <a:off x="457200" y="4114800"/>
            <a:ext cx="7924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227013" algn="l" rtl="0" eaLnBrk="1" fontAlgn="base" hangingPunct="1">
              <a:spcBef>
                <a:spcPct val="20000"/>
              </a:spcBef>
              <a:spcAft>
                <a:spcPct val="0"/>
              </a:spcAft>
              <a:buClr>
                <a:schemeClr val="bg2"/>
              </a:buClr>
              <a:buFont typeface="Times" pitchFamily="18" charset="0"/>
              <a:buNone/>
              <a:defRPr sz="20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r>
              <a:rPr lang="en-US" b="1" dirty="0"/>
              <a:t>Daniel Griffith </a:t>
            </a:r>
            <a:r>
              <a:rPr lang="en-US" b="1" dirty="0" smtClean="0"/>
              <a:t>&amp; </a:t>
            </a:r>
            <a:r>
              <a:rPr lang="en-US" b="1" dirty="0"/>
              <a:t>Eduardo Santiago </a:t>
            </a:r>
            <a:endParaRPr lang="en-US" b="1" dirty="0" smtClean="0"/>
          </a:p>
          <a:p>
            <a:r>
              <a:rPr lang="en-US" sz="1800" i="1" dirty="0" smtClean="0"/>
              <a:t>Minitab, Inc.</a:t>
            </a:r>
          </a:p>
          <a:p>
            <a:r>
              <a:rPr lang="en-US" sz="1800" dirty="0" smtClean="0"/>
              <a:t>State College, PA</a:t>
            </a:r>
          </a:p>
        </p:txBody>
      </p:sp>
    </p:spTree>
    <p:extLst>
      <p:ext uri="{BB962C8B-B14F-4D97-AF65-F5344CB8AC3E}">
        <p14:creationId xmlns:p14="http://schemas.microsoft.com/office/powerpoint/2010/main" val="549073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993880"/>
            <a:ext cx="8229600" cy="3416320"/>
          </a:xfrm>
          <a:prstGeom prst="rect">
            <a:avLst/>
          </a:prstGeom>
          <a:noFill/>
        </p:spPr>
        <p:txBody>
          <a:bodyPr vert="horz" rtlCol="0">
            <a:spAutoFit/>
          </a:bodyPr>
          <a:lstStyle/>
          <a:p>
            <a:r>
              <a:rPr lang="fr-FR" sz="1200" dirty="0" smtClean="0">
                <a:latin typeface="Courier New"/>
                <a:sym typeface="Courier New"/>
              </a:rPr>
              <a:t>The </a:t>
            </a:r>
            <a:r>
              <a:rPr lang="fr-FR" sz="1200" dirty="0" err="1" smtClean="0">
                <a:latin typeface="Courier New"/>
                <a:sym typeface="Courier New"/>
              </a:rPr>
              <a:t>analysis</a:t>
            </a:r>
            <a:r>
              <a:rPr lang="fr-FR" sz="1200" dirty="0" smtClean="0">
                <a:latin typeface="Courier New"/>
                <a:sym typeface="Courier New"/>
              </a:rPr>
              <a:t> </a:t>
            </a:r>
            <a:r>
              <a:rPr lang="fr-FR" sz="1200" dirty="0" err="1" smtClean="0">
                <a:latin typeface="Courier New"/>
                <a:sym typeface="Courier New"/>
              </a:rPr>
              <a:t>was</a:t>
            </a:r>
            <a:r>
              <a:rPr lang="fr-FR" sz="1200" dirty="0" smtClean="0">
                <a:latin typeface="Courier New"/>
                <a:sym typeface="Courier New"/>
              </a:rPr>
              <a:t> </a:t>
            </a:r>
            <a:r>
              <a:rPr lang="fr-FR" sz="1200" dirty="0" err="1" smtClean="0">
                <a:latin typeface="Courier New"/>
                <a:sym typeface="Courier New"/>
              </a:rPr>
              <a:t>done</a:t>
            </a:r>
            <a:r>
              <a:rPr lang="fr-FR" sz="1200" dirty="0" smtClean="0">
                <a:latin typeface="Courier New"/>
                <a:sym typeface="Courier New"/>
              </a:rPr>
              <a:t> </a:t>
            </a:r>
            <a:r>
              <a:rPr lang="fr-FR" sz="1200" dirty="0" err="1" smtClean="0">
                <a:latin typeface="Courier New"/>
                <a:sym typeface="Courier New"/>
              </a:rPr>
              <a:t>using</a:t>
            </a:r>
            <a:r>
              <a:rPr lang="fr-FR" sz="1200" dirty="0" smtClean="0">
                <a:latin typeface="Courier New"/>
                <a:sym typeface="Courier New"/>
              </a:rPr>
              <a:t> </a:t>
            </a:r>
            <a:r>
              <a:rPr lang="fr-FR" sz="1200" dirty="0" err="1" smtClean="0">
                <a:latin typeface="Courier New"/>
                <a:sym typeface="Courier New"/>
              </a:rPr>
              <a:t>coded</a:t>
            </a:r>
            <a:r>
              <a:rPr lang="fr-FR" sz="1200" dirty="0" smtClean="0">
                <a:latin typeface="Courier New"/>
                <a:sym typeface="Courier New"/>
              </a:rPr>
              <a:t> </a:t>
            </a:r>
            <a:r>
              <a:rPr lang="fr-FR" sz="1200" dirty="0" err="1" smtClean="0">
                <a:latin typeface="Courier New"/>
                <a:sym typeface="Courier New"/>
              </a:rPr>
              <a:t>units</a:t>
            </a:r>
            <a:r>
              <a:rPr lang="fr-FR" sz="1200" dirty="0" smtClean="0">
                <a:latin typeface="Courier New"/>
                <a:sym typeface="Courier New"/>
              </a:rPr>
              <a:t>.</a:t>
            </a:r>
          </a:p>
          <a:p>
            <a:endParaRPr lang="fr-FR" sz="1200" dirty="0" smtClean="0">
              <a:latin typeface="Courier New"/>
              <a:sym typeface="Courier New"/>
            </a:endParaRPr>
          </a:p>
          <a:p>
            <a:r>
              <a:rPr lang="fr-FR" sz="1200" dirty="0" err="1" smtClean="0">
                <a:latin typeface="Courier New"/>
                <a:sym typeface="Courier New"/>
              </a:rPr>
              <a:t>Estimated</a:t>
            </a:r>
            <a:r>
              <a:rPr lang="fr-FR" sz="1200" dirty="0" smtClean="0">
                <a:latin typeface="Courier New"/>
                <a:sym typeface="Courier New"/>
              </a:rPr>
              <a:t> </a:t>
            </a:r>
            <a:r>
              <a:rPr lang="fr-FR" sz="1200" dirty="0" err="1" smtClean="0">
                <a:latin typeface="Courier New"/>
                <a:sym typeface="Courier New"/>
              </a:rPr>
              <a:t>Regression</a:t>
            </a:r>
            <a:r>
              <a:rPr lang="fr-FR" sz="1200" dirty="0" smtClean="0">
                <a:latin typeface="Courier New"/>
                <a:sym typeface="Courier New"/>
              </a:rPr>
              <a:t> Coefficients for </a:t>
            </a:r>
            <a:r>
              <a:rPr lang="fr-FR" sz="1200" dirty="0" err="1" smtClean="0">
                <a:latin typeface="Courier New"/>
                <a:sym typeface="Courier New"/>
              </a:rPr>
              <a:t>Steel</a:t>
            </a:r>
            <a:endParaRPr lang="fr-FR" sz="1200" dirty="0" smtClean="0">
              <a:latin typeface="Courier New"/>
              <a:sym typeface="Courier New"/>
            </a:endParaRPr>
          </a:p>
          <a:p>
            <a:endParaRPr lang="fr-FR" sz="1200" dirty="0" smtClean="0">
              <a:latin typeface="Courier New"/>
              <a:sym typeface="Courier New"/>
            </a:endParaRPr>
          </a:p>
          <a:p>
            <a:r>
              <a:rPr lang="fr-FR" sz="1200" dirty="0" err="1" smtClean="0">
                <a:latin typeface="Courier New"/>
                <a:sym typeface="Courier New"/>
              </a:rPr>
              <a:t>Term</a:t>
            </a:r>
            <a:r>
              <a:rPr lang="fr-FR" sz="1200" dirty="0" smtClean="0">
                <a:latin typeface="Courier New"/>
                <a:sym typeface="Courier New"/>
              </a:rPr>
              <a:t>              </a:t>
            </a:r>
            <a:r>
              <a:rPr lang="fr-FR" sz="1200" dirty="0" err="1" smtClean="0">
                <a:latin typeface="Courier New"/>
                <a:sym typeface="Courier New"/>
              </a:rPr>
              <a:t>Coef</a:t>
            </a:r>
            <a:r>
              <a:rPr lang="fr-FR" sz="1200" dirty="0" smtClean="0">
                <a:latin typeface="Courier New"/>
                <a:sym typeface="Courier New"/>
              </a:rPr>
              <a:t>  SE </a:t>
            </a:r>
            <a:r>
              <a:rPr lang="fr-FR" sz="1200" dirty="0" err="1" smtClean="0">
                <a:latin typeface="Courier New"/>
                <a:sym typeface="Courier New"/>
              </a:rPr>
              <a:t>Coef</a:t>
            </a:r>
            <a:r>
              <a:rPr lang="fr-FR" sz="1200" dirty="0" smtClean="0">
                <a:latin typeface="Courier New"/>
                <a:sym typeface="Courier New"/>
              </a:rPr>
              <a:t>       T      P</a:t>
            </a:r>
          </a:p>
          <a:p>
            <a:r>
              <a:rPr lang="fr-FR" sz="1200" dirty="0" smtClean="0">
                <a:latin typeface="Courier New"/>
                <a:sym typeface="Courier New"/>
              </a:rPr>
              <a:t>Constant        89.217    1.867  47.789  0.000</a:t>
            </a:r>
          </a:p>
          <a:p>
            <a:r>
              <a:rPr lang="fr-FR" sz="1200" dirty="0" smtClean="0">
                <a:latin typeface="Courier New"/>
                <a:sym typeface="Courier New"/>
              </a:rPr>
              <a:t>Pressure         2.944    1.524   1.932  0.066</a:t>
            </a:r>
          </a:p>
          <a:p>
            <a:r>
              <a:rPr lang="fr-FR" sz="1200" dirty="0" err="1" smtClean="0">
                <a:latin typeface="Courier New"/>
                <a:sym typeface="Courier New"/>
              </a:rPr>
              <a:t>Temp</a:t>
            </a:r>
            <a:r>
              <a:rPr lang="fr-FR" sz="1200" dirty="0" smtClean="0">
                <a:latin typeface="Courier New"/>
                <a:sym typeface="Courier New"/>
              </a:rPr>
              <a:t>             1.117    1.524   0.733  0.472</a:t>
            </a:r>
          </a:p>
          <a:p>
            <a:r>
              <a:rPr lang="fr-FR" sz="1200" dirty="0" smtClean="0">
                <a:latin typeface="Courier New"/>
                <a:sym typeface="Courier New"/>
              </a:rPr>
              <a:t>Time             2.622    1.524   1.720  0.099</a:t>
            </a:r>
          </a:p>
          <a:p>
            <a:r>
              <a:rPr lang="fr-FR" sz="1200" dirty="0" err="1" smtClean="0">
                <a:latin typeface="Courier New"/>
                <a:sym typeface="Courier New"/>
              </a:rPr>
              <a:t>Conc</a:t>
            </a:r>
            <a:r>
              <a:rPr lang="fr-FR" sz="1200" dirty="0" smtClean="0">
                <a:latin typeface="Courier New"/>
                <a:sym typeface="Courier New"/>
              </a:rPr>
              <a:t>            -3.344    1.524  -2.194  0.039</a:t>
            </a:r>
          </a:p>
          <a:p>
            <a:r>
              <a:rPr lang="fr-FR" sz="1200" dirty="0" err="1" smtClean="0">
                <a:latin typeface="Courier New"/>
                <a:sym typeface="Courier New"/>
              </a:rPr>
              <a:t>Conc</a:t>
            </a:r>
            <a:r>
              <a:rPr lang="fr-FR" sz="1200" dirty="0" smtClean="0">
                <a:latin typeface="Courier New"/>
                <a:sym typeface="Courier New"/>
              </a:rPr>
              <a:t>*</a:t>
            </a:r>
            <a:r>
              <a:rPr lang="fr-FR" sz="1200" dirty="0" err="1" smtClean="0">
                <a:latin typeface="Courier New"/>
                <a:sym typeface="Courier New"/>
              </a:rPr>
              <a:t>Conc</a:t>
            </a:r>
            <a:r>
              <a:rPr lang="fr-FR" sz="1200" dirty="0" smtClean="0">
                <a:latin typeface="Courier New"/>
                <a:sym typeface="Courier New"/>
              </a:rPr>
              <a:t>      -10.750    2.410  -4.460  0.000</a:t>
            </a:r>
          </a:p>
          <a:p>
            <a:r>
              <a:rPr lang="fr-FR" sz="1200" dirty="0" smtClean="0">
                <a:latin typeface="Courier New"/>
                <a:sym typeface="Courier New"/>
              </a:rPr>
              <a:t>Pressure*</a:t>
            </a:r>
            <a:r>
              <a:rPr lang="fr-FR" sz="1200" dirty="0" err="1" smtClean="0">
                <a:latin typeface="Courier New"/>
                <a:sym typeface="Courier New"/>
              </a:rPr>
              <a:t>Conc</a:t>
            </a:r>
            <a:r>
              <a:rPr lang="fr-FR" sz="1200" dirty="0" smtClean="0">
                <a:latin typeface="Courier New"/>
                <a:sym typeface="Courier New"/>
              </a:rPr>
              <a:t>   -4.700    1.617  -2.907  0.008</a:t>
            </a:r>
          </a:p>
          <a:p>
            <a:r>
              <a:rPr lang="fr-FR" sz="1200" dirty="0" err="1" smtClean="0">
                <a:latin typeface="Courier New"/>
                <a:sym typeface="Courier New"/>
              </a:rPr>
              <a:t>Temp</a:t>
            </a:r>
            <a:r>
              <a:rPr lang="fr-FR" sz="1200" dirty="0" smtClean="0">
                <a:latin typeface="Courier New"/>
                <a:sym typeface="Courier New"/>
              </a:rPr>
              <a:t>*</a:t>
            </a:r>
            <a:r>
              <a:rPr lang="fr-FR" sz="1200" dirty="0" err="1" smtClean="0">
                <a:latin typeface="Courier New"/>
                <a:sym typeface="Courier New"/>
              </a:rPr>
              <a:t>Conc</a:t>
            </a:r>
            <a:r>
              <a:rPr lang="fr-FR" sz="1200" dirty="0" smtClean="0">
                <a:latin typeface="Courier New"/>
                <a:sym typeface="Courier New"/>
              </a:rPr>
              <a:t>       -3.900    1.617  -2.412  0.025</a:t>
            </a:r>
          </a:p>
          <a:p>
            <a:endParaRPr lang="fr-FR" sz="1200" dirty="0" smtClean="0">
              <a:latin typeface="Courier New"/>
              <a:sym typeface="Courier New"/>
            </a:endParaRPr>
          </a:p>
          <a:p>
            <a:endParaRPr lang="fr-FR" sz="1200" dirty="0" smtClean="0">
              <a:latin typeface="Courier New"/>
              <a:sym typeface="Courier New"/>
            </a:endParaRPr>
          </a:p>
          <a:p>
            <a:r>
              <a:rPr lang="fr-FR" sz="1200" dirty="0" smtClean="0">
                <a:latin typeface="Courier New"/>
                <a:sym typeface="Courier New"/>
              </a:rPr>
              <a:t>S = 6.46709    PRESS = 1568.41</a:t>
            </a:r>
          </a:p>
          <a:p>
            <a:r>
              <a:rPr lang="fr-FR" sz="1200" dirty="0" smtClean="0">
                <a:latin typeface="Courier New"/>
                <a:sym typeface="Courier New"/>
              </a:rPr>
              <a:t>R-</a:t>
            </a:r>
            <a:r>
              <a:rPr lang="fr-FR" sz="1200" dirty="0" err="1" smtClean="0">
                <a:latin typeface="Courier New"/>
                <a:sym typeface="Courier New"/>
              </a:rPr>
              <a:t>Sq</a:t>
            </a:r>
            <a:r>
              <a:rPr lang="fr-FR" sz="1200" dirty="0" smtClean="0">
                <a:latin typeface="Courier New"/>
                <a:sym typeface="Courier New"/>
              </a:rPr>
              <a:t> = 67.74%  R-</a:t>
            </a:r>
            <a:r>
              <a:rPr lang="fr-FR" sz="1200" dirty="0" err="1" smtClean="0">
                <a:latin typeface="Courier New"/>
                <a:sym typeface="Courier New"/>
              </a:rPr>
              <a:t>Sq</a:t>
            </a:r>
            <a:r>
              <a:rPr lang="fr-FR" sz="1200" dirty="0" smtClean="0">
                <a:latin typeface="Courier New"/>
                <a:sym typeface="Courier New"/>
              </a:rPr>
              <a:t>(</a:t>
            </a:r>
            <a:r>
              <a:rPr lang="fr-FR" sz="1200" dirty="0" err="1" smtClean="0">
                <a:latin typeface="Courier New"/>
                <a:sym typeface="Courier New"/>
              </a:rPr>
              <a:t>pred</a:t>
            </a:r>
            <a:r>
              <a:rPr lang="fr-FR" sz="1200" dirty="0" smtClean="0">
                <a:latin typeface="Courier New"/>
                <a:sym typeface="Courier New"/>
              </a:rPr>
              <a:t>) = 45.02%  R-</a:t>
            </a:r>
            <a:r>
              <a:rPr lang="fr-FR" sz="1200" dirty="0" err="1" smtClean="0">
                <a:latin typeface="Courier New"/>
                <a:sym typeface="Courier New"/>
              </a:rPr>
              <a:t>Sq</a:t>
            </a:r>
            <a:r>
              <a:rPr lang="fr-FR" sz="1200" dirty="0" smtClean="0">
                <a:latin typeface="Courier New"/>
                <a:sym typeface="Courier New"/>
              </a:rPr>
              <a:t>(</a:t>
            </a:r>
            <a:r>
              <a:rPr lang="fr-FR" sz="1200" dirty="0" err="1" smtClean="0">
                <a:latin typeface="Courier New"/>
                <a:sym typeface="Courier New"/>
              </a:rPr>
              <a:t>adj</a:t>
            </a:r>
            <a:r>
              <a:rPr lang="fr-FR" sz="1200" dirty="0" smtClean="0">
                <a:latin typeface="Courier New"/>
                <a:sym typeface="Courier New"/>
              </a:rPr>
              <a:t>) = 57.48%</a:t>
            </a:r>
          </a:p>
          <a:p>
            <a:endParaRPr lang="fr-FR" sz="1200" dirty="0">
              <a:latin typeface="Courier New"/>
              <a:sym typeface="Courier New"/>
            </a:endParaRPr>
          </a:p>
        </p:txBody>
      </p:sp>
      <p:sp>
        <p:nvSpPr>
          <p:cNvPr id="5" name="TextBox 4"/>
          <p:cNvSpPr txBox="1"/>
          <p:nvPr/>
        </p:nvSpPr>
        <p:spPr>
          <a:xfrm>
            <a:off x="457200" y="1152525"/>
            <a:ext cx="8001000" cy="646331"/>
          </a:xfrm>
          <a:prstGeom prst="rect">
            <a:avLst/>
          </a:prstGeom>
          <a:noFill/>
        </p:spPr>
        <p:txBody>
          <a:bodyPr wrap="square" rtlCol="0">
            <a:spAutoFit/>
          </a:bodyPr>
          <a:lstStyle/>
          <a:p>
            <a:r>
              <a:rPr lang="en-US" dirty="0" smtClean="0">
                <a:solidFill>
                  <a:srgbClr val="000000"/>
                </a:solidFill>
              </a:rPr>
              <a:t>The analysis below corresponds to the original 30 run CCD, using a significance level of 0.1.</a:t>
            </a:r>
            <a:endParaRPr lang="en-US" b="1" baseline="30000" dirty="0" smtClean="0">
              <a:solidFill>
                <a:srgbClr val="000000"/>
              </a:solidFill>
            </a:endParaRPr>
          </a:p>
        </p:txBody>
      </p:sp>
      <p:sp>
        <p:nvSpPr>
          <p:cNvPr id="6" name="Rectangle 2"/>
          <p:cNvSpPr txBox="1">
            <a:spLocks noChangeArrowheads="1"/>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sz="3200" smtClean="0"/>
              <a:t>A Quick Illustration – Power Wash Opt.</a:t>
            </a:r>
            <a:endParaRPr lang="en-US" sz="3200" dirty="0" smtClean="0"/>
          </a:p>
        </p:txBody>
      </p:sp>
    </p:spTree>
    <p:extLst>
      <p:ext uri="{BB962C8B-B14F-4D97-AF65-F5344CB8AC3E}">
        <p14:creationId xmlns:p14="http://schemas.microsoft.com/office/powerpoint/2010/main" val="390196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152525"/>
            <a:ext cx="8001000" cy="646331"/>
          </a:xfrm>
          <a:prstGeom prst="rect">
            <a:avLst/>
          </a:prstGeom>
          <a:noFill/>
        </p:spPr>
        <p:txBody>
          <a:bodyPr wrap="square" rtlCol="0">
            <a:spAutoFit/>
          </a:bodyPr>
          <a:lstStyle/>
          <a:p>
            <a:r>
              <a:rPr lang="en-US" dirty="0" smtClean="0">
                <a:solidFill>
                  <a:srgbClr val="000000"/>
                </a:solidFill>
              </a:rPr>
              <a:t>The recommended solution is Pressure = 200 psi,  Concentration = 3%. Temperature = 190, and Time = 6 seconds. Expected response = 99.17%.</a:t>
            </a:r>
            <a:endParaRPr lang="en-US" b="1" baseline="30000" dirty="0" smtClean="0">
              <a:solidFill>
                <a:srgbClr val="00000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5486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sz="3200" smtClean="0"/>
              <a:t>A Quick Illustration – Power Wash Opt.</a:t>
            </a:r>
            <a:endParaRPr lang="en-US" sz="3200" dirty="0" smtClean="0"/>
          </a:p>
        </p:txBody>
      </p:sp>
    </p:spTree>
    <p:extLst>
      <p:ext uri="{BB962C8B-B14F-4D97-AF65-F5344CB8AC3E}">
        <p14:creationId xmlns:p14="http://schemas.microsoft.com/office/powerpoint/2010/main" val="44538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152525"/>
            <a:ext cx="8001000" cy="923330"/>
          </a:xfrm>
          <a:prstGeom prst="rect">
            <a:avLst/>
          </a:prstGeom>
          <a:noFill/>
        </p:spPr>
        <p:txBody>
          <a:bodyPr wrap="square" rtlCol="0">
            <a:spAutoFit/>
          </a:bodyPr>
          <a:lstStyle/>
          <a:p>
            <a:r>
              <a:rPr lang="en-US" dirty="0" smtClean="0">
                <a:solidFill>
                  <a:srgbClr val="000000"/>
                </a:solidFill>
              </a:rPr>
              <a:t>Would the conclusions have changed if you only select 21 of the original 30 runs? Is the optimal solution comparable to the obtained with the original design?</a:t>
            </a:r>
            <a:endParaRPr lang="en-US" b="1" baseline="30000" dirty="0" smtClean="0">
              <a:solidFill>
                <a:srgbClr val="000000"/>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57400"/>
            <a:ext cx="4200524" cy="320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962860"/>
            <a:ext cx="4183344" cy="298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sz="3200" smtClean="0"/>
              <a:t>A Quick Illustration – Power Wash Opt.</a:t>
            </a:r>
            <a:endParaRPr lang="en-US" sz="3200" dirty="0" smtClean="0"/>
          </a:p>
        </p:txBody>
      </p:sp>
    </p:spTree>
    <p:extLst>
      <p:ext uri="{BB962C8B-B14F-4D97-AF65-F5344CB8AC3E}">
        <p14:creationId xmlns:p14="http://schemas.microsoft.com/office/powerpoint/2010/main" val="34396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5477" y="2524035"/>
            <a:ext cx="3352800" cy="1200329"/>
          </a:xfrm>
          <a:prstGeom prst="rect">
            <a:avLst/>
          </a:prstGeom>
          <a:noFill/>
        </p:spPr>
        <p:txBody>
          <a:bodyPr wrap="square" rtlCol="0">
            <a:spAutoFit/>
          </a:bodyPr>
          <a:lstStyle/>
          <a:p>
            <a:r>
              <a:rPr lang="en-US" dirty="0" smtClean="0">
                <a:solidFill>
                  <a:srgbClr val="000000"/>
                </a:solidFill>
              </a:rPr>
              <a:t>Minitab proceeds to find the optimal subset of 21 runs that maximize the information about the model we want to fit. </a:t>
            </a:r>
            <a:endParaRPr lang="en-US" b="1" baseline="30000" dirty="0" smtClean="0">
              <a:solidFill>
                <a:srgbClr val="000000"/>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152525"/>
            <a:ext cx="4729163" cy="472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sz="3200" smtClean="0"/>
              <a:t>A Quick Illustration – Power Wash Opt.</a:t>
            </a:r>
            <a:endParaRPr lang="en-US" sz="3200" dirty="0" smtClean="0"/>
          </a:p>
        </p:txBody>
      </p:sp>
      <p:cxnSp>
        <p:nvCxnSpPr>
          <p:cNvPr id="3" name="Straight Arrow Connector 2"/>
          <p:cNvCxnSpPr>
            <a:stCxn id="5" idx="3"/>
          </p:cNvCxnSpPr>
          <p:nvPr/>
        </p:nvCxnSpPr>
        <p:spPr bwMode="auto">
          <a:xfrm flipV="1">
            <a:off x="3798277" y="1676400"/>
            <a:ext cx="4583723"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58793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152525"/>
            <a:ext cx="8001000" cy="646331"/>
          </a:xfrm>
          <a:prstGeom prst="rect">
            <a:avLst/>
          </a:prstGeom>
          <a:noFill/>
        </p:spPr>
        <p:txBody>
          <a:bodyPr wrap="square" rtlCol="0">
            <a:spAutoFit/>
          </a:bodyPr>
          <a:lstStyle/>
          <a:p>
            <a:r>
              <a:rPr lang="en-US" dirty="0" smtClean="0">
                <a:solidFill>
                  <a:srgbClr val="000000"/>
                </a:solidFill>
              </a:rPr>
              <a:t>Is the D-optimal design orthogonal? If not, how strongly correlated will the terms in the model be?</a:t>
            </a:r>
            <a:endParaRPr lang="en-US" b="1" baseline="30000" dirty="0" smtClean="0">
              <a:solidFill>
                <a:srgbClr val="000000"/>
              </a:solidFill>
            </a:endParaRPr>
          </a:p>
        </p:txBody>
      </p:sp>
      <p:sp>
        <p:nvSpPr>
          <p:cNvPr id="7" name="TextBox 6"/>
          <p:cNvSpPr txBox="1"/>
          <p:nvPr/>
        </p:nvSpPr>
        <p:spPr>
          <a:xfrm>
            <a:off x="609600" y="2057400"/>
            <a:ext cx="7010400" cy="2893100"/>
          </a:xfrm>
          <a:prstGeom prst="rect">
            <a:avLst/>
          </a:prstGeom>
          <a:noFill/>
        </p:spPr>
        <p:txBody>
          <a:bodyPr vert="horz" wrap="square" rtlCol="0">
            <a:spAutoFit/>
          </a:bodyPr>
          <a:lstStyle/>
          <a:p>
            <a:r>
              <a:rPr lang="en-US" sz="1400" dirty="0" smtClean="0">
                <a:latin typeface="Courier New"/>
                <a:sym typeface="Courier New"/>
              </a:rPr>
              <a:t>          Pressure      Temp      Time</a:t>
            </a:r>
          </a:p>
          <a:p>
            <a:r>
              <a:rPr lang="en-US" sz="1400" dirty="0" smtClean="0">
                <a:latin typeface="Courier New"/>
                <a:sym typeface="Courier New"/>
              </a:rPr>
              <a:t>Temp         0.000</a:t>
            </a:r>
          </a:p>
          <a:p>
            <a:r>
              <a:rPr lang="en-US" sz="1400" dirty="0" smtClean="0">
                <a:latin typeface="Courier New"/>
                <a:sym typeface="Courier New"/>
              </a:rPr>
              <a:t>             1.000</a:t>
            </a:r>
          </a:p>
          <a:p>
            <a:endParaRPr lang="en-US" sz="1400" dirty="0" smtClean="0">
              <a:latin typeface="Courier New"/>
              <a:sym typeface="Courier New"/>
            </a:endParaRPr>
          </a:p>
          <a:p>
            <a:r>
              <a:rPr lang="en-US" sz="1400" dirty="0" smtClean="0">
                <a:latin typeface="Courier New"/>
                <a:sym typeface="Courier New"/>
              </a:rPr>
              <a:t>Time        -0.003     0.000</a:t>
            </a:r>
          </a:p>
          <a:p>
            <a:r>
              <a:rPr lang="en-US" sz="1400" dirty="0" smtClean="0">
                <a:latin typeface="Courier New"/>
                <a:sym typeface="Courier New"/>
              </a:rPr>
              <a:t>             0.990     1.000</a:t>
            </a:r>
          </a:p>
          <a:p>
            <a:endParaRPr lang="en-US" sz="1400" dirty="0" smtClean="0">
              <a:latin typeface="Courier New"/>
              <a:sym typeface="Courier New"/>
            </a:endParaRPr>
          </a:p>
          <a:p>
            <a:r>
              <a:rPr lang="en-US" sz="1400" dirty="0" err="1" smtClean="0">
                <a:latin typeface="Courier New"/>
                <a:sym typeface="Courier New"/>
              </a:rPr>
              <a:t>Conc</a:t>
            </a:r>
            <a:r>
              <a:rPr lang="en-US" sz="1400" dirty="0" smtClean="0">
                <a:latin typeface="Courier New"/>
                <a:sym typeface="Courier New"/>
              </a:rPr>
              <a:t>         0.003     0.000     0.003</a:t>
            </a:r>
          </a:p>
          <a:p>
            <a:r>
              <a:rPr lang="en-US" sz="1400" dirty="0" smtClean="0">
                <a:latin typeface="Courier New"/>
                <a:sym typeface="Courier New"/>
              </a:rPr>
              <a:t>             0.990     1.000     0.990</a:t>
            </a:r>
          </a:p>
          <a:p>
            <a:endParaRPr lang="en-US" sz="1400" dirty="0" smtClean="0">
              <a:latin typeface="Courier New"/>
              <a:sym typeface="Courier New"/>
            </a:endParaRPr>
          </a:p>
          <a:p>
            <a:endParaRPr lang="en-US" sz="1400" dirty="0" smtClean="0">
              <a:latin typeface="Courier New"/>
              <a:sym typeface="Courier New"/>
            </a:endParaRPr>
          </a:p>
          <a:p>
            <a:r>
              <a:rPr lang="en-US" sz="1400" dirty="0" smtClean="0">
                <a:latin typeface="Courier New"/>
                <a:sym typeface="Courier New"/>
              </a:rPr>
              <a:t>Cell Contents: Pearson correlation</a:t>
            </a:r>
          </a:p>
          <a:p>
            <a:r>
              <a:rPr lang="en-US" sz="1400" dirty="0" smtClean="0">
                <a:latin typeface="Courier New"/>
                <a:sym typeface="Courier New"/>
              </a:rPr>
              <a:t>               P-Value</a:t>
            </a:r>
            <a:endParaRPr lang="en-US" sz="1400" dirty="0">
              <a:latin typeface="Courier New"/>
              <a:sym typeface="Courier New"/>
            </a:endParaRPr>
          </a:p>
        </p:txBody>
      </p:sp>
      <p:sp>
        <p:nvSpPr>
          <p:cNvPr id="6" name="Rectangle 2"/>
          <p:cNvSpPr txBox="1">
            <a:spLocks noChangeArrowheads="1"/>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sz="3200" smtClean="0"/>
              <a:t>A Quick Illustration – Power Wash Opt.</a:t>
            </a:r>
            <a:endParaRPr lang="en-US" sz="3200" dirty="0" smtClean="0"/>
          </a:p>
        </p:txBody>
      </p:sp>
    </p:spTree>
    <p:extLst>
      <p:ext uri="{BB962C8B-B14F-4D97-AF65-F5344CB8AC3E}">
        <p14:creationId xmlns:p14="http://schemas.microsoft.com/office/powerpoint/2010/main" val="52141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54200"/>
            <a:ext cx="6248400" cy="4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 y="1152525"/>
            <a:ext cx="8001000" cy="646331"/>
          </a:xfrm>
          <a:prstGeom prst="rect">
            <a:avLst/>
          </a:prstGeom>
          <a:noFill/>
        </p:spPr>
        <p:txBody>
          <a:bodyPr wrap="square" rtlCol="0">
            <a:spAutoFit/>
          </a:bodyPr>
          <a:lstStyle/>
          <a:p>
            <a:r>
              <a:rPr lang="en-US" dirty="0" smtClean="0">
                <a:solidFill>
                  <a:srgbClr val="000000"/>
                </a:solidFill>
              </a:rPr>
              <a:t>Using the same responses for the complete CCD, we can fit a model to the corresponding responses collected for the 21-run D-optimal design.</a:t>
            </a:r>
            <a:endParaRPr lang="en-US" b="1" baseline="30000" dirty="0" smtClean="0">
              <a:solidFill>
                <a:srgbClr val="000000"/>
              </a:solidFill>
            </a:endParaRPr>
          </a:p>
        </p:txBody>
      </p:sp>
      <p:sp>
        <p:nvSpPr>
          <p:cNvPr id="8" name="Rectangle 2"/>
          <p:cNvSpPr txBox="1">
            <a:spLocks noChangeArrowheads="1"/>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sz="3200" smtClean="0"/>
              <a:t>A Quick Illustration – Power Wash Opt.</a:t>
            </a:r>
            <a:endParaRPr lang="en-US" sz="3200" dirty="0" smtClean="0"/>
          </a:p>
        </p:txBody>
      </p:sp>
    </p:spTree>
    <p:extLst>
      <p:ext uri="{BB962C8B-B14F-4D97-AF65-F5344CB8AC3E}">
        <p14:creationId xmlns:p14="http://schemas.microsoft.com/office/powerpoint/2010/main" val="57710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we use optimal designs? </a:t>
            </a:r>
            <a:endParaRPr lang="en-US" dirty="0"/>
          </a:p>
        </p:txBody>
      </p:sp>
      <p:sp>
        <p:nvSpPr>
          <p:cNvPr id="3" name="Content Placeholder 2"/>
          <p:cNvSpPr>
            <a:spLocks noGrp="1"/>
          </p:cNvSpPr>
          <p:nvPr>
            <p:ph idx="1"/>
          </p:nvPr>
        </p:nvSpPr>
        <p:spPr>
          <a:xfrm>
            <a:off x="304800" y="1752600"/>
            <a:ext cx="8540750" cy="3965575"/>
          </a:xfr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buClrTx/>
              <a:buFont typeface="Wingdings" pitchFamily="2" charset="2"/>
              <a:buChar char="q"/>
            </a:pPr>
            <a:r>
              <a:rPr lang="en-US" dirty="0"/>
              <a:t>Design for nonstandard sample sizes</a:t>
            </a:r>
          </a:p>
          <a:p>
            <a:pPr marL="457200" indent="-457200">
              <a:buClrTx/>
              <a:buFont typeface="Wingdings" pitchFamily="2" charset="2"/>
              <a:buChar char="q"/>
            </a:pPr>
            <a:r>
              <a:rPr lang="en-US" dirty="0"/>
              <a:t>Design in the presence of irregular design spaces</a:t>
            </a:r>
          </a:p>
          <a:p>
            <a:pPr marL="457200" indent="-457200">
              <a:buClrTx/>
              <a:buFont typeface="Wingdings" pitchFamily="2" charset="2"/>
              <a:buChar char="q"/>
            </a:pPr>
            <a:r>
              <a:rPr lang="en-US" dirty="0"/>
              <a:t>Design for constrained mixture experiments</a:t>
            </a:r>
          </a:p>
          <a:p>
            <a:pPr marL="457200" indent="-457200">
              <a:buClrTx/>
              <a:buFont typeface="Wingdings" pitchFamily="2" charset="2"/>
              <a:buChar char="q"/>
            </a:pPr>
            <a:r>
              <a:rPr lang="en-US" dirty="0"/>
              <a:t>Design augmentation (except if folding fractional design)</a:t>
            </a:r>
          </a:p>
          <a:p>
            <a:pPr marL="457200" indent="-457200">
              <a:buClrTx/>
              <a:buFont typeface="Wingdings" pitchFamily="2" charset="2"/>
              <a:buChar char="q"/>
            </a:pPr>
            <a:r>
              <a:rPr lang="en-US" dirty="0"/>
              <a:t>Design for experiments having both qualitative and quantitative factors</a:t>
            </a:r>
          </a:p>
          <a:p>
            <a:pPr marL="457200" indent="-457200">
              <a:buClrTx/>
              <a:buFont typeface="Wingdings" pitchFamily="2" charset="2"/>
              <a:buChar char="q"/>
            </a:pPr>
            <a:r>
              <a:rPr lang="en-US" dirty="0"/>
              <a:t>Design for nonlinear regression models</a:t>
            </a:r>
          </a:p>
          <a:p>
            <a:pPr marL="457200" indent="-457200">
              <a:buClrTx/>
              <a:buFont typeface="Wingdings" pitchFamily="2" charset="2"/>
              <a:buChar char="q"/>
            </a:pPr>
            <a:r>
              <a:rPr lang="en-US" dirty="0"/>
              <a:t>Designs </a:t>
            </a:r>
            <a:r>
              <a:rPr lang="en-US" dirty="0" smtClean="0"/>
              <a:t>for response </a:t>
            </a:r>
            <a:r>
              <a:rPr lang="en-US" dirty="0"/>
              <a:t>surface models </a:t>
            </a:r>
            <a:r>
              <a:rPr lang="en-US" dirty="0" smtClean="0"/>
              <a:t>with an assumed third order polynomial or higher</a:t>
            </a:r>
            <a:endParaRPr lang="en-US" dirty="0"/>
          </a:p>
        </p:txBody>
      </p:sp>
      <p:sp>
        <p:nvSpPr>
          <p:cNvPr id="4" name="Rectangle 3"/>
          <p:cNvSpPr/>
          <p:nvPr/>
        </p:nvSpPr>
        <p:spPr>
          <a:xfrm>
            <a:off x="304800" y="1143000"/>
            <a:ext cx="8534400" cy="461665"/>
          </a:xfrm>
          <a:prstGeom prst="rect">
            <a:avLst/>
          </a:prstGeom>
        </p:spPr>
        <p:txBody>
          <a:bodyPr wrap="square">
            <a:spAutoFit/>
          </a:bodyPr>
          <a:lstStyle/>
          <a:p>
            <a:r>
              <a:rPr lang="en-US" sz="2400" dirty="0" smtClean="0">
                <a:solidFill>
                  <a:schemeClr val="bg2">
                    <a:lumMod val="50000"/>
                  </a:schemeClr>
                </a:solidFill>
              </a:rPr>
              <a:t>Classical designs not always apply.</a:t>
            </a:r>
            <a:endParaRPr lang="en-US" sz="2400" dirty="0">
              <a:solidFill>
                <a:schemeClr val="bg2">
                  <a:lumMod val="50000"/>
                </a:schemeClr>
              </a:solidFill>
            </a:endParaRPr>
          </a:p>
        </p:txBody>
      </p:sp>
    </p:spTree>
    <p:extLst>
      <p:ext uri="{BB962C8B-B14F-4D97-AF65-F5344CB8AC3E}">
        <p14:creationId xmlns:p14="http://schemas.microsoft.com/office/powerpoint/2010/main" val="373941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we use optimal designs? </a:t>
            </a:r>
            <a:endParaRPr lang="en-US" dirty="0"/>
          </a:p>
        </p:txBody>
      </p:sp>
      <p:sp>
        <p:nvSpPr>
          <p:cNvPr id="3" name="Content Placeholder 2"/>
          <p:cNvSpPr>
            <a:spLocks noGrp="1"/>
          </p:cNvSpPr>
          <p:nvPr>
            <p:ph idx="1"/>
          </p:nvPr>
        </p:nvSpPr>
        <p:spPr>
          <a:xfrm>
            <a:off x="304800" y="1295400"/>
            <a:ext cx="8540750" cy="3965575"/>
          </a:xfrm>
        </p:spPr>
        <p:txBody>
          <a:bodyPr/>
          <a:lstStyle/>
          <a:p>
            <a:pPr marL="457200" indent="-457200">
              <a:buClrTx/>
              <a:buFont typeface="Wingdings" pitchFamily="2" charset="2"/>
              <a:buChar char="q"/>
            </a:pPr>
            <a:r>
              <a:rPr lang="en-US" dirty="0" smtClean="0"/>
              <a:t>Unusual requirements concerning either the number of blocks or the block size</a:t>
            </a:r>
          </a:p>
          <a:p>
            <a:pPr marL="457200" indent="-457200">
              <a:buClrTx/>
              <a:buFont typeface="Wingdings" pitchFamily="2" charset="2"/>
              <a:buChar char="q"/>
            </a:pPr>
            <a:r>
              <a:rPr lang="en-US" dirty="0" smtClean="0"/>
              <a:t>Designs for logistic regression and other exponential family models</a:t>
            </a:r>
          </a:p>
          <a:p>
            <a:pPr marL="457200" indent="-457200">
              <a:buClrTx/>
              <a:buFont typeface="Wingdings" pitchFamily="2" charset="2"/>
              <a:buChar char="q"/>
            </a:pPr>
            <a:r>
              <a:rPr lang="en-US" dirty="0" smtClean="0"/>
              <a:t>Designs for situations in which there is </a:t>
            </a:r>
            <a:r>
              <a:rPr lang="en-US" dirty="0" err="1" smtClean="0"/>
              <a:t>heteroscedasticity</a:t>
            </a:r>
            <a:r>
              <a:rPr lang="en-US" dirty="0" smtClean="0"/>
              <a:t> across the design space</a:t>
            </a:r>
          </a:p>
          <a:p>
            <a:pPr marL="457200" indent="-457200">
              <a:buClrTx/>
              <a:buFont typeface="Wingdings" pitchFamily="2" charset="2"/>
              <a:buChar char="q"/>
            </a:pPr>
            <a:r>
              <a:rPr lang="en-US" dirty="0" smtClean="0"/>
              <a:t>Designs that model potential and active factors (supersaturated designs)</a:t>
            </a:r>
            <a:endParaRPr lang="en-US" dirty="0">
              <a:solidFill>
                <a:srgbClr val="353535"/>
              </a:solidFill>
            </a:endParaRPr>
          </a:p>
        </p:txBody>
      </p:sp>
    </p:spTree>
    <p:extLst>
      <p:ext uri="{BB962C8B-B14F-4D97-AF65-F5344CB8AC3E}">
        <p14:creationId xmlns:p14="http://schemas.microsoft.com/office/powerpoint/2010/main" val="3484036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3124200"/>
            <a:ext cx="8540750" cy="6858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gn="ctr">
              <a:buClrTx/>
              <a:buNone/>
            </a:pPr>
            <a:r>
              <a:rPr lang="en-US" sz="5400" dirty="0">
                <a:solidFill>
                  <a:srgbClr val="00396A"/>
                </a:solidFill>
                <a:latin typeface="+mj-lt"/>
                <a:ea typeface="+mj-ea"/>
                <a:cs typeface="+mj-cs"/>
              </a:rPr>
              <a:t>THE ALGORITHMS</a:t>
            </a:r>
          </a:p>
          <a:p>
            <a:pPr marL="457200" indent="-457200">
              <a:buClrTx/>
              <a:buFont typeface="Wingdings" pitchFamily="2" charset="2"/>
              <a:buChar char="q"/>
            </a:pPr>
            <a:endParaRPr lang="en-US" sz="7200" b="1" dirty="0"/>
          </a:p>
        </p:txBody>
      </p:sp>
    </p:spTree>
    <p:extLst>
      <p:ext uri="{BB962C8B-B14F-4D97-AF65-F5344CB8AC3E}">
        <p14:creationId xmlns:p14="http://schemas.microsoft.com/office/powerpoint/2010/main" val="243313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algorithms</a:t>
            </a:r>
            <a:endParaRPr lang="en-US" dirty="0"/>
          </a:p>
        </p:txBody>
      </p:sp>
      <p:sp>
        <p:nvSpPr>
          <p:cNvPr id="4" name="Content Placeholder 2"/>
          <p:cNvSpPr>
            <a:spLocks noGrp="1"/>
          </p:cNvSpPr>
          <p:nvPr>
            <p:ph idx="1"/>
          </p:nvPr>
        </p:nvSpPr>
        <p:spPr>
          <a:xfrm>
            <a:off x="304800" y="1143000"/>
            <a:ext cx="8540750" cy="18288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ClrTx/>
              <a:buNone/>
            </a:pPr>
            <a:r>
              <a:rPr lang="en-US" sz="2000" dirty="0" smtClean="0"/>
              <a:t>Several algorithms have been devised to create optimal designs. In general, these algorithms fall under one of the three categories mentioned below:</a:t>
            </a:r>
            <a:endParaRPr lang="en-US" sz="2000" dirty="0"/>
          </a:p>
        </p:txBody>
      </p:sp>
      <p:sp>
        <p:nvSpPr>
          <p:cNvPr id="10" name="Content Placeholder 3"/>
          <p:cNvSpPr txBox="1">
            <a:spLocks/>
          </p:cNvSpPr>
          <p:nvPr/>
        </p:nvSpPr>
        <p:spPr bwMode="auto">
          <a:xfrm>
            <a:off x="275492" y="2209799"/>
            <a:ext cx="854075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609600" indent="-382588" algn="l" rtl="0" eaLnBrk="1" fontAlgn="base" hangingPunct="1">
              <a:spcBef>
                <a:spcPct val="20000"/>
              </a:spcBef>
              <a:spcAft>
                <a:spcPct val="0"/>
              </a:spcAft>
              <a:buClr>
                <a:schemeClr val="bg2"/>
              </a:buClr>
              <a:buFontTx/>
              <a:buBlip>
                <a:blip r:embed="rId3"/>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pPr marL="684212" indent="-457200">
              <a:buClr>
                <a:schemeClr val="tx1"/>
              </a:buClr>
              <a:buFont typeface="+mj-lt"/>
              <a:buAutoNum type="arabicPeriod"/>
            </a:pPr>
            <a:r>
              <a:rPr lang="en-US" sz="2000" b="1" dirty="0" smtClean="0"/>
              <a:t>Point-exchange algorithms</a:t>
            </a:r>
            <a:r>
              <a:rPr lang="en-US" sz="2000" dirty="0" smtClean="0"/>
              <a:t> (e.g. </a:t>
            </a:r>
            <a:r>
              <a:rPr lang="en-US" sz="2000" dirty="0" err="1" smtClean="0"/>
              <a:t>Fedorov</a:t>
            </a:r>
            <a:r>
              <a:rPr lang="en-US" sz="2000" dirty="0" smtClean="0"/>
              <a:t>, DETMAX), require the user to specify a candidate set of points (N). These algorithms start with a random design with n runs. The algorithm then assesses which point (a.k.a. run) from the current design can be replaced with any of the candidate points to improve the optimality criterion.</a:t>
            </a:r>
          </a:p>
          <a:p>
            <a:pPr marL="684212" indent="-457200">
              <a:buClr>
                <a:schemeClr val="tx1"/>
              </a:buClr>
              <a:buFont typeface="+mj-lt"/>
              <a:buAutoNum type="arabicPeriod"/>
            </a:pPr>
            <a:r>
              <a:rPr lang="en-US" sz="2000" b="1" dirty="0" smtClean="0"/>
              <a:t>Coordinate-exchange algorithms</a:t>
            </a:r>
            <a:r>
              <a:rPr lang="en-US" sz="2000" dirty="0" smtClean="0"/>
              <a:t>. Does not require a candidate set of points and evaluates the impact of changing a specific coordinate of the design at a time. Computationally faster.</a:t>
            </a:r>
          </a:p>
          <a:p>
            <a:pPr marL="684212" indent="-457200">
              <a:buClr>
                <a:schemeClr val="tx1"/>
              </a:buClr>
              <a:buFont typeface="+mj-lt"/>
              <a:buAutoNum type="arabicPeriod"/>
            </a:pPr>
            <a:r>
              <a:rPr lang="en-US" sz="2000" b="1" dirty="0" smtClean="0"/>
              <a:t>Genetic algorithms</a:t>
            </a:r>
            <a:r>
              <a:rPr lang="en-US" sz="2000" dirty="0" smtClean="0"/>
              <a:t>. Flexible to find any criterion, perform a continuous search of the design space (no candidate set), but computationally slower than the algorithms falling under the other two categories</a:t>
            </a:r>
            <a:r>
              <a:rPr lang="en-US" sz="2000" dirty="0" smtClean="0"/>
              <a:t>. Does not require a random start design.</a:t>
            </a:r>
            <a:endParaRPr lang="en-US" sz="2000" dirty="0"/>
          </a:p>
        </p:txBody>
      </p:sp>
    </p:spTree>
    <p:extLst>
      <p:ext uri="{BB962C8B-B14F-4D97-AF65-F5344CB8AC3E}">
        <p14:creationId xmlns:p14="http://schemas.microsoft.com/office/powerpoint/2010/main" val="403105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Outline</a:t>
            </a:r>
          </a:p>
        </p:txBody>
      </p:sp>
      <p:sp>
        <p:nvSpPr>
          <p:cNvPr id="4099" name="Rectangle 3"/>
          <p:cNvSpPr>
            <a:spLocks noGrp="1" noChangeArrowheads="1"/>
          </p:cNvSpPr>
          <p:nvPr>
            <p:ph type="body" idx="1"/>
          </p:nvPr>
        </p:nvSpPr>
        <p:spPr/>
        <p:txBody>
          <a:bodyPr/>
          <a:lstStyle/>
          <a:p>
            <a:pPr marL="457200" indent="-457200">
              <a:buClr>
                <a:schemeClr val="tx1"/>
              </a:buClr>
              <a:buFont typeface="Wingdings" pitchFamily="2" charset="2"/>
              <a:buChar char="q"/>
            </a:pPr>
            <a:r>
              <a:rPr lang="en-US" dirty="0" smtClean="0"/>
              <a:t>Optimal Designs</a:t>
            </a:r>
          </a:p>
          <a:p>
            <a:pPr marL="457200" indent="-457200">
              <a:buClr>
                <a:schemeClr val="tx1"/>
              </a:buClr>
              <a:buFont typeface="Wingdings" pitchFamily="2" charset="2"/>
              <a:buChar char="q"/>
            </a:pPr>
            <a:r>
              <a:rPr lang="en-US" dirty="0" smtClean="0"/>
              <a:t>In what sense are optimal designs, optimal?</a:t>
            </a:r>
          </a:p>
          <a:p>
            <a:pPr marL="457200" indent="-457200">
              <a:buClr>
                <a:schemeClr val="tx1"/>
              </a:buClr>
              <a:buFont typeface="Wingdings" pitchFamily="2" charset="2"/>
              <a:buChar char="q"/>
            </a:pPr>
            <a:r>
              <a:rPr lang="en-US" dirty="0" smtClean="0"/>
              <a:t>When do we use optimal designs? </a:t>
            </a:r>
          </a:p>
          <a:p>
            <a:pPr marL="457200" indent="-457200">
              <a:buClr>
                <a:schemeClr val="tx1"/>
              </a:buClr>
              <a:buFont typeface="Wingdings" pitchFamily="2" charset="2"/>
              <a:buChar char="q"/>
            </a:pPr>
            <a:r>
              <a:rPr lang="en-US" dirty="0" smtClean="0"/>
              <a:t>A quick illustration of D-optimal designs</a:t>
            </a:r>
          </a:p>
          <a:p>
            <a:pPr marL="457200" indent="-457200">
              <a:buClr>
                <a:schemeClr val="tx1"/>
              </a:buClr>
              <a:buFont typeface="Wingdings" pitchFamily="2" charset="2"/>
              <a:buChar char="q"/>
            </a:pPr>
            <a:r>
              <a:rPr lang="en-US" dirty="0" smtClean="0"/>
              <a:t>Available Algorithms: Point-exchange, Coordinate-exchange, and genetic algorithms.</a:t>
            </a:r>
          </a:p>
          <a:p>
            <a:pPr marL="457200" indent="-457200">
              <a:buClr>
                <a:schemeClr val="tx1"/>
              </a:buClr>
              <a:buFont typeface="Wingdings" pitchFamily="2" charset="2"/>
              <a:buChar char="q"/>
            </a:pPr>
            <a:r>
              <a:rPr lang="en-US" dirty="0" smtClean="0"/>
              <a:t>Examples</a:t>
            </a:r>
          </a:p>
          <a:p>
            <a:pPr marL="457200" indent="-457200">
              <a:buClr>
                <a:schemeClr val="tx1"/>
              </a:buClr>
              <a:buFont typeface="Wingdings" pitchFamily="2" charset="2"/>
              <a:buChar char="q"/>
            </a:pPr>
            <a:r>
              <a:rPr lang="en-US" dirty="0" smtClean="0"/>
              <a:t>The future</a:t>
            </a:r>
          </a:p>
          <a:p>
            <a:pPr eaLnBrk="1" hangingPunct="1">
              <a:buClr>
                <a:schemeClr val="tx1"/>
              </a:buClr>
              <a:buFont typeface="Wingdings" pitchFamily="2" charset="2"/>
              <a:buChar char="q"/>
            </a:pPr>
            <a:endParaRPr lang="en-US" dirty="0" smtClean="0"/>
          </a:p>
        </p:txBody>
      </p:sp>
    </p:spTree>
    <p:extLst>
      <p:ext uri="{BB962C8B-B14F-4D97-AF65-F5344CB8AC3E}">
        <p14:creationId xmlns:p14="http://schemas.microsoft.com/office/powerpoint/2010/main" val="1542781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 Exchange Algorithm</a:t>
            </a:r>
            <a:endParaRPr lang="en-US" dirty="0"/>
          </a:p>
        </p:txBody>
      </p:sp>
      <p:sp>
        <p:nvSpPr>
          <p:cNvPr id="4" name="Content Placeholder 2"/>
          <p:cNvSpPr>
            <a:spLocks noGrp="1"/>
          </p:cNvSpPr>
          <p:nvPr>
            <p:ph idx="1"/>
          </p:nvPr>
        </p:nvSpPr>
        <p:spPr>
          <a:xfrm>
            <a:off x="304800" y="1219200"/>
            <a:ext cx="8540750" cy="39655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ClrTx/>
              <a:buNone/>
            </a:pPr>
            <a:r>
              <a:rPr lang="en-US" sz="2000" b="1" i="1" dirty="0" smtClean="0"/>
              <a:t>Why is it so powerful? </a:t>
            </a:r>
            <a:r>
              <a:rPr lang="en-US" sz="2000" dirty="0" smtClean="0"/>
              <a:t>It’s faster b/c computations are based on simpler changes on coordinates not row vectors (as traditionally done by point exchange methods).</a:t>
            </a:r>
          </a:p>
          <a:p>
            <a:pPr marL="0" indent="0">
              <a:buClrTx/>
              <a:buNone/>
            </a:pPr>
            <a:endParaRPr lang="en-US" sz="1050" dirty="0"/>
          </a:p>
          <a:p>
            <a:pPr marL="0" indent="0">
              <a:buClrTx/>
              <a:buNone/>
            </a:pPr>
            <a:r>
              <a:rPr lang="en-US" sz="2000" dirty="0" smtClean="0"/>
              <a:t>Start by taking the number of factors, type, levels, runs, and assumed linear model. Create a random design, such that |</a:t>
            </a:r>
            <a:r>
              <a:rPr lang="en-US" sz="2000" b="1" dirty="0" smtClean="0"/>
              <a:t>X’X</a:t>
            </a:r>
            <a:r>
              <a:rPr lang="en-US" sz="2000" dirty="0" smtClean="0"/>
              <a:t>| ≠ 0. For example, for a four run design with two continuous factors and a main effects model:</a:t>
            </a:r>
            <a:endParaRPr lang="en-US" sz="2000" dirty="0"/>
          </a:p>
        </p:txBody>
      </p:sp>
      <p:graphicFrame>
        <p:nvGraphicFramePr>
          <p:cNvPr id="3" name="Object 2"/>
          <p:cNvGraphicFramePr>
            <a:graphicFrameLocks noChangeAspect="1"/>
          </p:cNvGraphicFramePr>
          <p:nvPr>
            <p:extLst>
              <p:ext uri="{D42A27DB-BD31-4B8C-83A1-F6EECF244321}">
                <p14:modId xmlns:p14="http://schemas.microsoft.com/office/powerpoint/2010/main" val="987311116"/>
              </p:ext>
            </p:extLst>
          </p:nvPr>
        </p:nvGraphicFramePr>
        <p:xfrm>
          <a:off x="1066800" y="4191000"/>
          <a:ext cx="2921000" cy="1752600"/>
        </p:xfrm>
        <a:graphic>
          <a:graphicData uri="http://schemas.openxmlformats.org/presentationml/2006/ole">
            <mc:AlternateContent xmlns:mc="http://schemas.openxmlformats.org/markup-compatibility/2006">
              <mc:Choice xmlns:v="urn:schemas-microsoft-com:vml" Requires="v">
                <p:oleObj spid="_x0000_s9303" name="Equation" r:id="rId3" imgW="1523880" imgH="914400" progId="Equation.3">
                  <p:embed/>
                </p:oleObj>
              </mc:Choice>
              <mc:Fallback>
                <p:oleObj name="Equation" r:id="rId3" imgW="1523880" imgH="914400" progId="Equation.3">
                  <p:embed/>
                  <p:pic>
                    <p:nvPicPr>
                      <p:cNvPr id="0" name=""/>
                      <p:cNvPicPr/>
                      <p:nvPr/>
                    </p:nvPicPr>
                    <p:blipFill>
                      <a:blip r:embed="rId4"/>
                      <a:stretch>
                        <a:fillRect/>
                      </a:stretch>
                    </p:blipFill>
                    <p:spPr>
                      <a:xfrm>
                        <a:off x="1066800" y="4191000"/>
                        <a:ext cx="2921000" cy="1752600"/>
                      </a:xfrm>
                      <a:prstGeom prst="rect">
                        <a:avLst/>
                      </a:prstGeom>
                    </p:spPr>
                  </p:pic>
                </p:oleObj>
              </mc:Fallback>
            </mc:AlternateContent>
          </a:graphicData>
        </a:graphic>
      </p:graphicFrame>
      <p:sp>
        <p:nvSpPr>
          <p:cNvPr id="5" name="TextBox 4"/>
          <p:cNvSpPr txBox="1"/>
          <p:nvPr/>
        </p:nvSpPr>
        <p:spPr>
          <a:xfrm>
            <a:off x="4724400" y="4248090"/>
            <a:ext cx="2514600" cy="1015663"/>
          </a:xfrm>
          <a:prstGeom prst="rect">
            <a:avLst/>
          </a:prstGeom>
          <a:noFill/>
        </p:spPr>
        <p:txBody>
          <a:bodyPr wrap="square" rtlCol="0">
            <a:spAutoFit/>
          </a:bodyPr>
          <a:lstStyle/>
          <a:p>
            <a:r>
              <a:rPr lang="en-US" sz="2000" dirty="0" smtClean="0"/>
              <a:t>For D-optimality:</a:t>
            </a:r>
          </a:p>
          <a:p>
            <a:endParaRPr lang="en-US" sz="2000" dirty="0" smtClean="0"/>
          </a:p>
          <a:p>
            <a:r>
              <a:rPr lang="en-US" sz="2000" dirty="0" smtClean="0"/>
              <a:t>|</a:t>
            </a:r>
            <a:r>
              <a:rPr lang="en-US" sz="2000" b="1" dirty="0" smtClean="0"/>
              <a:t>X’X|</a:t>
            </a:r>
            <a:r>
              <a:rPr lang="en-US" sz="2000" dirty="0" smtClean="0"/>
              <a:t> = 6.43039</a:t>
            </a:r>
            <a:endParaRPr lang="en-US" sz="2000" b="1" dirty="0"/>
          </a:p>
        </p:txBody>
      </p:sp>
      <p:sp>
        <p:nvSpPr>
          <p:cNvPr id="6" name="Oval 5"/>
          <p:cNvSpPr/>
          <p:nvPr/>
        </p:nvSpPr>
        <p:spPr bwMode="auto">
          <a:xfrm>
            <a:off x="1981200" y="4191000"/>
            <a:ext cx="10668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8" name="Straight Arrow Connector 7"/>
          <p:cNvCxnSpPr/>
          <p:nvPr/>
        </p:nvCxnSpPr>
        <p:spPr bwMode="auto">
          <a:xfrm flipH="1">
            <a:off x="2895600" y="3886200"/>
            <a:ext cx="304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3194538" y="3593123"/>
            <a:ext cx="5638800" cy="584775"/>
          </a:xfrm>
          <a:prstGeom prst="rect">
            <a:avLst/>
          </a:prstGeom>
          <a:noFill/>
        </p:spPr>
        <p:txBody>
          <a:bodyPr wrap="square" rtlCol="0">
            <a:spAutoFit/>
          </a:bodyPr>
          <a:lstStyle/>
          <a:p>
            <a:r>
              <a:rPr lang="en-US" sz="1600" dirty="0" smtClean="0"/>
              <a:t>We find the best change in [-1, 1] to maximize the determinant</a:t>
            </a:r>
            <a:endParaRPr lang="en-US" sz="1600" dirty="0"/>
          </a:p>
        </p:txBody>
      </p:sp>
    </p:spTree>
    <p:extLst>
      <p:ext uri="{BB962C8B-B14F-4D97-AF65-F5344CB8AC3E}">
        <p14:creationId xmlns:p14="http://schemas.microsoft.com/office/powerpoint/2010/main" val="203562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 Exchange Algorithm</a:t>
            </a:r>
            <a:endParaRPr lang="en-US" dirty="0"/>
          </a:p>
        </p:txBody>
      </p:sp>
      <p:sp>
        <p:nvSpPr>
          <p:cNvPr id="4" name="Content Placeholder 2"/>
          <p:cNvSpPr>
            <a:spLocks noGrp="1"/>
          </p:cNvSpPr>
          <p:nvPr>
            <p:ph idx="1"/>
          </p:nvPr>
        </p:nvSpPr>
        <p:spPr>
          <a:xfrm>
            <a:off x="304800" y="1219200"/>
            <a:ext cx="8540750" cy="39655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ClrTx/>
              <a:buNone/>
            </a:pPr>
            <a:r>
              <a:rPr lang="en-US" sz="2000" dirty="0" smtClean="0"/>
              <a:t>The trick to the efficiency of the algorithm is that there is a computationally cheap formula (</a:t>
            </a:r>
            <a:r>
              <a:rPr lang="en-US" sz="2000" dirty="0" smtClean="0">
                <a:sym typeface="Symbol"/>
              </a:rPr>
              <a:t></a:t>
            </a:r>
            <a:r>
              <a:rPr lang="en-US" sz="2000" baseline="30000" dirty="0" err="1" smtClean="0">
                <a:sym typeface="Symbol"/>
              </a:rPr>
              <a:t>ij</a:t>
            </a:r>
            <a:r>
              <a:rPr lang="en-US" sz="2000" dirty="0" smtClean="0"/>
              <a:t>) to calculate the change in the determinant corresponding to the change in that specific coordinate. </a:t>
            </a:r>
            <a:endParaRPr lang="en-US" sz="2000" dirty="0"/>
          </a:p>
        </p:txBody>
      </p:sp>
      <p:graphicFrame>
        <p:nvGraphicFramePr>
          <p:cNvPr id="3" name="Object 2"/>
          <p:cNvGraphicFramePr>
            <a:graphicFrameLocks noChangeAspect="1"/>
          </p:cNvGraphicFramePr>
          <p:nvPr>
            <p:extLst>
              <p:ext uri="{D42A27DB-BD31-4B8C-83A1-F6EECF244321}">
                <p14:modId xmlns:p14="http://schemas.microsoft.com/office/powerpoint/2010/main" val="1238335000"/>
              </p:ext>
            </p:extLst>
          </p:nvPr>
        </p:nvGraphicFramePr>
        <p:xfrm>
          <a:off x="4703884" y="4038600"/>
          <a:ext cx="2921000" cy="1752600"/>
        </p:xfrm>
        <a:graphic>
          <a:graphicData uri="http://schemas.openxmlformats.org/presentationml/2006/ole">
            <mc:AlternateContent xmlns:mc="http://schemas.openxmlformats.org/markup-compatibility/2006">
              <mc:Choice xmlns:v="urn:schemas-microsoft-com:vml" Requires="v">
                <p:oleObj spid="_x0000_s10323" name="Equation" r:id="rId3" imgW="1523880" imgH="914400" progId="Equation.3">
                  <p:embed/>
                </p:oleObj>
              </mc:Choice>
              <mc:Fallback>
                <p:oleObj name="Equation" r:id="rId3" imgW="1523880" imgH="914400" progId="Equation.3">
                  <p:embed/>
                  <p:pic>
                    <p:nvPicPr>
                      <p:cNvPr id="0" name=""/>
                      <p:cNvPicPr/>
                      <p:nvPr/>
                    </p:nvPicPr>
                    <p:blipFill>
                      <a:blip r:embed="rId4"/>
                      <a:stretch>
                        <a:fillRect/>
                      </a:stretch>
                    </p:blipFill>
                    <p:spPr>
                      <a:xfrm>
                        <a:off x="4703884" y="4038600"/>
                        <a:ext cx="2921000" cy="1752600"/>
                      </a:xfrm>
                      <a:prstGeom prst="rect">
                        <a:avLst/>
                      </a:prstGeom>
                    </p:spPr>
                  </p:pic>
                </p:oleObj>
              </mc:Fallback>
            </mc:AlternateContent>
          </a:graphicData>
        </a:graphic>
      </p:graphicFrame>
      <p:sp>
        <p:nvSpPr>
          <p:cNvPr id="6" name="Oval 5"/>
          <p:cNvSpPr/>
          <p:nvPr/>
        </p:nvSpPr>
        <p:spPr bwMode="auto">
          <a:xfrm>
            <a:off x="5583115" y="4495800"/>
            <a:ext cx="10668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8" name="Straight Arrow Connector 7"/>
          <p:cNvCxnSpPr/>
          <p:nvPr/>
        </p:nvCxnSpPr>
        <p:spPr bwMode="auto">
          <a:xfrm>
            <a:off x="5313484" y="3276600"/>
            <a:ext cx="498231"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3962400" y="2438400"/>
            <a:ext cx="2476500" cy="1077218"/>
          </a:xfrm>
          <a:prstGeom prst="rect">
            <a:avLst/>
          </a:prstGeom>
          <a:noFill/>
        </p:spPr>
        <p:txBody>
          <a:bodyPr wrap="square" rtlCol="0">
            <a:spAutoFit/>
          </a:bodyPr>
          <a:lstStyle/>
          <a:p>
            <a:r>
              <a:rPr lang="en-US" sz="1600" dirty="0" smtClean="0"/>
              <a:t>Best change is –1; now proceed to find the best coordinate exchange for –0.67.</a:t>
            </a:r>
            <a:endParaRPr lang="en-US" sz="1600" dirty="0"/>
          </a:p>
        </p:txBody>
      </p:sp>
      <p:graphicFrame>
        <p:nvGraphicFramePr>
          <p:cNvPr id="11" name="Table 10"/>
          <p:cNvGraphicFramePr>
            <a:graphicFrameLocks noGrp="1"/>
          </p:cNvGraphicFramePr>
          <p:nvPr>
            <p:extLst>
              <p:ext uri="{D42A27DB-BD31-4B8C-83A1-F6EECF244321}">
                <p14:modId xmlns:p14="http://schemas.microsoft.com/office/powerpoint/2010/main" val="1029006480"/>
              </p:ext>
            </p:extLst>
          </p:nvPr>
        </p:nvGraphicFramePr>
        <p:xfrm>
          <a:off x="762000" y="2882900"/>
          <a:ext cx="2182177" cy="1854200"/>
        </p:xfrm>
        <a:graphic>
          <a:graphicData uri="http://schemas.openxmlformats.org/drawingml/2006/table">
            <a:tbl>
              <a:tblPr firstRow="1" bandRow="1">
                <a:tableStyleId>{5C22544A-7EE6-4342-B048-85BDC9FD1C3A}</a:tableStyleId>
              </a:tblPr>
              <a:tblGrid>
                <a:gridCol w="635317"/>
                <a:gridCol w="773430"/>
                <a:gridCol w="773430"/>
              </a:tblGrid>
              <a:tr h="370840">
                <a:tc>
                  <a:txBody>
                    <a:bodyPr/>
                    <a:lstStyle/>
                    <a:p>
                      <a:pPr algn="ctr"/>
                      <a:r>
                        <a:rPr lang="en-US" sz="1400" b="1" dirty="0" smtClean="0">
                          <a:solidFill>
                            <a:schemeClr val="bg1"/>
                          </a:solidFill>
                        </a:rPr>
                        <a:t>X</a:t>
                      </a:r>
                      <a:r>
                        <a:rPr lang="en-US" sz="1400" b="0" baseline="-25000" dirty="0" smtClean="0">
                          <a:solidFill>
                            <a:schemeClr val="bg1"/>
                          </a:solidFill>
                        </a:rPr>
                        <a:t>12</a:t>
                      </a:r>
                      <a:endParaRPr lang="en-US" sz="1400" b="0" baseline="-25000" dirty="0">
                        <a:solidFill>
                          <a:schemeClr val="bg1"/>
                        </a:solidFill>
                      </a:endParaRPr>
                    </a:p>
                  </a:txBody>
                  <a:tcPr/>
                </a:tc>
                <a:tc>
                  <a:txBody>
                    <a:bodyPr/>
                    <a:lstStyle/>
                    <a:p>
                      <a:pPr algn="ctr"/>
                      <a:r>
                        <a:rPr lang="en-US" sz="1400" b="1" dirty="0" smtClean="0">
                          <a:solidFill>
                            <a:schemeClr val="bg1"/>
                          </a:solidFill>
                          <a:sym typeface="Symbol"/>
                        </a:rPr>
                        <a:t></a:t>
                      </a:r>
                      <a:r>
                        <a:rPr lang="en-US" sz="1400" b="1" baseline="30000" dirty="0" err="1" smtClean="0">
                          <a:solidFill>
                            <a:schemeClr val="bg1"/>
                          </a:solidFill>
                          <a:sym typeface="Symbol"/>
                        </a:rPr>
                        <a:t>ij</a:t>
                      </a:r>
                      <a:endParaRPr lang="en-US" sz="1400" b="1" baseline="30000"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rPr>
                        <a:t>|</a:t>
                      </a:r>
                      <a:r>
                        <a:rPr lang="en-US" sz="1400" b="1" dirty="0" smtClean="0">
                          <a:solidFill>
                            <a:schemeClr val="bg1"/>
                          </a:solidFill>
                        </a:rPr>
                        <a:t>X’X</a:t>
                      </a:r>
                      <a:r>
                        <a:rPr lang="en-US" sz="1400" b="0" dirty="0" smtClean="0">
                          <a:solidFill>
                            <a:schemeClr val="bg1"/>
                          </a:solidFill>
                        </a:rPr>
                        <a:t>|</a:t>
                      </a:r>
                    </a:p>
                  </a:txBody>
                  <a:tcPr/>
                </a:tc>
              </a:tr>
              <a:tr h="370840">
                <a:tc>
                  <a:txBody>
                    <a:bodyPr/>
                    <a:lstStyle/>
                    <a:p>
                      <a:pPr algn="ctr"/>
                      <a:r>
                        <a:rPr lang="en-US" sz="1400" dirty="0" smtClean="0">
                          <a:solidFill>
                            <a:schemeClr val="tx1"/>
                          </a:solidFill>
                        </a:rPr>
                        <a:t>-0.53</a:t>
                      </a:r>
                      <a:endParaRPr lang="en-US" sz="1400" dirty="0">
                        <a:solidFill>
                          <a:schemeClr val="tx1"/>
                        </a:solidFill>
                      </a:endParaRPr>
                    </a:p>
                  </a:txBody>
                  <a:tcPr/>
                </a:tc>
                <a:tc>
                  <a:txBody>
                    <a:bodyPr/>
                    <a:lstStyle/>
                    <a:p>
                      <a:pPr algn="ctr"/>
                      <a:r>
                        <a:rPr lang="en-US" sz="1400" dirty="0" smtClean="0">
                          <a:solidFill>
                            <a:schemeClr val="tx1"/>
                          </a:solidFill>
                        </a:rPr>
                        <a:t>1</a:t>
                      </a:r>
                      <a:endParaRPr lang="en-US" sz="1400" dirty="0">
                        <a:solidFill>
                          <a:schemeClr val="tx1"/>
                        </a:solidFill>
                      </a:endParaRPr>
                    </a:p>
                  </a:txBody>
                  <a:tcPr/>
                </a:tc>
                <a:tc>
                  <a:txBody>
                    <a:bodyPr/>
                    <a:lstStyle/>
                    <a:p>
                      <a:pPr algn="ctr"/>
                      <a:r>
                        <a:rPr lang="en-US" sz="1400" dirty="0" smtClean="0">
                          <a:solidFill>
                            <a:schemeClr val="tx1"/>
                          </a:solidFill>
                        </a:rPr>
                        <a:t>6.4304</a:t>
                      </a:r>
                      <a:endParaRPr lang="en-US" sz="1400" dirty="0">
                        <a:solidFill>
                          <a:schemeClr val="tx1"/>
                        </a:solidFill>
                      </a:endParaRPr>
                    </a:p>
                  </a:txBody>
                  <a:tcPr/>
                </a:tc>
              </a:tr>
              <a:tr h="370840">
                <a:tc>
                  <a:txBody>
                    <a:bodyPr/>
                    <a:lstStyle/>
                    <a:p>
                      <a:pPr algn="ctr"/>
                      <a:r>
                        <a:rPr lang="en-US" sz="1400" dirty="0" smtClean="0">
                          <a:solidFill>
                            <a:schemeClr val="tx1"/>
                          </a:solidFill>
                        </a:rPr>
                        <a:t>-1</a:t>
                      </a:r>
                      <a:endParaRPr lang="en-US" sz="1400" dirty="0">
                        <a:solidFill>
                          <a:schemeClr val="tx1"/>
                        </a:solidFill>
                      </a:endParaRPr>
                    </a:p>
                  </a:txBody>
                  <a:tcPr/>
                </a:tc>
                <a:tc>
                  <a:txBody>
                    <a:bodyPr/>
                    <a:lstStyle/>
                    <a:p>
                      <a:pPr algn="ctr"/>
                      <a:r>
                        <a:rPr lang="en-US" sz="1400" dirty="0" smtClean="0">
                          <a:solidFill>
                            <a:schemeClr val="tx1"/>
                          </a:solidFill>
                        </a:rPr>
                        <a:t>1.2036</a:t>
                      </a:r>
                      <a:endParaRPr lang="en-US" sz="1400" dirty="0">
                        <a:solidFill>
                          <a:schemeClr val="tx1"/>
                        </a:solidFill>
                      </a:endParaRPr>
                    </a:p>
                  </a:txBody>
                  <a:tcPr/>
                </a:tc>
                <a:tc>
                  <a:txBody>
                    <a:bodyPr/>
                    <a:lstStyle/>
                    <a:p>
                      <a:pPr algn="ctr"/>
                      <a:r>
                        <a:rPr lang="en-US" sz="1400" dirty="0" smtClean="0">
                          <a:solidFill>
                            <a:schemeClr val="tx1"/>
                          </a:solidFill>
                        </a:rPr>
                        <a:t>7.7398</a:t>
                      </a:r>
                      <a:endParaRPr lang="en-US" sz="1400" dirty="0">
                        <a:solidFill>
                          <a:schemeClr val="tx1"/>
                        </a:solidFill>
                      </a:endParaRPr>
                    </a:p>
                  </a:txBody>
                  <a:tcPr/>
                </a:tc>
              </a:tr>
              <a:tr h="370840">
                <a:tc>
                  <a:txBody>
                    <a:bodyPr/>
                    <a:lstStyle/>
                    <a:p>
                      <a:pPr algn="ctr"/>
                      <a:r>
                        <a:rPr lang="en-US" sz="1400" dirty="0" smtClean="0">
                          <a:solidFill>
                            <a:schemeClr val="tx1"/>
                          </a:solidFill>
                        </a:rPr>
                        <a:t>0</a:t>
                      </a:r>
                      <a:endParaRPr lang="en-US" sz="1400" dirty="0">
                        <a:solidFill>
                          <a:schemeClr val="tx1"/>
                        </a:solidFill>
                      </a:endParaRPr>
                    </a:p>
                  </a:txBody>
                  <a:tcPr/>
                </a:tc>
                <a:tc>
                  <a:txBody>
                    <a:bodyPr/>
                    <a:lstStyle/>
                    <a:p>
                      <a:pPr algn="ctr"/>
                      <a:r>
                        <a:rPr lang="en-US" sz="1400" dirty="0" smtClean="0">
                          <a:solidFill>
                            <a:schemeClr val="tx1"/>
                          </a:solidFill>
                        </a:rPr>
                        <a:t>0.9022</a:t>
                      </a:r>
                      <a:endParaRPr lang="en-US" sz="1400" dirty="0">
                        <a:solidFill>
                          <a:schemeClr val="tx1"/>
                        </a:solidFill>
                      </a:endParaRPr>
                    </a:p>
                  </a:txBody>
                  <a:tcPr/>
                </a:tc>
                <a:tc>
                  <a:txBody>
                    <a:bodyPr/>
                    <a:lstStyle/>
                    <a:p>
                      <a:pPr algn="ctr"/>
                      <a:r>
                        <a:rPr lang="en-US" sz="1400" dirty="0" smtClean="0">
                          <a:solidFill>
                            <a:schemeClr val="tx1"/>
                          </a:solidFill>
                        </a:rPr>
                        <a:t>5.8017</a:t>
                      </a:r>
                      <a:endParaRPr lang="en-US" sz="1400" dirty="0">
                        <a:solidFill>
                          <a:schemeClr val="tx1"/>
                        </a:solidFill>
                      </a:endParaRPr>
                    </a:p>
                  </a:txBody>
                  <a:tcPr/>
                </a:tc>
              </a:tr>
              <a:tr h="370840">
                <a:tc>
                  <a:txBody>
                    <a:bodyPr/>
                    <a:lstStyle/>
                    <a:p>
                      <a:pPr algn="ctr"/>
                      <a:r>
                        <a:rPr lang="en-US" sz="1400" dirty="0" smtClean="0">
                          <a:solidFill>
                            <a:schemeClr val="tx1"/>
                          </a:solidFill>
                        </a:rPr>
                        <a:t>1</a:t>
                      </a:r>
                      <a:endParaRPr lang="en-US" sz="1400" dirty="0">
                        <a:solidFill>
                          <a:schemeClr val="tx1"/>
                        </a:solidFill>
                      </a:endParaRPr>
                    </a:p>
                  </a:txBody>
                  <a:tcPr/>
                </a:tc>
                <a:tc>
                  <a:txBody>
                    <a:bodyPr/>
                    <a:lstStyle/>
                    <a:p>
                      <a:pPr algn="ctr"/>
                      <a:r>
                        <a:rPr lang="en-US" sz="1400" dirty="0" smtClean="0">
                          <a:solidFill>
                            <a:schemeClr val="tx1"/>
                          </a:solidFill>
                        </a:rPr>
                        <a:t>1.0984</a:t>
                      </a:r>
                      <a:endParaRPr lang="en-US" sz="1400" dirty="0">
                        <a:solidFill>
                          <a:schemeClr val="tx1"/>
                        </a:solidFill>
                      </a:endParaRPr>
                    </a:p>
                  </a:txBody>
                  <a:tcPr/>
                </a:tc>
                <a:tc>
                  <a:txBody>
                    <a:bodyPr/>
                    <a:lstStyle/>
                    <a:p>
                      <a:pPr algn="ctr"/>
                      <a:r>
                        <a:rPr lang="en-US" sz="1400" dirty="0" smtClean="0">
                          <a:solidFill>
                            <a:schemeClr val="tx1"/>
                          </a:solidFill>
                        </a:rPr>
                        <a:t>7.0633</a:t>
                      </a:r>
                      <a:endParaRPr lang="en-US" sz="1400" dirty="0">
                        <a:solidFill>
                          <a:schemeClr val="tx1"/>
                        </a:solidFill>
                      </a:endParaRPr>
                    </a:p>
                  </a:txBody>
                  <a:tcPr/>
                </a:tc>
              </a:tr>
            </a:tbl>
          </a:graphicData>
        </a:graphic>
      </p:graphicFrame>
    </p:spTree>
    <p:extLst>
      <p:ext uri="{BB962C8B-B14F-4D97-AF65-F5344CB8AC3E}">
        <p14:creationId xmlns:p14="http://schemas.microsoft.com/office/powerpoint/2010/main" val="132215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 Exchange Algorithm</a:t>
            </a:r>
            <a:endParaRPr lang="en-US" dirty="0"/>
          </a:p>
        </p:txBody>
      </p:sp>
      <p:sp>
        <p:nvSpPr>
          <p:cNvPr id="4" name="Content Placeholder 2"/>
          <p:cNvSpPr>
            <a:spLocks noGrp="1"/>
          </p:cNvSpPr>
          <p:nvPr>
            <p:ph idx="1"/>
          </p:nvPr>
        </p:nvSpPr>
        <p:spPr>
          <a:xfrm>
            <a:off x="304800" y="1219200"/>
            <a:ext cx="8540750" cy="3965575"/>
          </a:xfr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ClrTx/>
              <a:buFont typeface="Wingdings" pitchFamily="2" charset="2"/>
              <a:buChar char="q"/>
            </a:pPr>
            <a:r>
              <a:rPr lang="en-US" sz="2000" dirty="0" smtClean="0"/>
              <a:t>You iterate multiple times over every coordinate until the change in the determinant is minimum or |</a:t>
            </a:r>
            <a:r>
              <a:rPr lang="en-US" sz="2000" b="1" dirty="0" smtClean="0"/>
              <a:t>X’X</a:t>
            </a:r>
            <a:r>
              <a:rPr lang="en-US" sz="2000" dirty="0" smtClean="0"/>
              <a:t>| reaches its upper bound of </a:t>
            </a:r>
            <a:r>
              <a:rPr lang="en-US" sz="2000" dirty="0" err="1" smtClean="0"/>
              <a:t>n</a:t>
            </a:r>
            <a:r>
              <a:rPr lang="en-US" sz="2000" baseline="30000" dirty="0" err="1" smtClean="0"/>
              <a:t>p</a:t>
            </a:r>
            <a:r>
              <a:rPr lang="en-US" sz="2000" dirty="0" smtClean="0"/>
              <a:t>.</a:t>
            </a:r>
          </a:p>
          <a:p>
            <a:pPr marL="342900" indent="-342900">
              <a:buClrTx/>
              <a:buFont typeface="Wingdings" pitchFamily="2" charset="2"/>
              <a:buChar char="q"/>
            </a:pPr>
            <a:r>
              <a:rPr lang="en-US" sz="2000" dirty="0" smtClean="0"/>
              <a:t>The order in which the columns are optimized can be selected at random.</a:t>
            </a:r>
            <a:endParaRPr lang="en-US" sz="2000" dirty="0"/>
          </a:p>
        </p:txBody>
      </p:sp>
    </p:spTree>
    <p:extLst>
      <p:ext uri="{BB962C8B-B14F-4D97-AF65-F5344CB8AC3E}">
        <p14:creationId xmlns:p14="http://schemas.microsoft.com/office/powerpoint/2010/main" val="183651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3124200"/>
            <a:ext cx="8540750" cy="6858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gn="ctr">
              <a:buClrTx/>
              <a:buNone/>
            </a:pPr>
            <a:r>
              <a:rPr lang="en-US" sz="5400" dirty="0" smtClean="0">
                <a:solidFill>
                  <a:srgbClr val="00396A"/>
                </a:solidFill>
                <a:latin typeface="+mj-lt"/>
                <a:ea typeface="+mj-ea"/>
                <a:cs typeface="+mj-cs"/>
              </a:rPr>
              <a:t>EXAMPLES</a:t>
            </a:r>
            <a:endParaRPr lang="en-US" sz="7200" b="1" dirty="0"/>
          </a:p>
        </p:txBody>
      </p:sp>
    </p:spTree>
    <p:extLst>
      <p:ext uri="{BB962C8B-B14F-4D97-AF65-F5344CB8AC3E}">
        <p14:creationId xmlns:p14="http://schemas.microsoft.com/office/powerpoint/2010/main" val="1753159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Augmentation</a:t>
            </a:r>
            <a:endParaRPr lang="en-US" dirty="0"/>
          </a:p>
        </p:txBody>
      </p:sp>
      <p:sp>
        <p:nvSpPr>
          <p:cNvPr id="5" name="Content Placeholder 2"/>
          <p:cNvSpPr txBox="1">
            <a:spLocks/>
          </p:cNvSpPr>
          <p:nvPr/>
        </p:nvSpPr>
        <p:spPr bwMode="auto">
          <a:xfrm>
            <a:off x="457200" y="1295400"/>
            <a:ext cx="8540750" cy="3965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609600" indent="-382588" algn="l" rtl="0" eaLnBrk="1" fontAlgn="base" hangingPunct="1">
              <a:spcBef>
                <a:spcPct val="20000"/>
              </a:spcBef>
              <a:spcAft>
                <a:spcPct val="0"/>
              </a:spcAft>
              <a:buClr>
                <a:schemeClr val="bg2"/>
              </a:buClr>
              <a:buFontTx/>
              <a:buBlip>
                <a:blip r:embed="rId2"/>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pPr marL="0" indent="0">
              <a:buClrTx/>
              <a:buFontTx/>
              <a:buNone/>
            </a:pPr>
            <a:r>
              <a:rPr lang="en-US" sz="2000" dirty="0" smtClean="0"/>
              <a:t>A manufacturer of roofing shingles wants to know the key variables that affect granule loss – the amount of granules removed from a shingle during a scrub test. Engineers have suggested that six variables could significantly impact granule loss.</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391356361"/>
              </p:ext>
            </p:extLst>
          </p:nvPr>
        </p:nvGraphicFramePr>
        <p:xfrm>
          <a:off x="1219200" y="2974975"/>
          <a:ext cx="6477000" cy="2595880"/>
        </p:xfrm>
        <a:graphic>
          <a:graphicData uri="http://schemas.openxmlformats.org/drawingml/2006/table">
            <a:tbl>
              <a:tblPr firstRow="1" bandRow="1">
                <a:tableStyleId>{5C22544A-7EE6-4342-B048-85BDC9FD1C3A}</a:tableStyleId>
              </a:tblPr>
              <a:tblGrid>
                <a:gridCol w="1884680"/>
                <a:gridCol w="4592320"/>
              </a:tblGrid>
              <a:tr h="370840">
                <a:tc>
                  <a:txBody>
                    <a:bodyPr/>
                    <a:lstStyle/>
                    <a:p>
                      <a:r>
                        <a:rPr lang="en-US" sz="1300" dirty="0" smtClean="0"/>
                        <a:t>Variable</a:t>
                      </a:r>
                      <a:endParaRPr lang="en-US" sz="1300" dirty="0"/>
                    </a:p>
                  </a:txBody>
                  <a:tcPr>
                    <a:solidFill>
                      <a:srgbClr val="92D050"/>
                    </a:solidFill>
                  </a:tcPr>
                </a:tc>
                <a:tc>
                  <a:txBody>
                    <a:bodyPr/>
                    <a:lstStyle/>
                    <a:p>
                      <a:r>
                        <a:rPr lang="en-US" sz="1300" dirty="0" smtClean="0"/>
                        <a:t>Description</a:t>
                      </a:r>
                      <a:endParaRPr lang="en-US" sz="1300" dirty="0"/>
                    </a:p>
                  </a:txBody>
                  <a:tcPr>
                    <a:solidFill>
                      <a:srgbClr val="92D050"/>
                    </a:solidFill>
                  </a:tcPr>
                </a:tc>
              </a:tr>
              <a:tr h="370840">
                <a:tc>
                  <a:txBody>
                    <a:bodyPr/>
                    <a:lstStyle/>
                    <a:p>
                      <a:r>
                        <a:rPr lang="en-US" sz="1300" dirty="0" smtClean="0">
                          <a:solidFill>
                            <a:schemeClr val="tx1"/>
                          </a:solidFill>
                        </a:rPr>
                        <a:t>Moisture (x</a:t>
                      </a:r>
                      <a:r>
                        <a:rPr lang="en-US" sz="1300" kern="1200" baseline="-25000" dirty="0" smtClean="0">
                          <a:solidFill>
                            <a:schemeClr val="tx1"/>
                          </a:solidFill>
                          <a:latin typeface="+mn-lt"/>
                          <a:ea typeface="+mn-ea"/>
                          <a:cs typeface="+mn-cs"/>
                        </a:rPr>
                        <a:t>1</a:t>
                      </a:r>
                      <a:r>
                        <a:rPr lang="en-US" sz="130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Amount of moisture on shingles</a:t>
                      </a:r>
                      <a:r>
                        <a:rPr lang="en-US" sz="1300" baseline="0" dirty="0" smtClean="0">
                          <a:solidFill>
                            <a:schemeClr val="tx1"/>
                          </a:solidFill>
                        </a:rPr>
                        <a:t> (0.5, 1.5)</a:t>
                      </a:r>
                      <a:endParaRPr lang="en-US" sz="1300" dirty="0">
                        <a:solidFill>
                          <a:schemeClr val="tx1"/>
                        </a:solidFill>
                      </a:endParaRPr>
                    </a:p>
                  </a:txBody>
                  <a:tcPr/>
                </a:tc>
              </a:tr>
              <a:tr h="370840">
                <a:tc>
                  <a:txBody>
                    <a:bodyPr/>
                    <a:lstStyle/>
                    <a:p>
                      <a:r>
                        <a:rPr lang="en-US" sz="1300" dirty="0" smtClean="0">
                          <a:solidFill>
                            <a:schemeClr val="tx1"/>
                          </a:solidFill>
                        </a:rPr>
                        <a:t>Pressure </a:t>
                      </a:r>
                      <a:r>
                        <a:rPr lang="en-US" sz="1300" baseline="0" dirty="0" smtClean="0">
                          <a:solidFill>
                            <a:schemeClr val="tx1"/>
                          </a:solidFill>
                        </a:rPr>
                        <a:t>(x</a:t>
                      </a:r>
                      <a:r>
                        <a:rPr lang="en-US" sz="1300" kern="1200" baseline="-25000" dirty="0" smtClean="0">
                          <a:solidFill>
                            <a:schemeClr val="tx1"/>
                          </a:solidFill>
                          <a:latin typeface="+mn-lt"/>
                          <a:ea typeface="+mn-ea"/>
                          <a:cs typeface="+mn-cs"/>
                        </a:rPr>
                        <a:t>2</a:t>
                      </a:r>
                      <a:r>
                        <a:rPr lang="en-US" sz="1300" baseline="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Application pressure</a:t>
                      </a:r>
                      <a:r>
                        <a:rPr lang="en-US" sz="1300" baseline="0" dirty="0" smtClean="0">
                          <a:solidFill>
                            <a:schemeClr val="tx1"/>
                          </a:solidFill>
                        </a:rPr>
                        <a:t>, psi (20, 36)</a:t>
                      </a:r>
                      <a:endParaRPr lang="en-US" sz="1300" dirty="0">
                        <a:solidFill>
                          <a:schemeClr val="tx1"/>
                        </a:solidFill>
                      </a:endParaRPr>
                    </a:p>
                  </a:txBody>
                  <a:tcPr/>
                </a:tc>
              </a:tr>
              <a:tr h="370840">
                <a:tc>
                  <a:txBody>
                    <a:bodyPr/>
                    <a:lstStyle/>
                    <a:p>
                      <a:r>
                        <a:rPr lang="en-US" sz="1300" baseline="0" dirty="0" smtClean="0">
                          <a:solidFill>
                            <a:schemeClr val="tx1"/>
                          </a:solidFill>
                        </a:rPr>
                        <a:t>Sheet Tension </a:t>
                      </a:r>
                      <a:r>
                        <a:rPr lang="en-US" sz="1300" dirty="0" smtClean="0">
                          <a:solidFill>
                            <a:schemeClr val="tx1"/>
                          </a:solidFill>
                        </a:rPr>
                        <a:t>(x</a:t>
                      </a:r>
                      <a:r>
                        <a:rPr lang="en-US" sz="1300" kern="1200" baseline="-25000" dirty="0" smtClean="0">
                          <a:solidFill>
                            <a:schemeClr val="tx1"/>
                          </a:solidFill>
                          <a:latin typeface="+mn-lt"/>
                          <a:ea typeface="+mn-ea"/>
                          <a:cs typeface="+mn-cs"/>
                        </a:rPr>
                        <a:t>3</a:t>
                      </a:r>
                      <a:r>
                        <a:rPr lang="en-US" sz="1300" dirty="0" smtClean="0">
                          <a:solidFill>
                            <a:schemeClr val="tx1"/>
                          </a:solidFill>
                        </a:rPr>
                        <a:t>)</a:t>
                      </a:r>
                      <a:endParaRPr lang="en-US" sz="1300" dirty="0">
                        <a:solidFill>
                          <a:schemeClr val="tx1"/>
                        </a:solidFill>
                      </a:endParaRPr>
                    </a:p>
                  </a:txBody>
                  <a:tcPr/>
                </a:tc>
                <a:tc>
                  <a:txBody>
                    <a:bodyPr/>
                    <a:lstStyle/>
                    <a:p>
                      <a:r>
                        <a:rPr lang="en-US" sz="1300" baseline="0" dirty="0" smtClean="0">
                          <a:solidFill>
                            <a:schemeClr val="tx1"/>
                          </a:solidFill>
                        </a:rPr>
                        <a:t>Sheet tension in pounds (10, 35)</a:t>
                      </a:r>
                      <a:endParaRPr lang="en-US" sz="1300" dirty="0">
                        <a:solidFill>
                          <a:schemeClr val="tx1"/>
                        </a:solidFill>
                      </a:endParaRPr>
                    </a:p>
                  </a:txBody>
                  <a:tcPr/>
                </a:tc>
              </a:tr>
              <a:tr h="370840">
                <a:tc>
                  <a:txBody>
                    <a:bodyPr/>
                    <a:lstStyle/>
                    <a:p>
                      <a:r>
                        <a:rPr lang="en-US" sz="1300" dirty="0" smtClean="0">
                          <a:solidFill>
                            <a:schemeClr val="tx1"/>
                          </a:solidFill>
                        </a:rPr>
                        <a:t>Viscosity</a:t>
                      </a:r>
                      <a:r>
                        <a:rPr lang="en-US" sz="1300" baseline="0" dirty="0" smtClean="0">
                          <a:solidFill>
                            <a:schemeClr val="tx1"/>
                          </a:solidFill>
                        </a:rPr>
                        <a:t> (x</a:t>
                      </a:r>
                      <a:r>
                        <a:rPr lang="en-US" sz="1300" baseline="-25000" dirty="0" smtClean="0">
                          <a:solidFill>
                            <a:schemeClr val="tx1"/>
                          </a:solidFill>
                        </a:rPr>
                        <a:t>4</a:t>
                      </a:r>
                      <a:r>
                        <a:rPr lang="en-US" sz="1300" baseline="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Coating Viscosity</a:t>
                      </a:r>
                      <a:r>
                        <a:rPr lang="en-US" sz="1300" baseline="0" dirty="0" smtClean="0">
                          <a:solidFill>
                            <a:schemeClr val="tx1"/>
                          </a:solidFill>
                        </a:rPr>
                        <a:t>, centipoise (2000, 4500)</a:t>
                      </a:r>
                      <a:endParaRPr lang="en-US" sz="1300" dirty="0">
                        <a:solidFill>
                          <a:schemeClr val="tx1"/>
                        </a:solidFill>
                      </a:endParaRPr>
                    </a:p>
                  </a:txBody>
                  <a:tcPr/>
                </a:tc>
              </a:tr>
              <a:tr h="370840">
                <a:tc>
                  <a:txBody>
                    <a:bodyPr/>
                    <a:lstStyle/>
                    <a:p>
                      <a:r>
                        <a:rPr lang="en-US" sz="1300" dirty="0" smtClean="0">
                          <a:solidFill>
                            <a:schemeClr val="tx1"/>
                          </a:solidFill>
                        </a:rPr>
                        <a:t>Filler%.</a:t>
                      </a:r>
                      <a:r>
                        <a:rPr lang="en-US" sz="1300" baseline="0" dirty="0" smtClean="0">
                          <a:solidFill>
                            <a:schemeClr val="tx1"/>
                          </a:solidFill>
                        </a:rPr>
                        <a:t> (x</a:t>
                      </a:r>
                      <a:r>
                        <a:rPr lang="en-US" sz="1300" baseline="-25000" dirty="0" smtClean="0">
                          <a:solidFill>
                            <a:schemeClr val="tx1"/>
                          </a:solidFill>
                        </a:rPr>
                        <a:t>5</a:t>
                      </a:r>
                      <a:r>
                        <a:rPr lang="en-US" sz="1300" baseline="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Percentage of</a:t>
                      </a:r>
                      <a:r>
                        <a:rPr lang="en-US" sz="1300" baseline="0" dirty="0" smtClean="0">
                          <a:solidFill>
                            <a:schemeClr val="tx1"/>
                          </a:solidFill>
                        </a:rPr>
                        <a:t> filler used in coating (40, 50)</a:t>
                      </a:r>
                      <a:endParaRPr lang="en-US" sz="1300" dirty="0">
                        <a:solidFill>
                          <a:schemeClr val="tx1"/>
                        </a:solidFill>
                      </a:endParaRPr>
                    </a:p>
                  </a:txBody>
                  <a:tcPr/>
                </a:tc>
              </a:tr>
              <a:tr h="370840">
                <a:tc>
                  <a:txBody>
                    <a:bodyPr/>
                    <a:lstStyle/>
                    <a:p>
                      <a:r>
                        <a:rPr lang="en-US" sz="1300" dirty="0" smtClean="0">
                          <a:solidFill>
                            <a:schemeClr val="tx1"/>
                          </a:solidFill>
                        </a:rPr>
                        <a:t>Line Speed</a:t>
                      </a:r>
                      <a:r>
                        <a:rPr lang="en-US" sz="1300" baseline="0" dirty="0" smtClean="0">
                          <a:solidFill>
                            <a:schemeClr val="tx1"/>
                          </a:solidFill>
                        </a:rPr>
                        <a:t> (x</a:t>
                      </a:r>
                      <a:r>
                        <a:rPr lang="en-US" sz="1300" baseline="-25000" dirty="0" smtClean="0">
                          <a:solidFill>
                            <a:schemeClr val="tx1"/>
                          </a:solidFill>
                        </a:rPr>
                        <a:t>6</a:t>
                      </a:r>
                      <a:r>
                        <a:rPr lang="en-US" sz="1300" baseline="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Speed</a:t>
                      </a:r>
                      <a:r>
                        <a:rPr lang="en-US" sz="1300" baseline="0" dirty="0" smtClean="0">
                          <a:solidFill>
                            <a:schemeClr val="tx1"/>
                          </a:solidFill>
                        </a:rPr>
                        <a:t> of the line in </a:t>
                      </a:r>
                      <a:r>
                        <a:rPr lang="en-US" sz="1300" baseline="0" dirty="0" err="1" smtClean="0">
                          <a:solidFill>
                            <a:schemeClr val="tx1"/>
                          </a:solidFill>
                        </a:rPr>
                        <a:t>ft</a:t>
                      </a:r>
                      <a:r>
                        <a:rPr lang="en-US" sz="1300" baseline="0" dirty="0" smtClean="0">
                          <a:solidFill>
                            <a:schemeClr val="tx1"/>
                          </a:solidFill>
                        </a:rPr>
                        <a:t>/min (650, 750)</a:t>
                      </a:r>
                      <a:endParaRPr lang="en-US" sz="1300" dirty="0">
                        <a:solidFill>
                          <a:schemeClr val="tx1"/>
                        </a:solidFill>
                      </a:endParaRPr>
                    </a:p>
                  </a:txBody>
                  <a:tcPr/>
                </a:tc>
              </a:tr>
            </a:tbl>
          </a:graphicData>
        </a:graphic>
      </p:graphicFrame>
    </p:spTree>
    <p:extLst>
      <p:ext uri="{BB962C8B-B14F-4D97-AF65-F5344CB8AC3E}">
        <p14:creationId xmlns:p14="http://schemas.microsoft.com/office/powerpoint/2010/main" val="331195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970544"/>
            <a:ext cx="8229600" cy="2677656"/>
          </a:xfrm>
          <a:prstGeom prst="rect">
            <a:avLst/>
          </a:prstGeom>
          <a:noFill/>
        </p:spPr>
        <p:txBody>
          <a:bodyPr vert="horz" rtlCol="0">
            <a:spAutoFit/>
          </a:bodyPr>
          <a:lstStyle/>
          <a:p>
            <a:r>
              <a:rPr lang="en-US" sz="1200" dirty="0" smtClean="0">
                <a:latin typeface="Courier New"/>
                <a:sym typeface="Courier New"/>
              </a:rPr>
              <a:t>Estimated Effects and Coefficients for </a:t>
            </a:r>
            <a:r>
              <a:rPr lang="en-US" sz="1200" dirty="0" err="1" smtClean="0">
                <a:latin typeface="Courier New"/>
                <a:sym typeface="Courier New"/>
              </a:rPr>
              <a:t>GranuleLoss</a:t>
            </a:r>
            <a:r>
              <a:rPr lang="en-US" sz="1200" dirty="0" smtClean="0">
                <a:latin typeface="Courier New"/>
                <a:sym typeface="Courier New"/>
              </a:rPr>
              <a:t> (coded units)</a:t>
            </a:r>
          </a:p>
          <a:p>
            <a:endParaRPr lang="en-US" sz="1200" dirty="0" smtClean="0">
              <a:latin typeface="Courier New"/>
              <a:sym typeface="Courier New"/>
            </a:endParaRPr>
          </a:p>
          <a:p>
            <a:r>
              <a:rPr lang="en-US" sz="1200" dirty="0" smtClean="0">
                <a:latin typeface="Courier New"/>
                <a:sym typeface="Courier New"/>
              </a:rPr>
              <a:t>Term             Effect    </a:t>
            </a:r>
            <a:r>
              <a:rPr lang="en-US" sz="1200" dirty="0" err="1" smtClean="0">
                <a:latin typeface="Courier New"/>
                <a:sym typeface="Courier New"/>
              </a:rPr>
              <a:t>Coef</a:t>
            </a:r>
            <a:r>
              <a:rPr lang="en-US" sz="1200" dirty="0" smtClean="0">
                <a:latin typeface="Courier New"/>
                <a:sym typeface="Courier New"/>
              </a:rPr>
              <a:t>  SE </a:t>
            </a:r>
            <a:r>
              <a:rPr lang="en-US" sz="1200" dirty="0" err="1" smtClean="0">
                <a:latin typeface="Courier New"/>
                <a:sym typeface="Courier New"/>
              </a:rPr>
              <a:t>Coef</a:t>
            </a:r>
            <a:r>
              <a:rPr lang="en-US" sz="1200" dirty="0" smtClean="0">
                <a:latin typeface="Courier New"/>
                <a:sym typeface="Courier New"/>
              </a:rPr>
              <a:t>      T      P</a:t>
            </a:r>
          </a:p>
          <a:p>
            <a:r>
              <a:rPr lang="en-US" sz="1200" dirty="0" smtClean="0">
                <a:latin typeface="Courier New"/>
                <a:sym typeface="Courier New"/>
              </a:rPr>
              <a:t>Constant                 244.69    4.172  58.65  0.000</a:t>
            </a:r>
          </a:p>
          <a:p>
            <a:r>
              <a:rPr lang="en-US" sz="1200" dirty="0" smtClean="0">
                <a:latin typeface="Courier New"/>
                <a:sym typeface="Courier New"/>
              </a:rPr>
              <a:t>Press             47.12   23.56    4.172   5.65  0.000</a:t>
            </a:r>
          </a:p>
          <a:p>
            <a:r>
              <a:rPr lang="en-US" sz="1200" dirty="0" smtClean="0">
                <a:latin typeface="Courier New"/>
                <a:sym typeface="Courier New"/>
              </a:rPr>
              <a:t>Viscosity        -71.13  -35.56    4.172  -8.52  0.000</a:t>
            </a:r>
          </a:p>
          <a:p>
            <a:r>
              <a:rPr lang="en-US" sz="1200" dirty="0" smtClean="0">
                <a:latin typeface="Courier New"/>
                <a:sym typeface="Courier New"/>
              </a:rPr>
              <a:t>Filler%          -47.38  -23.69    4.172  -5.68  0.000</a:t>
            </a:r>
          </a:p>
          <a:p>
            <a:r>
              <a:rPr lang="en-US" sz="1200" dirty="0" err="1" smtClean="0">
                <a:latin typeface="Courier New"/>
                <a:sym typeface="Courier New"/>
              </a:rPr>
              <a:t>LineSpeed</a:t>
            </a:r>
            <a:r>
              <a:rPr lang="en-US" sz="1200" dirty="0" smtClean="0">
                <a:latin typeface="Courier New"/>
                <a:sym typeface="Courier New"/>
              </a:rPr>
              <a:t>        -21.88  -10.94    4.172  -2.62  0.026</a:t>
            </a:r>
          </a:p>
          <a:p>
            <a:r>
              <a:rPr lang="en-US" sz="1200" dirty="0" smtClean="0">
                <a:latin typeface="Courier New"/>
                <a:sym typeface="Courier New"/>
              </a:rPr>
              <a:t>Press*Viscosity  -24.88  -12.44    4.172  -2.98  0.014</a:t>
            </a:r>
          </a:p>
          <a:p>
            <a:endParaRPr lang="en-US" sz="1200" dirty="0" smtClean="0">
              <a:latin typeface="Courier New"/>
              <a:sym typeface="Courier New"/>
            </a:endParaRPr>
          </a:p>
          <a:p>
            <a:endParaRPr lang="en-US" sz="1200" dirty="0" smtClean="0">
              <a:latin typeface="Courier New"/>
              <a:sym typeface="Courier New"/>
            </a:endParaRPr>
          </a:p>
          <a:p>
            <a:r>
              <a:rPr lang="en-US" sz="1200" dirty="0" smtClean="0">
                <a:latin typeface="Courier New"/>
                <a:sym typeface="Courier New"/>
              </a:rPr>
              <a:t>S = 16.6872     PRESS = 7128.64</a:t>
            </a:r>
          </a:p>
          <a:p>
            <a:r>
              <a:rPr lang="en-US" sz="1200" dirty="0" smtClean="0">
                <a:latin typeface="Courier New"/>
                <a:sym typeface="Courier New"/>
              </a:rPr>
              <a:t>R-</a:t>
            </a:r>
            <a:r>
              <a:rPr lang="en-US" sz="1200" dirty="0" err="1" smtClean="0">
                <a:latin typeface="Courier New"/>
                <a:sym typeface="Courier New"/>
              </a:rPr>
              <a:t>Sq</a:t>
            </a:r>
            <a:r>
              <a:rPr lang="en-US" sz="1200" dirty="0" smtClean="0">
                <a:latin typeface="Courier New"/>
                <a:sym typeface="Courier New"/>
              </a:rPr>
              <a:t> = 93.85%   R-</a:t>
            </a:r>
            <a:r>
              <a:rPr lang="en-US" sz="1200" dirty="0" err="1" smtClean="0">
                <a:latin typeface="Courier New"/>
                <a:sym typeface="Courier New"/>
              </a:rPr>
              <a:t>Sq</a:t>
            </a:r>
            <a:r>
              <a:rPr lang="en-US" sz="1200" dirty="0" smtClean="0">
                <a:latin typeface="Courier New"/>
                <a:sym typeface="Courier New"/>
              </a:rPr>
              <a:t>(</a:t>
            </a:r>
            <a:r>
              <a:rPr lang="en-US" sz="1200" dirty="0" err="1" smtClean="0">
                <a:latin typeface="Courier New"/>
                <a:sym typeface="Courier New"/>
              </a:rPr>
              <a:t>pred</a:t>
            </a:r>
            <a:r>
              <a:rPr lang="en-US" sz="1200" dirty="0" smtClean="0">
                <a:latin typeface="Courier New"/>
                <a:sym typeface="Courier New"/>
              </a:rPr>
              <a:t>) = 84.25%   R-</a:t>
            </a:r>
            <a:r>
              <a:rPr lang="en-US" sz="1200" dirty="0" err="1" smtClean="0">
                <a:latin typeface="Courier New"/>
                <a:sym typeface="Courier New"/>
              </a:rPr>
              <a:t>Sq</a:t>
            </a:r>
            <a:r>
              <a:rPr lang="en-US" sz="1200" dirty="0" smtClean="0">
                <a:latin typeface="Courier New"/>
                <a:sym typeface="Courier New"/>
              </a:rPr>
              <a:t>(</a:t>
            </a:r>
            <a:r>
              <a:rPr lang="en-US" sz="1200" dirty="0" err="1" smtClean="0">
                <a:latin typeface="Courier New"/>
                <a:sym typeface="Courier New"/>
              </a:rPr>
              <a:t>adj</a:t>
            </a:r>
            <a:r>
              <a:rPr lang="en-US" sz="1200" dirty="0" smtClean="0">
                <a:latin typeface="Courier New"/>
                <a:sym typeface="Courier New"/>
              </a:rPr>
              <a:t>) = 90.77%</a:t>
            </a:r>
          </a:p>
          <a:p>
            <a:endParaRPr lang="en-US" sz="1200" dirty="0">
              <a:latin typeface="Courier New"/>
              <a:sym typeface="Courier New"/>
            </a:endParaRPr>
          </a:p>
        </p:txBody>
      </p:sp>
      <p:sp>
        <p:nvSpPr>
          <p:cNvPr id="4" name="Title 1"/>
          <p:cNvSpPr txBox="1">
            <a:spLocks/>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dirty="0" smtClean="0"/>
              <a:t>Design Augmentation</a:t>
            </a:r>
            <a:endParaRPr lang="en-US" dirty="0"/>
          </a:p>
        </p:txBody>
      </p:sp>
      <p:sp>
        <p:nvSpPr>
          <p:cNvPr id="5" name="Content Placeholder 2"/>
          <p:cNvSpPr txBox="1">
            <a:spLocks/>
          </p:cNvSpPr>
          <p:nvPr/>
        </p:nvSpPr>
        <p:spPr bwMode="auto">
          <a:xfrm>
            <a:off x="457200" y="1295400"/>
            <a:ext cx="8540750" cy="3965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609600" indent="-382588" algn="l" rtl="0" eaLnBrk="1" fontAlgn="base" hangingPunct="1">
              <a:spcBef>
                <a:spcPct val="20000"/>
              </a:spcBef>
              <a:spcAft>
                <a:spcPct val="0"/>
              </a:spcAft>
              <a:buClr>
                <a:schemeClr val="bg2"/>
              </a:buClr>
              <a:buFontTx/>
              <a:buBlip>
                <a:blip r:embed="rId2"/>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pPr marL="0" indent="0">
              <a:buClrTx/>
              <a:buFontTx/>
              <a:buNone/>
            </a:pPr>
            <a:r>
              <a:rPr lang="en-US" sz="2000" dirty="0" smtClean="0"/>
              <a:t>After analyzing and reducing the model…</a:t>
            </a:r>
            <a:endParaRPr lang="en-US" sz="2000" dirty="0"/>
          </a:p>
        </p:txBody>
      </p:sp>
    </p:spTree>
    <p:extLst>
      <p:ext uri="{BB962C8B-B14F-4D97-AF65-F5344CB8AC3E}">
        <p14:creationId xmlns:p14="http://schemas.microsoft.com/office/powerpoint/2010/main" val="1975138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278082"/>
            <a:ext cx="8229600" cy="3600986"/>
          </a:xfrm>
          <a:prstGeom prst="rect">
            <a:avLst/>
          </a:prstGeom>
          <a:noFill/>
        </p:spPr>
        <p:txBody>
          <a:bodyPr vert="horz" rtlCol="0">
            <a:spAutoFit/>
          </a:bodyPr>
          <a:lstStyle/>
          <a:p>
            <a:r>
              <a:rPr lang="en-US" sz="1200" dirty="0" smtClean="0">
                <a:latin typeface="Courier New"/>
                <a:sym typeface="Courier New"/>
              </a:rPr>
              <a:t>Alias Structure</a:t>
            </a:r>
          </a:p>
          <a:p>
            <a:endParaRPr lang="en-US" sz="1200" dirty="0" smtClean="0">
              <a:latin typeface="Courier New"/>
              <a:sym typeface="Courier New"/>
            </a:endParaRPr>
          </a:p>
          <a:p>
            <a:r>
              <a:rPr lang="en-US" sz="1200" dirty="0" smtClean="0">
                <a:latin typeface="Courier New"/>
                <a:sym typeface="Courier New"/>
              </a:rPr>
              <a:t>I + ABCE + ADEF + BCDF</a:t>
            </a:r>
          </a:p>
          <a:p>
            <a:endParaRPr lang="en-US" sz="1200" dirty="0" smtClean="0">
              <a:latin typeface="Courier New"/>
              <a:sym typeface="Courier New"/>
            </a:endParaRPr>
          </a:p>
          <a:p>
            <a:r>
              <a:rPr lang="en-US" sz="1200" dirty="0" smtClean="0">
                <a:latin typeface="Courier New"/>
                <a:sym typeface="Courier New"/>
              </a:rPr>
              <a:t>A + BCE + DEF + ABCDF</a:t>
            </a:r>
          </a:p>
          <a:p>
            <a:r>
              <a:rPr lang="en-US" sz="1200" dirty="0" smtClean="0">
                <a:latin typeface="Courier New"/>
                <a:sym typeface="Courier New"/>
              </a:rPr>
              <a:t>B + ACE + CDF + ABDEF</a:t>
            </a:r>
          </a:p>
          <a:p>
            <a:r>
              <a:rPr lang="en-US" sz="1200" dirty="0" smtClean="0">
                <a:latin typeface="Courier New"/>
                <a:sym typeface="Courier New"/>
              </a:rPr>
              <a:t>C + ABE + BDF + ACDEF</a:t>
            </a:r>
          </a:p>
          <a:p>
            <a:r>
              <a:rPr lang="en-US" sz="1200" dirty="0" smtClean="0">
                <a:latin typeface="Courier New"/>
                <a:sym typeface="Courier New"/>
              </a:rPr>
              <a:t>D + AEF + BCF + ABCDE</a:t>
            </a:r>
          </a:p>
          <a:p>
            <a:r>
              <a:rPr lang="en-US" sz="1200" dirty="0" smtClean="0">
                <a:latin typeface="Courier New"/>
                <a:sym typeface="Courier New"/>
              </a:rPr>
              <a:t>E + ABC + ADF + BCDEF</a:t>
            </a:r>
          </a:p>
          <a:p>
            <a:r>
              <a:rPr lang="en-US" sz="1200" dirty="0" smtClean="0">
                <a:latin typeface="Courier New"/>
                <a:sym typeface="Courier New"/>
              </a:rPr>
              <a:t>F + ADE + BCD + ABCEF</a:t>
            </a:r>
          </a:p>
          <a:p>
            <a:r>
              <a:rPr lang="en-US" sz="1200" dirty="0" smtClean="0">
                <a:latin typeface="Courier New"/>
                <a:sym typeface="Courier New"/>
              </a:rPr>
              <a:t>AB + CE + ACDF + BDEF</a:t>
            </a:r>
          </a:p>
          <a:p>
            <a:r>
              <a:rPr lang="en-US" sz="1200" dirty="0" smtClean="0">
                <a:latin typeface="Courier New"/>
                <a:sym typeface="Courier New"/>
              </a:rPr>
              <a:t>AC + BE + ABDF + CDEF</a:t>
            </a:r>
          </a:p>
          <a:p>
            <a:r>
              <a:rPr lang="en-US" sz="1200" dirty="0" smtClean="0">
                <a:latin typeface="Courier New"/>
                <a:sym typeface="Courier New"/>
              </a:rPr>
              <a:t>AD + EF + ABCF + BCDE</a:t>
            </a:r>
          </a:p>
          <a:p>
            <a:r>
              <a:rPr lang="en-US" sz="1200" dirty="0" smtClean="0">
                <a:latin typeface="Courier New"/>
                <a:sym typeface="Courier New"/>
              </a:rPr>
              <a:t>AE + BC + DF + ABCDEF</a:t>
            </a:r>
          </a:p>
          <a:p>
            <a:r>
              <a:rPr lang="en-US" sz="1200" dirty="0" smtClean="0">
                <a:latin typeface="Courier New"/>
                <a:sym typeface="Courier New"/>
              </a:rPr>
              <a:t>AF + DE + ABCD + BCEF</a:t>
            </a:r>
          </a:p>
          <a:p>
            <a:r>
              <a:rPr lang="en-US" sz="1200" b="1" dirty="0" smtClean="0">
                <a:latin typeface="Courier New"/>
                <a:sym typeface="Courier New"/>
              </a:rPr>
              <a:t>BD + CF + ABEF + ACDE</a:t>
            </a:r>
          </a:p>
          <a:p>
            <a:r>
              <a:rPr lang="en-US" sz="1200" dirty="0" smtClean="0">
                <a:latin typeface="Courier New"/>
                <a:sym typeface="Courier New"/>
              </a:rPr>
              <a:t>BF + CD + ABDE + ACEF</a:t>
            </a:r>
          </a:p>
          <a:p>
            <a:r>
              <a:rPr lang="en-US" sz="1200" dirty="0">
                <a:latin typeface="Courier New"/>
                <a:sym typeface="Courier New"/>
              </a:rPr>
              <a:t>ABD + ACF + BEF + CDE</a:t>
            </a:r>
          </a:p>
          <a:p>
            <a:r>
              <a:rPr lang="en-US" sz="1200" dirty="0">
                <a:latin typeface="Courier New"/>
                <a:sym typeface="Courier New"/>
              </a:rPr>
              <a:t>ABF + ACD + BDE + </a:t>
            </a:r>
            <a:r>
              <a:rPr lang="en-US" sz="1200" dirty="0" smtClean="0">
                <a:latin typeface="Courier New"/>
                <a:sym typeface="Courier New"/>
              </a:rPr>
              <a:t>CEF</a:t>
            </a:r>
            <a:endParaRPr lang="en-US" sz="1200" dirty="0">
              <a:latin typeface="Courier New"/>
              <a:sym typeface="Courier New"/>
            </a:endParaRPr>
          </a:p>
        </p:txBody>
      </p:sp>
      <p:sp>
        <p:nvSpPr>
          <p:cNvPr id="4" name="TextBox 3"/>
          <p:cNvSpPr txBox="1"/>
          <p:nvPr/>
        </p:nvSpPr>
        <p:spPr>
          <a:xfrm>
            <a:off x="457200" y="1219200"/>
            <a:ext cx="8229600" cy="1384995"/>
          </a:xfrm>
          <a:prstGeom prst="rect">
            <a:avLst/>
          </a:prstGeom>
          <a:noFill/>
        </p:spPr>
        <p:txBody>
          <a:bodyPr vert="horz" rtlCol="0">
            <a:spAutoFit/>
          </a:bodyPr>
          <a:lstStyle/>
          <a:p>
            <a:r>
              <a:rPr lang="en-US" sz="1200" dirty="0" smtClean="0">
                <a:latin typeface="Courier New"/>
                <a:sym typeface="Courier New"/>
              </a:rPr>
              <a:t>Factors:   6   Base Design:         6, 16   Resolution:   IV</a:t>
            </a:r>
          </a:p>
          <a:p>
            <a:r>
              <a:rPr lang="en-US" sz="1200" dirty="0" smtClean="0">
                <a:latin typeface="Courier New"/>
                <a:sym typeface="Courier New"/>
              </a:rPr>
              <a:t>Runs:     16   Replicates:              1   Fraction:    1/4</a:t>
            </a:r>
          </a:p>
          <a:p>
            <a:r>
              <a:rPr lang="en-US" sz="1200" dirty="0" smtClean="0">
                <a:latin typeface="Courier New"/>
                <a:sym typeface="Courier New"/>
              </a:rPr>
              <a:t>Blocks:    1   Center </a:t>
            </a:r>
            <a:r>
              <a:rPr lang="en-US" sz="1200" dirty="0" err="1" smtClean="0">
                <a:latin typeface="Courier New"/>
                <a:sym typeface="Courier New"/>
              </a:rPr>
              <a:t>pts</a:t>
            </a:r>
            <a:r>
              <a:rPr lang="en-US" sz="1200" dirty="0" smtClean="0">
                <a:latin typeface="Courier New"/>
                <a:sym typeface="Courier New"/>
              </a:rPr>
              <a:t> (total):      0</a:t>
            </a:r>
          </a:p>
          <a:p>
            <a:endParaRPr lang="en-US" sz="1200" dirty="0" smtClean="0">
              <a:latin typeface="Courier New"/>
              <a:sym typeface="Courier New"/>
            </a:endParaRPr>
          </a:p>
          <a:p>
            <a:endParaRPr lang="en-US" sz="1200" dirty="0" smtClean="0">
              <a:latin typeface="Courier New"/>
              <a:sym typeface="Courier New"/>
            </a:endParaRPr>
          </a:p>
          <a:p>
            <a:r>
              <a:rPr lang="en-US" sz="1200" dirty="0" smtClean="0">
                <a:latin typeface="Courier New"/>
                <a:sym typeface="Courier New"/>
              </a:rPr>
              <a:t>					Design Generators: E = ABC, F = BCD</a:t>
            </a:r>
          </a:p>
          <a:p>
            <a:endParaRPr lang="en-US" sz="1200" dirty="0">
              <a:latin typeface="Courier New"/>
              <a:sym typeface="Courier New"/>
            </a:endParaRPr>
          </a:p>
        </p:txBody>
      </p:sp>
      <p:sp>
        <p:nvSpPr>
          <p:cNvPr id="5" name="Oval 4"/>
          <p:cNvSpPr/>
          <p:nvPr/>
        </p:nvSpPr>
        <p:spPr bwMode="auto">
          <a:xfrm>
            <a:off x="228600" y="4970929"/>
            <a:ext cx="2438400" cy="304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Title 1"/>
          <p:cNvSpPr txBox="1">
            <a:spLocks/>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dirty="0" smtClean="0"/>
              <a:t>Design Augmentation</a:t>
            </a:r>
            <a:endParaRPr lang="en-US" dirty="0"/>
          </a:p>
        </p:txBody>
      </p:sp>
      <p:sp>
        <p:nvSpPr>
          <p:cNvPr id="7" name="TextBox 6"/>
          <p:cNvSpPr txBox="1"/>
          <p:nvPr/>
        </p:nvSpPr>
        <p:spPr>
          <a:xfrm>
            <a:off x="2743200" y="4639270"/>
            <a:ext cx="5715000" cy="923330"/>
          </a:xfrm>
          <a:prstGeom prst="rect">
            <a:avLst/>
          </a:prstGeom>
          <a:noFill/>
        </p:spPr>
        <p:txBody>
          <a:bodyPr wrap="square" rtlCol="0">
            <a:spAutoFit/>
          </a:bodyPr>
          <a:lstStyle/>
          <a:p>
            <a:r>
              <a:rPr lang="en-US" dirty="0" smtClean="0"/>
              <a:t>Since this is a Resolution IV design, what if the engineers suspect that the CF interaction could have been significant? How do you estimate both terms?</a:t>
            </a:r>
            <a:endParaRPr lang="en-US" dirty="0"/>
          </a:p>
        </p:txBody>
      </p:sp>
    </p:spTree>
    <p:extLst>
      <p:ext uri="{BB962C8B-B14F-4D97-AF65-F5344CB8AC3E}">
        <p14:creationId xmlns:p14="http://schemas.microsoft.com/office/powerpoint/2010/main" val="52786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dirty="0" smtClean="0"/>
              <a:t>Design Augmentation</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12252"/>
            <a:ext cx="44672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62600" y="3836075"/>
            <a:ext cx="2857500" cy="2031325"/>
          </a:xfrm>
          <a:prstGeom prst="rect">
            <a:avLst/>
          </a:prstGeom>
          <a:noFill/>
        </p:spPr>
        <p:txBody>
          <a:bodyPr wrap="square" rtlCol="0">
            <a:spAutoFit/>
          </a:bodyPr>
          <a:lstStyle/>
          <a:p>
            <a:r>
              <a:rPr lang="en-US" dirty="0" smtClean="0"/>
              <a:t>Using the coordinate exchange algorithm, we can find four additional runs that allow for the estimation of both interactions. D-efficiency is 89%.</a:t>
            </a:r>
            <a:endParaRPr lang="en-US" dirty="0"/>
          </a:p>
        </p:txBody>
      </p:sp>
    </p:spTree>
    <p:extLst>
      <p:ext uri="{BB962C8B-B14F-4D97-AF65-F5344CB8AC3E}">
        <p14:creationId xmlns:p14="http://schemas.microsoft.com/office/powerpoint/2010/main" val="918368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600200"/>
            <a:ext cx="8229600" cy="1938992"/>
          </a:xfrm>
          <a:prstGeom prst="rect">
            <a:avLst/>
          </a:prstGeom>
          <a:noFill/>
        </p:spPr>
        <p:txBody>
          <a:bodyPr vert="horz" rtlCol="0">
            <a:spAutoFit/>
          </a:bodyPr>
          <a:lstStyle/>
          <a:p>
            <a:r>
              <a:rPr lang="en-US" sz="1200" smtClean="0">
                <a:latin typeface="Courier New"/>
                <a:sym typeface="Courier New"/>
              </a:rPr>
              <a:t>            Moisture   Pressure     SheetT  Viscosity    Filler%  LineSpeed         BD</a:t>
            </a:r>
          </a:p>
          <a:p>
            <a:r>
              <a:rPr lang="en-US" sz="1200" smtClean="0">
                <a:latin typeface="Courier New"/>
                <a:sym typeface="Courier New"/>
              </a:rPr>
              <a:t>Pressure       0.000</a:t>
            </a:r>
          </a:p>
          <a:p>
            <a:r>
              <a:rPr lang="en-US" sz="1200" smtClean="0">
                <a:latin typeface="Courier New"/>
                <a:sym typeface="Courier New"/>
              </a:rPr>
              <a:t>SheetT         0.200      0.000</a:t>
            </a:r>
          </a:p>
          <a:p>
            <a:r>
              <a:rPr lang="en-US" sz="1200" smtClean="0">
                <a:latin typeface="Courier New"/>
                <a:sym typeface="Courier New"/>
              </a:rPr>
              <a:t>Viscosity      0.200      0.000      0.200</a:t>
            </a:r>
          </a:p>
          <a:p>
            <a:r>
              <a:rPr lang="en-US" sz="1200" smtClean="0">
                <a:latin typeface="Courier New"/>
                <a:sym typeface="Courier New"/>
              </a:rPr>
              <a:t>Filler%        0.000     -0.200      0.000      0.000</a:t>
            </a:r>
          </a:p>
          <a:p>
            <a:r>
              <a:rPr lang="en-US" sz="1200" smtClean="0">
                <a:latin typeface="Courier New"/>
                <a:sym typeface="Courier New"/>
              </a:rPr>
              <a:t>LineSpeed      0.000     -0.200      0.000      0.000      0.200</a:t>
            </a:r>
          </a:p>
          <a:p>
            <a:r>
              <a:rPr lang="en-US" sz="1200" smtClean="0">
                <a:latin typeface="Courier New"/>
                <a:sym typeface="Courier New"/>
              </a:rPr>
              <a:t>BD             0.000      0.000      0.000      0.000      0.000      0.000</a:t>
            </a:r>
          </a:p>
          <a:p>
            <a:r>
              <a:rPr lang="en-US" sz="1200" smtClean="0">
                <a:latin typeface="Courier New"/>
                <a:sym typeface="Courier New"/>
              </a:rPr>
              <a:t>CF             0.000      0.000      0.000      0.000      0.000      0.000      0.600</a:t>
            </a:r>
          </a:p>
          <a:p>
            <a:endParaRPr lang="en-US" sz="1200" smtClean="0">
              <a:latin typeface="Courier New"/>
              <a:sym typeface="Courier New"/>
            </a:endParaRPr>
          </a:p>
          <a:p>
            <a:r>
              <a:rPr lang="en-US" sz="1200" smtClean="0">
                <a:latin typeface="Courier New"/>
                <a:sym typeface="Courier New"/>
              </a:rPr>
              <a:t>Cell Contents: Pearson correlation</a:t>
            </a:r>
            <a:endParaRPr lang="en-US" sz="1200">
              <a:latin typeface="Courier New"/>
              <a:sym typeface="Courier New"/>
            </a:endParaRPr>
          </a:p>
        </p:txBody>
      </p:sp>
      <p:sp>
        <p:nvSpPr>
          <p:cNvPr id="4" name="Title 1"/>
          <p:cNvSpPr txBox="1">
            <a:spLocks/>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dirty="0" smtClean="0"/>
              <a:t>Design Augmentation</a:t>
            </a:r>
            <a:endParaRPr lang="en-US" dirty="0"/>
          </a:p>
        </p:txBody>
      </p:sp>
    </p:spTree>
    <p:extLst>
      <p:ext uri="{BB962C8B-B14F-4D97-AF65-F5344CB8AC3E}">
        <p14:creationId xmlns:p14="http://schemas.microsoft.com/office/powerpoint/2010/main" val="3014109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Augmentation</a:t>
            </a:r>
            <a:endParaRPr lang="en-US" dirty="0"/>
          </a:p>
        </p:txBody>
      </p:sp>
      <p:sp>
        <p:nvSpPr>
          <p:cNvPr id="4" name="Content Placeholder 2"/>
          <p:cNvSpPr>
            <a:spLocks noGrp="1"/>
          </p:cNvSpPr>
          <p:nvPr>
            <p:ph idx="1"/>
          </p:nvPr>
        </p:nvSpPr>
        <p:spPr>
          <a:xfrm>
            <a:off x="76200" y="1368425"/>
            <a:ext cx="4343400" cy="4117975"/>
          </a:xfr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buClrTx/>
              <a:buFont typeface="Wingdings" pitchFamily="2" charset="2"/>
              <a:buChar char="q"/>
            </a:pPr>
            <a:r>
              <a:rPr lang="en-US" sz="2000" dirty="0" smtClean="0"/>
              <a:t>Folding is usually an option. That would add 16 more runs to the experiment. However, folding a Resolution IV design does not guarantee </a:t>
            </a:r>
            <a:r>
              <a:rPr lang="en-US" sz="2000" dirty="0" err="1" smtClean="0"/>
              <a:t>dealiasing</a:t>
            </a:r>
            <a:r>
              <a:rPr lang="en-US" sz="2000" dirty="0" smtClean="0"/>
              <a:t> of the confounded terms.</a:t>
            </a:r>
          </a:p>
          <a:p>
            <a:pPr marL="457200" indent="-457200">
              <a:buClrTx/>
              <a:buFont typeface="Wingdings" pitchFamily="2" charset="2"/>
              <a:buChar char="q"/>
            </a:pPr>
            <a:r>
              <a:rPr lang="en-US" sz="2000" dirty="0" smtClean="0"/>
              <a:t>If you could have anticipated that these two interactions would be significant, you could have chosen a design with 20 runs that minimizes the partial confounding and allows for the estimation of all terms on the right.</a:t>
            </a:r>
            <a:endParaRPr lang="en-US"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2" y="1295400"/>
            <a:ext cx="4414838" cy="3032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34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Optimal Designs</a:t>
            </a:r>
          </a:p>
        </p:txBody>
      </p:sp>
      <p:sp>
        <p:nvSpPr>
          <p:cNvPr id="4" name="Content Placeholder 3"/>
          <p:cNvSpPr>
            <a:spLocks noGrp="1"/>
          </p:cNvSpPr>
          <p:nvPr>
            <p:ph idx="1"/>
          </p:nvPr>
        </p:nvSpPr>
        <p:spPr>
          <a:xfrm>
            <a:off x="304800" y="1295400"/>
            <a:ext cx="4648200" cy="3962399"/>
          </a:xfrm>
        </p:spPr>
        <p:txBody>
          <a:bodyPr/>
          <a:lstStyle/>
          <a:p>
            <a:pPr marL="227012" indent="0">
              <a:buNone/>
            </a:pPr>
            <a:r>
              <a:rPr lang="en-US" dirty="0" smtClean="0"/>
              <a:t>Optimal designs are experiments that have been derived using a mathematical criterion. These criteria focus on different aspects of modeling, e.g. estimating the parameters of a linear model with minimum variance, or reducing the overall prediction variance across the design region. </a:t>
            </a:r>
          </a:p>
          <a:p>
            <a:pPr marL="227012" indent="0">
              <a:buNone/>
            </a:pPr>
            <a:endParaRPr lang="en-US"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50" y="1066800"/>
            <a:ext cx="41719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57800" y="5068669"/>
            <a:ext cx="3505200" cy="646331"/>
          </a:xfrm>
          <a:prstGeom prst="rect">
            <a:avLst/>
          </a:prstGeom>
          <a:noFill/>
        </p:spPr>
        <p:txBody>
          <a:bodyPr wrap="square" rtlCol="0">
            <a:spAutoFit/>
          </a:bodyPr>
          <a:lstStyle/>
          <a:p>
            <a:r>
              <a:rPr lang="en-US" b="1" dirty="0" smtClean="0"/>
              <a:t>Fig 1</a:t>
            </a:r>
            <a:r>
              <a:rPr lang="en-US" dirty="0" smtClean="0"/>
              <a:t>. What is the best choice of runs for an experiment?</a:t>
            </a:r>
            <a:endParaRPr lang="en-US" dirty="0"/>
          </a:p>
        </p:txBody>
      </p:sp>
    </p:spTree>
    <p:extLst>
      <p:ext uri="{BB962C8B-B14F-4D97-AF65-F5344CB8AC3E}">
        <p14:creationId xmlns:p14="http://schemas.microsoft.com/office/powerpoint/2010/main" val="3889277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4274"/>
            <a:ext cx="8229600" cy="1754326"/>
          </a:xfrm>
          <a:prstGeom prst="rect">
            <a:avLst/>
          </a:prstGeom>
          <a:noFill/>
        </p:spPr>
        <p:txBody>
          <a:bodyPr vert="horz" rtlCol="0">
            <a:spAutoFit/>
          </a:bodyPr>
          <a:lstStyle/>
          <a:p>
            <a:r>
              <a:rPr lang="en-US" sz="1200" smtClean="0">
                <a:latin typeface="Courier New"/>
                <a:sym typeface="Courier New"/>
              </a:rPr>
              <a:t>               Press     SheetT  Viscosity    Filler%  LineSpeed         BD</a:t>
            </a:r>
          </a:p>
          <a:p>
            <a:r>
              <a:rPr lang="en-US" sz="1200" smtClean="0">
                <a:latin typeface="Courier New"/>
                <a:sym typeface="Courier New"/>
              </a:rPr>
              <a:t>SheetT        -0.200</a:t>
            </a:r>
          </a:p>
          <a:p>
            <a:r>
              <a:rPr lang="en-US" sz="1200" smtClean="0">
                <a:latin typeface="Courier New"/>
                <a:sym typeface="Courier New"/>
              </a:rPr>
              <a:t>Viscosity      0.000      0.000</a:t>
            </a:r>
          </a:p>
          <a:p>
            <a:r>
              <a:rPr lang="en-US" sz="1200" smtClean="0">
                <a:latin typeface="Courier New"/>
                <a:sym typeface="Courier New"/>
              </a:rPr>
              <a:t>Filler%       -0.000      0.000     -0.000</a:t>
            </a:r>
          </a:p>
          <a:p>
            <a:r>
              <a:rPr lang="en-US" sz="1200" smtClean="0">
                <a:latin typeface="Courier New"/>
                <a:sym typeface="Courier New"/>
              </a:rPr>
              <a:t>LineSpeed      0.000      0.000      0.200      0.000</a:t>
            </a:r>
          </a:p>
          <a:p>
            <a:r>
              <a:rPr lang="en-US" sz="1200" smtClean="0">
                <a:latin typeface="Courier New"/>
                <a:sym typeface="Courier New"/>
              </a:rPr>
              <a:t>BD             0.000      0.000      0.000      0.000      0.000</a:t>
            </a:r>
          </a:p>
          <a:p>
            <a:r>
              <a:rPr lang="en-US" sz="1200" smtClean="0">
                <a:latin typeface="Courier New"/>
                <a:sym typeface="Courier New"/>
              </a:rPr>
              <a:t>CF             0.000      0.000      0.000      0.000      0.000     -0.200</a:t>
            </a:r>
          </a:p>
          <a:p>
            <a:endParaRPr lang="en-US" sz="1200" smtClean="0">
              <a:latin typeface="Courier New"/>
              <a:sym typeface="Courier New"/>
            </a:endParaRPr>
          </a:p>
          <a:p>
            <a:r>
              <a:rPr lang="en-US" sz="1200" smtClean="0">
                <a:latin typeface="Courier New"/>
                <a:sym typeface="Courier New"/>
              </a:rPr>
              <a:t>Cell Contents: Pearson correlation</a:t>
            </a:r>
            <a:endParaRPr lang="en-US" sz="1200">
              <a:latin typeface="Courier New"/>
              <a:sym typeface="Courier New"/>
            </a:endParaRPr>
          </a:p>
        </p:txBody>
      </p:sp>
      <p:sp>
        <p:nvSpPr>
          <p:cNvPr id="4" name="Title 1"/>
          <p:cNvSpPr txBox="1">
            <a:spLocks/>
          </p:cNvSpPr>
          <p:nvPr/>
        </p:nvSpPr>
        <p:spPr>
          <a:xfrm>
            <a:off x="304800" y="228600"/>
            <a:ext cx="8510588" cy="685800"/>
          </a:xfrm>
          <a:prstGeom prst="rect">
            <a:avLst/>
          </a:prstGeom>
        </p:spPr>
        <p:txBody>
          <a:bodyPr/>
          <a:lstStyle>
            <a:lvl1pPr algn="l" rtl="0" eaLnBrk="1" fontAlgn="base" hangingPunct="1">
              <a:spcBef>
                <a:spcPct val="0"/>
              </a:spcBef>
              <a:spcAft>
                <a:spcPct val="0"/>
              </a:spcAft>
              <a:defRPr sz="3600">
                <a:solidFill>
                  <a:srgbClr val="00396A"/>
                </a:solidFill>
                <a:latin typeface="+mj-lt"/>
                <a:ea typeface="+mj-ea"/>
                <a:cs typeface="+mj-cs"/>
              </a:defRPr>
            </a:lvl1pPr>
            <a:lvl2pPr algn="l" rtl="0" eaLnBrk="1" fontAlgn="base" hangingPunct="1">
              <a:spcBef>
                <a:spcPct val="0"/>
              </a:spcBef>
              <a:spcAft>
                <a:spcPct val="0"/>
              </a:spcAft>
              <a:defRPr sz="3600">
                <a:solidFill>
                  <a:srgbClr val="00396A"/>
                </a:solidFill>
                <a:latin typeface="Arial" charset="0"/>
              </a:defRPr>
            </a:lvl2pPr>
            <a:lvl3pPr algn="l" rtl="0" eaLnBrk="1" fontAlgn="base" hangingPunct="1">
              <a:spcBef>
                <a:spcPct val="0"/>
              </a:spcBef>
              <a:spcAft>
                <a:spcPct val="0"/>
              </a:spcAft>
              <a:defRPr sz="3600">
                <a:solidFill>
                  <a:srgbClr val="00396A"/>
                </a:solidFill>
                <a:latin typeface="Arial" charset="0"/>
              </a:defRPr>
            </a:lvl3pPr>
            <a:lvl4pPr algn="l" rtl="0" eaLnBrk="1" fontAlgn="base" hangingPunct="1">
              <a:spcBef>
                <a:spcPct val="0"/>
              </a:spcBef>
              <a:spcAft>
                <a:spcPct val="0"/>
              </a:spcAft>
              <a:defRPr sz="3600">
                <a:solidFill>
                  <a:srgbClr val="00396A"/>
                </a:solidFill>
                <a:latin typeface="Arial" charset="0"/>
              </a:defRPr>
            </a:lvl4pPr>
            <a:lvl5pPr algn="l" rtl="0" eaLnBrk="1" fontAlgn="base" hangingPunct="1">
              <a:spcBef>
                <a:spcPct val="0"/>
              </a:spcBef>
              <a:spcAft>
                <a:spcPct val="0"/>
              </a:spcAft>
              <a:defRPr sz="3600">
                <a:solidFill>
                  <a:srgbClr val="00396A"/>
                </a:solidFill>
                <a:latin typeface="Arial" charset="0"/>
              </a:defRPr>
            </a:lvl5pPr>
            <a:lvl6pPr marL="457200" algn="l" rtl="0" eaLnBrk="1" fontAlgn="base" hangingPunct="1">
              <a:spcBef>
                <a:spcPct val="0"/>
              </a:spcBef>
              <a:spcAft>
                <a:spcPct val="0"/>
              </a:spcAft>
              <a:defRPr sz="3600">
                <a:solidFill>
                  <a:srgbClr val="00396A"/>
                </a:solidFill>
                <a:latin typeface="Arial" charset="0"/>
              </a:defRPr>
            </a:lvl6pPr>
            <a:lvl7pPr marL="914400" algn="l" rtl="0" eaLnBrk="1" fontAlgn="base" hangingPunct="1">
              <a:spcBef>
                <a:spcPct val="0"/>
              </a:spcBef>
              <a:spcAft>
                <a:spcPct val="0"/>
              </a:spcAft>
              <a:defRPr sz="3600">
                <a:solidFill>
                  <a:srgbClr val="00396A"/>
                </a:solidFill>
                <a:latin typeface="Arial" charset="0"/>
              </a:defRPr>
            </a:lvl7pPr>
            <a:lvl8pPr marL="1371600" algn="l" rtl="0" eaLnBrk="1" fontAlgn="base" hangingPunct="1">
              <a:spcBef>
                <a:spcPct val="0"/>
              </a:spcBef>
              <a:spcAft>
                <a:spcPct val="0"/>
              </a:spcAft>
              <a:defRPr sz="3600">
                <a:solidFill>
                  <a:srgbClr val="00396A"/>
                </a:solidFill>
                <a:latin typeface="Arial" charset="0"/>
              </a:defRPr>
            </a:lvl8pPr>
            <a:lvl9pPr marL="1828800" algn="l" rtl="0" eaLnBrk="1" fontAlgn="base" hangingPunct="1">
              <a:spcBef>
                <a:spcPct val="0"/>
              </a:spcBef>
              <a:spcAft>
                <a:spcPct val="0"/>
              </a:spcAft>
              <a:defRPr sz="3600">
                <a:solidFill>
                  <a:srgbClr val="00396A"/>
                </a:solidFill>
                <a:latin typeface="Arial" charset="0"/>
              </a:defRPr>
            </a:lvl9pPr>
          </a:lstStyle>
          <a:p>
            <a:r>
              <a:rPr lang="en-US" dirty="0" smtClean="0"/>
              <a:t>Design Augmentation</a:t>
            </a:r>
            <a:endParaRPr lang="en-US" dirty="0"/>
          </a:p>
        </p:txBody>
      </p:sp>
      <p:sp>
        <p:nvSpPr>
          <p:cNvPr id="5" name="Content Placeholder 2"/>
          <p:cNvSpPr txBox="1">
            <a:spLocks/>
          </p:cNvSpPr>
          <p:nvPr/>
        </p:nvSpPr>
        <p:spPr>
          <a:xfrm>
            <a:off x="304800" y="1219200"/>
            <a:ext cx="8540750" cy="3965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609600" indent="-382588" algn="l" rtl="0" eaLnBrk="1" fontAlgn="base" hangingPunct="1">
              <a:spcBef>
                <a:spcPct val="20000"/>
              </a:spcBef>
              <a:spcAft>
                <a:spcPct val="0"/>
              </a:spcAft>
              <a:buClr>
                <a:schemeClr val="bg2"/>
              </a:buClr>
              <a:buFontTx/>
              <a:buBlip>
                <a:blip r:embed="rId3"/>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pPr marL="457200" indent="-457200">
              <a:buClrTx/>
              <a:buFont typeface="Wingdings" pitchFamily="2" charset="2"/>
              <a:buChar char="q"/>
            </a:pPr>
            <a:r>
              <a:rPr lang="en-US" dirty="0" smtClean="0"/>
              <a:t>Minitab’s D-optimal design for 20 runs shows a low degree of </a:t>
            </a:r>
            <a:r>
              <a:rPr lang="en-US" dirty="0" err="1" smtClean="0"/>
              <a:t>multicollinearity</a:t>
            </a:r>
            <a:r>
              <a:rPr lang="en-US" dirty="0" smtClean="0"/>
              <a:t> between the terms of interest.</a:t>
            </a:r>
          </a:p>
          <a:p>
            <a:pPr marL="457200" indent="-457200">
              <a:buClrTx/>
              <a:buFont typeface="Wingdings" pitchFamily="2" charset="2"/>
              <a:buChar char="q"/>
            </a:pPr>
            <a:endParaRPr lang="en-US" dirty="0"/>
          </a:p>
          <a:p>
            <a:pPr marL="457200" indent="-457200">
              <a:buClrTx/>
              <a:buFont typeface="Wingdings" pitchFamily="2" charset="2"/>
              <a:buChar char="q"/>
            </a:pPr>
            <a:endParaRPr lang="en-US" dirty="0" smtClean="0"/>
          </a:p>
          <a:p>
            <a:pPr marL="457200" indent="-457200">
              <a:buClrTx/>
              <a:buFont typeface="Wingdings" pitchFamily="2" charset="2"/>
              <a:buChar char="q"/>
            </a:pPr>
            <a:endParaRPr lang="en-US" dirty="0"/>
          </a:p>
          <a:p>
            <a:pPr marL="457200" indent="-457200">
              <a:buClrTx/>
              <a:buFont typeface="Wingdings" pitchFamily="2" charset="2"/>
              <a:buChar char="q"/>
            </a:pPr>
            <a:endParaRPr lang="en-US" dirty="0" smtClean="0"/>
          </a:p>
          <a:p>
            <a:pPr marL="457200" indent="-457200">
              <a:buClrTx/>
              <a:buFont typeface="Wingdings" pitchFamily="2" charset="2"/>
              <a:buChar char="q"/>
            </a:pPr>
            <a:endParaRPr lang="en-US" dirty="0" smtClean="0"/>
          </a:p>
          <a:p>
            <a:pPr marL="457200" indent="-457200">
              <a:buClrTx/>
              <a:buFont typeface="Wingdings" pitchFamily="2" charset="2"/>
              <a:buChar char="q"/>
            </a:pPr>
            <a:endParaRPr lang="en-US" dirty="0"/>
          </a:p>
          <a:p>
            <a:pPr marL="457200" indent="-457200">
              <a:buClrTx/>
              <a:buFont typeface="Wingdings" pitchFamily="2" charset="2"/>
              <a:buChar char="q"/>
            </a:pPr>
            <a:r>
              <a:rPr lang="en-US" dirty="0" smtClean="0"/>
              <a:t>Sometimes however, you can’t anticipate the importance of terms that can be confounded with each other.</a:t>
            </a:r>
            <a:endParaRPr lang="en-US" dirty="0"/>
          </a:p>
        </p:txBody>
      </p:sp>
    </p:spTree>
    <p:extLst>
      <p:ext uri="{BB962C8B-B14F-4D97-AF65-F5344CB8AC3E}">
        <p14:creationId xmlns:p14="http://schemas.microsoft.com/office/powerpoint/2010/main" val="2831163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Incomplete Block Designs</a:t>
            </a:r>
            <a:endParaRPr lang="en-US" dirty="0"/>
          </a:p>
        </p:txBody>
      </p:sp>
      <p:sp>
        <p:nvSpPr>
          <p:cNvPr id="6" name="Content Placeholder 2"/>
          <p:cNvSpPr txBox="1">
            <a:spLocks/>
          </p:cNvSpPr>
          <p:nvPr/>
        </p:nvSpPr>
        <p:spPr bwMode="auto">
          <a:xfrm>
            <a:off x="457200" y="1295401"/>
            <a:ext cx="854075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609600" indent="-382588" algn="l" rtl="0" eaLnBrk="1" fontAlgn="base" hangingPunct="1">
              <a:spcBef>
                <a:spcPct val="20000"/>
              </a:spcBef>
              <a:spcAft>
                <a:spcPct val="0"/>
              </a:spcAft>
              <a:buClr>
                <a:schemeClr val="bg2"/>
              </a:buClr>
              <a:buFontTx/>
              <a:buBlip>
                <a:blip r:embed="rId2"/>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pPr marL="0" indent="0">
              <a:buNone/>
            </a:pPr>
            <a:r>
              <a:rPr lang="en-US" sz="2000" dirty="0"/>
              <a:t>Four catalysts are being investigated in an experiment. The experimental procedure consists of selecting one of the six batches of raw material, loading the pilot plant, applying each catalyst in a separate run and observing the reaction time. The batches of raw material are considered as blocks, however each batch is only large enough to permit three catalysts to be run.</a:t>
            </a:r>
            <a:endParaRPr lang="en-US" sz="2000" dirty="0"/>
          </a:p>
        </p:txBody>
      </p:sp>
      <p:sp>
        <p:nvSpPr>
          <p:cNvPr id="7" name="Content Placeholder 2"/>
          <p:cNvSpPr>
            <a:spLocks noGrp="1"/>
          </p:cNvSpPr>
          <p:nvPr>
            <p:ph idx="1"/>
          </p:nvPr>
        </p:nvSpPr>
        <p:spPr>
          <a:xfrm>
            <a:off x="533400" y="3273425"/>
            <a:ext cx="8305800" cy="2822575"/>
          </a:xfr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buClrTx/>
              <a:buFont typeface="Wingdings" pitchFamily="2" charset="2"/>
              <a:buChar char="q"/>
            </a:pPr>
            <a:r>
              <a:rPr lang="en-US" sz="2000" dirty="0" smtClean="0"/>
              <a:t>One factor with four treatments.</a:t>
            </a:r>
          </a:p>
          <a:p>
            <a:pPr marL="457200" indent="-457200">
              <a:buClrTx/>
              <a:buFont typeface="Wingdings" pitchFamily="2" charset="2"/>
              <a:buChar char="q"/>
            </a:pPr>
            <a:r>
              <a:rPr lang="en-US" sz="2000" dirty="0" smtClean="0"/>
              <a:t>Six blocks with a limitation that forces only three of the treatments to be tested under each block.</a:t>
            </a:r>
          </a:p>
          <a:p>
            <a:pPr marL="457200" indent="-457200">
              <a:buClrTx/>
              <a:buFont typeface="Wingdings" pitchFamily="2" charset="2"/>
              <a:buChar char="q"/>
            </a:pPr>
            <a:r>
              <a:rPr lang="en-US" sz="2000" dirty="0" smtClean="0"/>
              <a:t>N = 18 runs total are needed.</a:t>
            </a:r>
            <a:endParaRPr lang="en-US" sz="2000" dirty="0"/>
          </a:p>
        </p:txBody>
      </p:sp>
    </p:spTree>
    <p:extLst>
      <p:ext uri="{BB962C8B-B14F-4D97-AF65-F5344CB8AC3E}">
        <p14:creationId xmlns:p14="http://schemas.microsoft.com/office/powerpoint/2010/main" val="3945727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Incomplete Block Designs</a:t>
            </a:r>
            <a:endParaRPr lang="en-US" dirty="0"/>
          </a:p>
        </p:txBody>
      </p:sp>
      <p:sp>
        <p:nvSpPr>
          <p:cNvPr id="6" name="Content Placeholder 2"/>
          <p:cNvSpPr txBox="1">
            <a:spLocks/>
          </p:cNvSpPr>
          <p:nvPr/>
        </p:nvSpPr>
        <p:spPr bwMode="auto">
          <a:xfrm>
            <a:off x="457200" y="1295401"/>
            <a:ext cx="854075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609600" indent="-382588" algn="l" rtl="0" eaLnBrk="1" fontAlgn="base" hangingPunct="1">
              <a:spcBef>
                <a:spcPct val="20000"/>
              </a:spcBef>
              <a:spcAft>
                <a:spcPct val="0"/>
              </a:spcAft>
              <a:buClr>
                <a:schemeClr val="bg2"/>
              </a:buClr>
              <a:buFontTx/>
              <a:buBlip>
                <a:blip r:embed="rId2"/>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pPr marL="0" indent="0">
              <a:buNone/>
            </a:pPr>
            <a:r>
              <a:rPr lang="en-US" sz="2000" b="1" dirty="0" smtClean="0">
                <a:solidFill>
                  <a:srgbClr val="FF0000"/>
                </a:solidFill>
              </a:rPr>
              <a:t>Use your code’s interface and solve this problem. Make a picture with your design like the one below. BIBD for one factor can be determined empirically when you consider only one factor, but why is this approach advantages? Designs can be created for any type of blocking (not just balanced).</a:t>
            </a:r>
          </a:p>
          <a:p>
            <a:pPr marL="0" indent="0">
              <a:buNone/>
            </a:pPr>
            <a:endParaRPr lang="en-US" sz="2000" b="1" dirty="0">
              <a:solidFill>
                <a:srgbClr val="FF0000"/>
              </a:solidFill>
            </a:endParaRPr>
          </a:p>
          <a:p>
            <a:pPr marL="0" indent="0">
              <a:buNone/>
            </a:pPr>
            <a:endParaRPr lang="en-US" sz="2000" b="1" dirty="0" smtClean="0">
              <a:solidFill>
                <a:srgbClr val="FF0000"/>
              </a:solidFill>
            </a:endParaRPr>
          </a:p>
          <a:p>
            <a:pPr marL="0" indent="0">
              <a:buNone/>
            </a:pPr>
            <a:endParaRPr lang="en-US" sz="2000" b="1" dirty="0">
              <a:solidFill>
                <a:srgbClr val="FF0000"/>
              </a:solidFill>
            </a:endParaRPr>
          </a:p>
          <a:p>
            <a:pPr marL="0" indent="0">
              <a:buNone/>
            </a:pPr>
            <a:endParaRPr lang="en-US" sz="2000" b="1" dirty="0" smtClean="0">
              <a:solidFill>
                <a:srgbClr val="FF0000"/>
              </a:solidFill>
            </a:endParaRPr>
          </a:p>
          <a:p>
            <a:pPr marL="0" indent="0">
              <a:buNone/>
            </a:pPr>
            <a:endParaRPr lang="en-US" sz="2000" b="1" dirty="0">
              <a:solidFill>
                <a:srgbClr val="FF0000"/>
              </a:solidFill>
            </a:endParaRPr>
          </a:p>
          <a:p>
            <a:pPr marL="0" indent="0">
              <a:buNone/>
            </a:pPr>
            <a:endParaRPr lang="en-US" sz="2000" b="1" dirty="0" smtClean="0">
              <a:solidFill>
                <a:srgbClr val="FF0000"/>
              </a:solidFill>
            </a:endParaRPr>
          </a:p>
          <a:p>
            <a:pPr marL="0" indent="0">
              <a:buNone/>
            </a:pPr>
            <a:endParaRPr lang="en-US" sz="2000" b="1" dirty="0">
              <a:solidFill>
                <a:srgbClr val="FF0000"/>
              </a:solidFill>
            </a:endParaRPr>
          </a:p>
          <a:p>
            <a:pPr marL="0" indent="0">
              <a:buNone/>
            </a:pPr>
            <a:endParaRPr lang="en-US" sz="2000" b="1" dirty="0" smtClean="0">
              <a:solidFill>
                <a:srgbClr val="FF0000"/>
              </a:solidFill>
            </a:endParaRPr>
          </a:p>
          <a:p>
            <a:pPr marL="0" indent="0">
              <a:buNone/>
            </a:pPr>
            <a:endParaRPr lang="en-US" sz="2000" b="1" dirty="0">
              <a:solidFill>
                <a:srgbClr val="FF0000"/>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2971800"/>
            <a:ext cx="67040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233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using an OD</a:t>
            </a:r>
            <a:endParaRPr lang="en-US" dirty="0"/>
          </a:p>
        </p:txBody>
      </p:sp>
      <p:sp>
        <p:nvSpPr>
          <p:cNvPr id="3" name="Content Placeholder 2"/>
          <p:cNvSpPr>
            <a:spLocks noGrp="1"/>
          </p:cNvSpPr>
          <p:nvPr>
            <p:ph idx="1"/>
          </p:nvPr>
        </p:nvSpPr>
        <p:spPr/>
        <p:txBody>
          <a:bodyPr/>
          <a:lstStyle/>
          <a:p>
            <a:r>
              <a:rPr lang="en-US" dirty="0" smtClean="0"/>
              <a:t>The model is assumed to be </a:t>
            </a:r>
            <a:r>
              <a:rPr lang="en-US" dirty="0" smtClean="0"/>
              <a:t>known. However, classical designs also assume that!  Screening experiments assume only main effects are significant; response surface designs assume only quadratics, main effects, and two-way interactions are significant. </a:t>
            </a:r>
            <a:endParaRPr lang="en-US" dirty="0" smtClean="0"/>
          </a:p>
          <a:p>
            <a:r>
              <a:rPr lang="en-US" dirty="0" smtClean="0"/>
              <a:t>Treating it like a black box optimization routine can produce designs that are poor choices. (Example)</a:t>
            </a:r>
          </a:p>
          <a:p>
            <a:r>
              <a:rPr lang="en-US" dirty="0" smtClean="0"/>
              <a:t>Optimization problem </a:t>
            </a:r>
            <a:r>
              <a:rPr lang="en-US" dirty="0" smtClean="0"/>
              <a:t>is difficult to solve and no current algorithm will give the absolute globally best </a:t>
            </a:r>
            <a:r>
              <a:rPr lang="en-US" dirty="0" smtClean="0"/>
              <a:t>design. It is always good to check if running the command multiple times generates the same design (software should start at different random starting points every time). </a:t>
            </a:r>
            <a:endParaRPr lang="en-US" dirty="0"/>
          </a:p>
        </p:txBody>
      </p:sp>
    </p:spTree>
    <p:extLst>
      <p:ext uri="{BB962C8B-B14F-4D97-AF65-F5344CB8AC3E}">
        <p14:creationId xmlns:p14="http://schemas.microsoft.com/office/powerpoint/2010/main" val="167760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2"/>
          <p:cNvSpPr>
            <a:spLocks noGrp="1"/>
          </p:cNvSpPr>
          <p:nvPr>
            <p:ph idx="1"/>
          </p:nvPr>
        </p:nvSpPr>
        <p:spPr>
          <a:xfrm>
            <a:off x="304800" y="1219200"/>
            <a:ext cx="8540750" cy="3965575"/>
          </a:xfr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buClrTx/>
              <a:buFont typeface="Wingdings" pitchFamily="2" charset="2"/>
              <a:buChar char="q"/>
            </a:pPr>
            <a:r>
              <a:rPr lang="en-US" dirty="0" smtClean="0"/>
              <a:t>Most practitioners find Design of Experiments overwhelming, especially when it to picking the right design. </a:t>
            </a:r>
          </a:p>
          <a:p>
            <a:pPr marL="457200" indent="-457200">
              <a:buClrTx/>
              <a:buFont typeface="Wingdings" pitchFamily="2" charset="2"/>
              <a:buChar char="q"/>
            </a:pPr>
            <a:r>
              <a:rPr lang="en-US" dirty="0" smtClean="0"/>
              <a:t>Optimal design routines can make that easier and more transparent.</a:t>
            </a:r>
            <a:endParaRPr lang="en-US" dirty="0" smtClean="0"/>
          </a:p>
          <a:p>
            <a:pPr marL="457200" indent="-457200">
              <a:buClrTx/>
              <a:buFont typeface="Wingdings" pitchFamily="2" charset="2"/>
              <a:buChar char="q"/>
            </a:pPr>
            <a:r>
              <a:rPr lang="en-US" dirty="0" smtClean="0"/>
              <a:t>However it is necessary to add controls and checks to see if a classical design with center points might be a suitable choice as well, instead of just going with the I- or D-optimal design.</a:t>
            </a:r>
            <a:endParaRPr lang="en-US" dirty="0" smtClean="0"/>
          </a:p>
          <a:p>
            <a:pPr marL="457200" indent="-457200">
              <a:buClrTx/>
              <a:buFont typeface="Wingdings" pitchFamily="2" charset="2"/>
              <a:buChar char="q"/>
            </a:pPr>
            <a:endParaRPr lang="en-US" dirty="0"/>
          </a:p>
        </p:txBody>
      </p:sp>
    </p:spTree>
    <p:extLst>
      <p:ext uri="{BB962C8B-B14F-4D97-AF65-F5344CB8AC3E}">
        <p14:creationId xmlns:p14="http://schemas.microsoft.com/office/powerpoint/2010/main" val="3340775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3124200"/>
            <a:ext cx="8540750" cy="6858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gn="ctr">
              <a:buClrTx/>
              <a:buNone/>
            </a:pPr>
            <a:r>
              <a:rPr lang="en-US" sz="5400" dirty="0" smtClean="0">
                <a:solidFill>
                  <a:srgbClr val="00396A"/>
                </a:solidFill>
                <a:latin typeface="+mj-lt"/>
                <a:ea typeface="+mj-ea"/>
                <a:cs typeface="+mj-cs"/>
              </a:rPr>
              <a:t>APPENDIX</a:t>
            </a:r>
            <a:endParaRPr lang="en-US" sz="7200" b="1" dirty="0"/>
          </a:p>
        </p:txBody>
      </p:sp>
    </p:spTree>
    <p:extLst>
      <p:ext uri="{BB962C8B-B14F-4D97-AF65-F5344CB8AC3E}">
        <p14:creationId xmlns:p14="http://schemas.microsoft.com/office/powerpoint/2010/main" val="1280760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Optimality Criteria</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ultimate goal </a:t>
            </a:r>
            <a:r>
              <a:rPr lang="en-US" dirty="0" smtClean="0"/>
              <a:t>is to produce a design that minimizes the uncertainty in the parameter estimates.</a:t>
            </a:r>
          </a:p>
          <a:p>
            <a:r>
              <a:rPr lang="en-US" dirty="0" smtClean="0"/>
              <a:t>This is equivalent to minimizing the variance of the estimated coefficients.</a:t>
            </a:r>
          </a:p>
          <a:p>
            <a:endParaRPr lang="en-US" dirty="0"/>
          </a:p>
        </p:txBody>
      </p:sp>
      <p:graphicFrame>
        <p:nvGraphicFramePr>
          <p:cNvPr id="18435" name="Object 5"/>
          <p:cNvGraphicFramePr>
            <a:graphicFrameLocks noChangeAspect="1"/>
          </p:cNvGraphicFramePr>
          <p:nvPr>
            <p:extLst>
              <p:ext uri="{D42A27DB-BD31-4B8C-83A1-F6EECF244321}">
                <p14:modId xmlns:p14="http://schemas.microsoft.com/office/powerpoint/2010/main" val="3804304165"/>
              </p:ext>
            </p:extLst>
          </p:nvPr>
        </p:nvGraphicFramePr>
        <p:xfrm>
          <a:off x="2522538" y="3200400"/>
          <a:ext cx="3878262" cy="603250"/>
        </p:xfrm>
        <a:graphic>
          <a:graphicData uri="http://schemas.openxmlformats.org/presentationml/2006/ole">
            <mc:AlternateContent xmlns:mc="http://schemas.openxmlformats.org/markup-compatibility/2006">
              <mc:Choice xmlns:v="urn:schemas-microsoft-com:vml" Requires="v">
                <p:oleObj spid="_x0000_s2165" name="Equation" r:id="rId3" imgW="1714320" imgH="266400" progId="Equation.3">
                  <p:embed/>
                </p:oleObj>
              </mc:Choice>
              <mc:Fallback>
                <p:oleObj name="Equation" r:id="rId3" imgW="171432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538" y="3200400"/>
                        <a:ext cx="387826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675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D-optimality criterion</a:t>
            </a:r>
            <a:endParaRPr lang="en-US" dirty="0"/>
          </a:p>
        </p:txBody>
      </p:sp>
      <p:sp>
        <p:nvSpPr>
          <p:cNvPr id="3" name="Content Placeholder 2"/>
          <p:cNvSpPr>
            <a:spLocks noGrp="1"/>
          </p:cNvSpPr>
          <p:nvPr>
            <p:ph idx="1"/>
          </p:nvPr>
        </p:nvSpPr>
        <p:spPr/>
        <p:txBody>
          <a:bodyPr/>
          <a:lstStyle/>
          <a:p>
            <a:r>
              <a:rPr lang="en-US" i="1" dirty="0" smtClean="0"/>
              <a:t>D-optimality</a:t>
            </a:r>
            <a:r>
              <a:rPr lang="en-US" dirty="0" smtClean="0"/>
              <a:t> is probably the most common criterion and mathematically it maximizes the determinant of (</a:t>
            </a:r>
            <a:r>
              <a:rPr lang="en-US" b="1" dirty="0" smtClean="0"/>
              <a:t>X</a:t>
            </a:r>
            <a:r>
              <a:rPr lang="en-US" b="1" baseline="30000" dirty="0" smtClean="0"/>
              <a:t>T</a:t>
            </a:r>
            <a:r>
              <a:rPr lang="en-US" b="1" dirty="0" smtClean="0"/>
              <a:t>X</a:t>
            </a:r>
            <a:r>
              <a:rPr lang="en-US" dirty="0" smtClean="0"/>
              <a:t>) which is equivalent to minimizing the variances and </a:t>
            </a:r>
            <a:r>
              <a:rPr lang="en-US" dirty="0" err="1" smtClean="0"/>
              <a:t>covariances</a:t>
            </a:r>
            <a:r>
              <a:rPr lang="en-US" dirty="0" smtClean="0"/>
              <a:t> in the equation above.</a:t>
            </a:r>
          </a:p>
          <a:p>
            <a:r>
              <a:rPr lang="en-US" dirty="0" smtClean="0"/>
              <a:t>This optimality criterion is measured in multiple ways:</a:t>
            </a:r>
          </a:p>
          <a:p>
            <a:endParaRPr 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4263753163"/>
              </p:ext>
            </p:extLst>
          </p:nvPr>
        </p:nvGraphicFramePr>
        <p:xfrm>
          <a:off x="1504950" y="3706813"/>
          <a:ext cx="2182813" cy="1119187"/>
        </p:xfrm>
        <a:graphic>
          <a:graphicData uri="http://schemas.openxmlformats.org/presentationml/2006/ole">
            <mc:AlternateContent xmlns:mc="http://schemas.openxmlformats.org/markup-compatibility/2006">
              <mc:Choice xmlns:v="urn:schemas-microsoft-com:vml" Requires="v">
                <p:oleObj spid="_x0000_s3304" name="Equation" r:id="rId3" imgW="965160" imgH="495000" progId="Equation.3">
                  <p:embed/>
                </p:oleObj>
              </mc:Choice>
              <mc:Fallback>
                <p:oleObj name="Equation" r:id="rId3" imgW="965160" imgH="495000" progId="Equation.3">
                  <p:embed/>
                  <p:pic>
                    <p:nvPicPr>
                      <p:cNvPr id="0" name=""/>
                      <p:cNvPicPr>
                        <a:picLocks noChangeAspect="1" noChangeArrowheads="1"/>
                      </p:cNvPicPr>
                      <p:nvPr/>
                    </p:nvPicPr>
                    <p:blipFill>
                      <a:blip r:embed="rId4"/>
                      <a:srcRect/>
                      <a:stretch>
                        <a:fillRect/>
                      </a:stretch>
                    </p:blipFill>
                    <p:spPr bwMode="auto">
                      <a:xfrm>
                        <a:off x="1504950" y="3706813"/>
                        <a:ext cx="2182813"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9"/>
          <p:cNvGraphicFramePr>
            <a:graphicFrameLocks noChangeAspect="1"/>
          </p:cNvGraphicFramePr>
          <p:nvPr/>
        </p:nvGraphicFramePr>
        <p:xfrm>
          <a:off x="4213225" y="3505200"/>
          <a:ext cx="3101975" cy="1463675"/>
        </p:xfrm>
        <a:graphic>
          <a:graphicData uri="http://schemas.openxmlformats.org/presentationml/2006/ole">
            <mc:AlternateContent xmlns:mc="http://schemas.openxmlformats.org/markup-compatibility/2006">
              <mc:Choice xmlns:v="urn:schemas-microsoft-com:vml" Requires="v">
                <p:oleObj spid="_x0000_s3305" name="Equation" r:id="rId5" imgW="1371600" imgH="647640" progId="Equation.3">
                  <p:embed/>
                </p:oleObj>
              </mc:Choice>
              <mc:Fallback>
                <p:oleObj name="Equation" r:id="rId5" imgW="1371600" imgH="647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3225" y="3505200"/>
                        <a:ext cx="3101975" cy="1463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0"/>
          <p:cNvSpPr txBox="1">
            <a:spLocks noChangeArrowheads="1"/>
          </p:cNvSpPr>
          <p:nvPr/>
        </p:nvSpPr>
        <p:spPr bwMode="auto">
          <a:xfrm>
            <a:off x="1447800" y="4816475"/>
            <a:ext cx="2438400" cy="641350"/>
          </a:xfrm>
          <a:prstGeom prst="rect">
            <a:avLst/>
          </a:prstGeom>
          <a:noFill/>
          <a:ln w="9525">
            <a:noFill/>
            <a:miter lim="800000"/>
            <a:headEnd/>
            <a:tailEnd/>
          </a:ln>
        </p:spPr>
        <p:txBody>
          <a:bodyPr>
            <a:spAutoFit/>
          </a:bodyPr>
          <a:lstStyle/>
          <a:p>
            <a:pPr>
              <a:spcBef>
                <a:spcPct val="50000"/>
              </a:spcBef>
            </a:pPr>
            <a:r>
              <a:rPr lang="en-US">
                <a:solidFill>
                  <a:schemeClr val="bg2">
                    <a:lumMod val="50000"/>
                  </a:schemeClr>
                </a:solidFill>
              </a:rPr>
              <a:t>SAS and JMP report this number.</a:t>
            </a:r>
          </a:p>
        </p:txBody>
      </p:sp>
    </p:spTree>
    <p:extLst>
      <p:ext uri="{BB962C8B-B14F-4D97-AF65-F5344CB8AC3E}">
        <p14:creationId xmlns:p14="http://schemas.microsoft.com/office/powerpoint/2010/main" val="646047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A-optimality criterion</a:t>
            </a:r>
            <a:endParaRPr lang="en-US" dirty="0"/>
          </a:p>
        </p:txBody>
      </p:sp>
      <p:sp>
        <p:nvSpPr>
          <p:cNvPr id="3" name="Content Placeholder 2"/>
          <p:cNvSpPr>
            <a:spLocks noGrp="1"/>
          </p:cNvSpPr>
          <p:nvPr>
            <p:ph idx="1"/>
          </p:nvPr>
        </p:nvSpPr>
        <p:spPr/>
        <p:txBody>
          <a:bodyPr/>
          <a:lstStyle/>
          <a:p>
            <a:r>
              <a:rPr lang="en-US" i="1" dirty="0" smtClean="0"/>
              <a:t>A-optimality</a:t>
            </a:r>
            <a:r>
              <a:rPr lang="en-US" dirty="0" smtClean="0"/>
              <a:t> focuses on minimizing the sum of the coefficient variances. This criterion results in minimizing the average variance of the estimates of the regression coefficients.</a:t>
            </a:r>
          </a:p>
          <a:p>
            <a:endParaRPr lang="en-US" dirty="0" smtClean="0"/>
          </a:p>
          <a:p>
            <a:endParaRPr lang="en-US" dirty="0" smtClean="0"/>
          </a:p>
          <a:p>
            <a:endParaRPr lang="en-US" dirty="0" smtClean="0"/>
          </a:p>
          <a:p>
            <a:r>
              <a:rPr lang="en-US" dirty="0" smtClean="0"/>
              <a:t>There is another criterion related to Fisher’s information matrix, this is E-optimality which attempts to minimize the maximum </a:t>
            </a:r>
            <a:r>
              <a:rPr lang="en-US" dirty="0" err="1" smtClean="0"/>
              <a:t>eigenvalue</a:t>
            </a:r>
            <a:r>
              <a:rPr lang="en-US" dirty="0" smtClean="0"/>
              <a:t> of the inverse of </a:t>
            </a:r>
            <a:r>
              <a:rPr lang="en-US" b="1" dirty="0" smtClean="0"/>
              <a:t>X</a:t>
            </a:r>
            <a:r>
              <a:rPr lang="en-US" b="1" baseline="30000" dirty="0" smtClean="0"/>
              <a:t>T</a:t>
            </a:r>
            <a:r>
              <a:rPr lang="en-US" b="1" dirty="0" smtClean="0"/>
              <a:t>X</a:t>
            </a:r>
            <a:r>
              <a:rPr lang="en-US" dirty="0" smtClean="0"/>
              <a:t>.</a:t>
            </a:r>
            <a:endParaRPr lang="en-US" dirty="0"/>
          </a:p>
        </p:txBody>
      </p:sp>
      <p:graphicFrame>
        <p:nvGraphicFramePr>
          <p:cNvPr id="20484" name="Object 10"/>
          <p:cNvGraphicFramePr>
            <a:graphicFrameLocks noChangeAspect="1"/>
          </p:cNvGraphicFramePr>
          <p:nvPr/>
        </p:nvGraphicFramePr>
        <p:xfrm>
          <a:off x="2979738" y="2971800"/>
          <a:ext cx="2584450" cy="777875"/>
        </p:xfrm>
        <a:graphic>
          <a:graphicData uri="http://schemas.openxmlformats.org/presentationml/2006/ole">
            <mc:AlternateContent xmlns:mc="http://schemas.openxmlformats.org/markup-compatibility/2006">
              <mc:Choice xmlns:v="urn:schemas-microsoft-com:vml" Requires="v">
                <p:oleObj spid="_x0000_s4213" name="Equation" r:id="rId3" imgW="1143000" imgH="342720" progId="Equation.3">
                  <p:embed/>
                </p:oleObj>
              </mc:Choice>
              <mc:Fallback>
                <p:oleObj name="Equation" r:id="rId3" imgW="11430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2971800"/>
                        <a:ext cx="258445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2864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based on prediction variance</a:t>
            </a:r>
            <a:endParaRPr lang="en-US" dirty="0"/>
          </a:p>
        </p:txBody>
      </p:sp>
      <p:sp>
        <p:nvSpPr>
          <p:cNvPr id="3" name="Content Placeholder 2"/>
          <p:cNvSpPr>
            <a:spLocks noGrp="1"/>
          </p:cNvSpPr>
          <p:nvPr>
            <p:ph idx="1"/>
          </p:nvPr>
        </p:nvSpPr>
        <p:spPr/>
        <p:txBody>
          <a:bodyPr/>
          <a:lstStyle/>
          <a:p>
            <a:r>
              <a:rPr lang="en-US" dirty="0" smtClean="0"/>
              <a:t>There are other criteria associated with the </a:t>
            </a:r>
            <a:r>
              <a:rPr lang="en-US" u="sng" dirty="0" smtClean="0"/>
              <a:t>scaled prediction variance</a:t>
            </a:r>
            <a:r>
              <a:rPr lang="en-US" dirty="0" smtClean="0"/>
              <a:t>, </a:t>
            </a:r>
            <a:r>
              <a:rPr lang="en-US" i="1" dirty="0" smtClean="0"/>
              <a:t>v(</a:t>
            </a:r>
            <a:r>
              <a:rPr lang="en-US" b="1" i="1" dirty="0" smtClean="0"/>
              <a:t>x</a:t>
            </a:r>
            <a:r>
              <a:rPr lang="en-US" i="1" dirty="0" smtClean="0"/>
              <a:t>)</a:t>
            </a:r>
            <a:r>
              <a:rPr lang="en-US" dirty="0" smtClean="0"/>
              <a:t>.</a:t>
            </a:r>
          </a:p>
          <a:p>
            <a:endParaRPr lang="en-US" dirty="0" smtClean="0"/>
          </a:p>
          <a:p>
            <a:endParaRPr lang="en-US" dirty="0" smtClean="0"/>
          </a:p>
          <a:p>
            <a:r>
              <a:rPr lang="en-US" i="1" dirty="0" smtClean="0"/>
              <a:t>G-optimality</a:t>
            </a:r>
            <a:r>
              <a:rPr lang="en-US" dirty="0" smtClean="0"/>
              <a:t> focuses in minimizing the maximum prediction variance over the points chosen in the design space.</a:t>
            </a:r>
            <a:endParaRPr lang="en-US" dirty="0"/>
          </a:p>
        </p:txBody>
      </p:sp>
      <p:graphicFrame>
        <p:nvGraphicFramePr>
          <p:cNvPr id="21508" name="Object 11"/>
          <p:cNvGraphicFramePr>
            <a:graphicFrameLocks noChangeAspect="1"/>
          </p:cNvGraphicFramePr>
          <p:nvPr/>
        </p:nvGraphicFramePr>
        <p:xfrm>
          <a:off x="2733675" y="2209800"/>
          <a:ext cx="3101975" cy="604838"/>
        </p:xfrm>
        <a:graphic>
          <a:graphicData uri="http://schemas.openxmlformats.org/presentationml/2006/ole">
            <mc:AlternateContent xmlns:mc="http://schemas.openxmlformats.org/markup-compatibility/2006">
              <mc:Choice xmlns:v="urn:schemas-microsoft-com:vml" Requires="v">
                <p:oleObj spid="_x0000_s5467" name="Equation" r:id="rId3" imgW="1371600" imgH="266400" progId="Equation.3">
                  <p:embed/>
                </p:oleObj>
              </mc:Choice>
              <mc:Fallback>
                <p:oleObj name="Equation" r:id="rId3" imgW="137160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2209800"/>
                        <a:ext cx="3101975"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12"/>
          <p:cNvGraphicFramePr>
            <a:graphicFrameLocks noChangeAspect="1"/>
          </p:cNvGraphicFramePr>
          <p:nvPr/>
        </p:nvGraphicFramePr>
        <p:xfrm>
          <a:off x="752475" y="4357688"/>
          <a:ext cx="3330575" cy="749300"/>
        </p:xfrm>
        <a:graphic>
          <a:graphicData uri="http://schemas.openxmlformats.org/presentationml/2006/ole">
            <mc:AlternateContent xmlns:mc="http://schemas.openxmlformats.org/markup-compatibility/2006">
              <mc:Choice xmlns:v="urn:schemas-microsoft-com:vml" Requires="v">
                <p:oleObj spid="_x0000_s5468" name="Equation" r:id="rId5" imgW="1473120" imgH="330120" progId="Equation.3">
                  <p:embed/>
                </p:oleObj>
              </mc:Choice>
              <mc:Fallback>
                <p:oleObj name="Equation" r:id="rId5" imgW="147312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 y="4357688"/>
                        <a:ext cx="33305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0" name="Object 13"/>
          <p:cNvGraphicFramePr>
            <a:graphicFrameLocks noChangeAspect="1"/>
          </p:cNvGraphicFramePr>
          <p:nvPr/>
        </p:nvGraphicFramePr>
        <p:xfrm>
          <a:off x="4267200" y="4267200"/>
          <a:ext cx="4397375" cy="1147763"/>
        </p:xfrm>
        <a:graphic>
          <a:graphicData uri="http://schemas.openxmlformats.org/presentationml/2006/ole">
            <mc:AlternateContent xmlns:mc="http://schemas.openxmlformats.org/markup-compatibility/2006">
              <mc:Choice xmlns:v="urn:schemas-microsoft-com:vml" Requires="v">
                <p:oleObj spid="_x0000_s5469" name="Equation" r:id="rId7" imgW="1942920" imgH="507960" progId="Equation.3">
                  <p:embed/>
                </p:oleObj>
              </mc:Choice>
              <mc:Fallback>
                <p:oleObj name="Equation" r:id="rId7" imgW="1942920" imgH="507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4267200"/>
                        <a:ext cx="4397375"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797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Optimal Designs</a:t>
            </a:r>
          </a:p>
        </p:txBody>
      </p:sp>
      <p:sp>
        <p:nvSpPr>
          <p:cNvPr id="5" name="Content Placeholder 3"/>
          <p:cNvSpPr txBox="1">
            <a:spLocks/>
          </p:cNvSpPr>
          <p:nvPr/>
        </p:nvSpPr>
        <p:spPr bwMode="auto">
          <a:xfrm>
            <a:off x="304800" y="2438400"/>
            <a:ext cx="8540750" cy="251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609600" indent="-382588" algn="l" rtl="0" eaLnBrk="1" fontAlgn="base" hangingPunct="1">
              <a:spcBef>
                <a:spcPct val="20000"/>
              </a:spcBef>
              <a:spcAft>
                <a:spcPct val="0"/>
              </a:spcAft>
              <a:buClr>
                <a:schemeClr val="bg2"/>
              </a:buClr>
              <a:buFontTx/>
              <a:buBlip>
                <a:blip r:embed="rId3"/>
              </a:buBlip>
              <a:defRPr sz="2400">
                <a:solidFill>
                  <a:srgbClr val="000000"/>
                </a:solidFill>
                <a:latin typeface="+mn-lt"/>
                <a:ea typeface="+mn-ea"/>
                <a:cs typeface="+mn-cs"/>
              </a:defRPr>
            </a:lvl1pPr>
            <a:lvl2pPr marL="1258888" indent="-230188" algn="l" rtl="0" eaLnBrk="1" fontAlgn="base" hangingPunct="1">
              <a:spcBef>
                <a:spcPct val="20000"/>
              </a:spcBef>
              <a:spcAft>
                <a:spcPct val="0"/>
              </a:spcAft>
              <a:buClr>
                <a:srgbClr val="000000"/>
              </a:buClr>
              <a:buFont typeface="Times" pitchFamily="18" charset="0"/>
              <a:buChar char="•"/>
              <a:defRPr sz="2000">
                <a:solidFill>
                  <a:srgbClr val="000000"/>
                </a:solidFill>
                <a:latin typeface="+mn-lt"/>
              </a:defRPr>
            </a:lvl2pPr>
            <a:lvl3pPr marL="1811338" indent="-209550" algn="l" rtl="0" eaLnBrk="1" fontAlgn="base" hangingPunct="1">
              <a:spcBef>
                <a:spcPct val="20000"/>
              </a:spcBef>
              <a:spcAft>
                <a:spcPct val="0"/>
              </a:spcAft>
              <a:buClr>
                <a:srgbClr val="000000"/>
              </a:buClr>
              <a:buFont typeface="Times" pitchFamily="18" charset="0"/>
              <a:buChar char="–"/>
              <a:defRPr>
                <a:solidFill>
                  <a:srgbClr val="000000"/>
                </a:solidFill>
                <a:latin typeface="+mn-lt"/>
              </a:defRPr>
            </a:lvl3pPr>
            <a:lvl4pPr marL="2306638" indent="-249238" algn="l" rtl="0" eaLnBrk="1" fontAlgn="base" hangingPunct="1">
              <a:spcBef>
                <a:spcPct val="20000"/>
              </a:spcBef>
              <a:spcAft>
                <a:spcPct val="0"/>
              </a:spcAft>
              <a:buClr>
                <a:srgbClr val="000000"/>
              </a:buClr>
              <a:buFont typeface="Times" pitchFamily="18" charset="0"/>
              <a:buChar char="­"/>
              <a:defRPr sz="1600">
                <a:solidFill>
                  <a:srgbClr val="000000"/>
                </a:solidFill>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C0C0C0"/>
                  </a:outerShdw>
                </a:effectLst>
                <a:latin typeface="+mn-lt"/>
              </a:defRPr>
            </a:lvl9pPr>
          </a:lstStyle>
          <a:p>
            <a:r>
              <a:rPr lang="en-US" dirty="0" smtClean="0"/>
              <a:t>Allow for the estimation of model parameters with </a:t>
            </a:r>
            <a:r>
              <a:rPr lang="en-US" i="1" dirty="0" smtClean="0"/>
              <a:t>maximum precision</a:t>
            </a:r>
            <a:r>
              <a:rPr lang="en-US" dirty="0" smtClean="0"/>
              <a:t>.  This implies the confidence intervals for all coefficients will be minimized, which practically speaking means more certainty in the parameter estimates.  </a:t>
            </a:r>
          </a:p>
          <a:p>
            <a:r>
              <a:rPr lang="en-US" i="1" dirty="0" smtClean="0"/>
              <a:t>Small average prediction variance</a:t>
            </a:r>
            <a:r>
              <a:rPr lang="en-US" dirty="0" smtClean="0"/>
              <a:t> across the design region. This property guarantees the prediction intervals will be narrow. </a:t>
            </a:r>
            <a:endParaRPr lang="en-US" dirty="0"/>
          </a:p>
        </p:txBody>
      </p:sp>
      <p:sp>
        <p:nvSpPr>
          <p:cNvPr id="7" name="Content Placeholder 3"/>
          <p:cNvSpPr>
            <a:spLocks noGrp="1"/>
          </p:cNvSpPr>
          <p:nvPr>
            <p:ph idx="1"/>
          </p:nvPr>
        </p:nvSpPr>
        <p:spPr>
          <a:xfrm>
            <a:off x="304800" y="1295401"/>
            <a:ext cx="8540750" cy="1371599"/>
          </a:xfrm>
        </p:spPr>
        <p:txBody>
          <a:bodyPr/>
          <a:lstStyle/>
          <a:p>
            <a:pPr marL="0" indent="0">
              <a:buNone/>
            </a:pPr>
            <a:r>
              <a:rPr lang="en-US" dirty="0" smtClean="0"/>
              <a:t>Optimal designs are </a:t>
            </a:r>
            <a:r>
              <a:rPr lang="en-US" b="1" dirty="0" smtClean="0"/>
              <a:t>flexible</a:t>
            </a:r>
            <a:r>
              <a:rPr lang="en-US" dirty="0" smtClean="0"/>
              <a:t> alternative approaches to the design of experiments. At the same time, optimal designs:</a:t>
            </a:r>
          </a:p>
        </p:txBody>
      </p:sp>
    </p:spTree>
    <p:extLst>
      <p:ext uri="{BB962C8B-B14F-4D97-AF65-F5344CB8AC3E}">
        <p14:creationId xmlns:p14="http://schemas.microsoft.com/office/powerpoint/2010/main" val="32377374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based on prediction variance</a:t>
            </a:r>
            <a:endParaRPr lang="en-US" dirty="0"/>
          </a:p>
        </p:txBody>
      </p:sp>
      <p:sp>
        <p:nvSpPr>
          <p:cNvPr id="3" name="Content Placeholder 2"/>
          <p:cNvSpPr>
            <a:spLocks noGrp="1"/>
          </p:cNvSpPr>
          <p:nvPr>
            <p:ph idx="1"/>
          </p:nvPr>
        </p:nvSpPr>
        <p:spPr>
          <a:xfrm>
            <a:off x="304800" y="1219200"/>
            <a:ext cx="8540750" cy="4422775"/>
          </a:xfrm>
        </p:spPr>
        <p:txBody>
          <a:bodyPr/>
          <a:lstStyle/>
          <a:p>
            <a:r>
              <a:rPr lang="en-US" i="1" dirty="0" smtClean="0"/>
              <a:t>I-optimality</a:t>
            </a:r>
            <a:r>
              <a:rPr lang="en-US" dirty="0" smtClean="0"/>
              <a:t> is the integrated variance criterion and it minimizes the average variance prediction over a continuous region and not just </a:t>
            </a:r>
            <a:r>
              <a:rPr lang="en-US" i="1" dirty="0" smtClean="0"/>
              <a:t>m</a:t>
            </a:r>
            <a:r>
              <a:rPr lang="en-US" dirty="0" smtClean="0"/>
              <a:t> distinct points.</a:t>
            </a:r>
            <a:endParaRPr lang="en-US" dirty="0"/>
          </a:p>
        </p:txBody>
      </p:sp>
      <p:graphicFrame>
        <p:nvGraphicFramePr>
          <p:cNvPr id="22534" name="Object 11"/>
          <p:cNvGraphicFramePr>
            <a:graphicFrameLocks noChangeAspect="1"/>
          </p:cNvGraphicFramePr>
          <p:nvPr>
            <p:extLst>
              <p:ext uri="{D42A27DB-BD31-4B8C-83A1-F6EECF244321}">
                <p14:modId xmlns:p14="http://schemas.microsoft.com/office/powerpoint/2010/main" val="3413291574"/>
              </p:ext>
            </p:extLst>
          </p:nvPr>
        </p:nvGraphicFramePr>
        <p:xfrm>
          <a:off x="2590800" y="2590800"/>
          <a:ext cx="4081463" cy="1295400"/>
        </p:xfrm>
        <a:graphic>
          <a:graphicData uri="http://schemas.openxmlformats.org/presentationml/2006/ole">
            <mc:AlternateContent xmlns:mc="http://schemas.openxmlformats.org/markup-compatibility/2006">
              <mc:Choice xmlns:v="urn:schemas-microsoft-com:vml" Requires="v">
                <p:oleObj spid="_x0000_s6277" name="Equation" r:id="rId3" imgW="1803240" imgH="571320" progId="Equation.3">
                  <p:embed/>
                </p:oleObj>
              </mc:Choice>
              <mc:Fallback>
                <p:oleObj name="Equation" r:id="rId3" imgW="1803240" imgH="571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590800"/>
                        <a:ext cx="4081463"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677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219200"/>
            <a:ext cx="6629400"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
          <p:cNvSpPr>
            <a:spLocks noGrp="1" noChangeArrowheads="1"/>
          </p:cNvSpPr>
          <p:nvPr>
            <p:ph type="title"/>
          </p:nvPr>
        </p:nvSpPr>
        <p:spPr>
          <a:xfrm>
            <a:off x="304800" y="228600"/>
            <a:ext cx="8510588" cy="685800"/>
          </a:xfrm>
        </p:spPr>
        <p:txBody>
          <a:bodyPr/>
          <a:lstStyle/>
          <a:p>
            <a:r>
              <a:rPr lang="en-US" dirty="0" smtClean="0"/>
              <a:t>Optimal Designs</a:t>
            </a:r>
          </a:p>
        </p:txBody>
      </p:sp>
    </p:spTree>
    <p:extLst>
      <p:ext uri="{BB962C8B-B14F-4D97-AF65-F5344CB8AC3E}">
        <p14:creationId xmlns:p14="http://schemas.microsoft.com/office/powerpoint/2010/main" val="1514784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295400"/>
            <a:ext cx="8540750" cy="4419599"/>
          </a:xfrm>
        </p:spPr>
        <p:txBody>
          <a:bodyPr/>
          <a:lstStyle/>
          <a:p>
            <a:r>
              <a:rPr lang="en-US" dirty="0" smtClean="0"/>
              <a:t>Several optimality criteria exist (D-, I-, A-, E-, G-, etc.) however they are ALL related to the design in model form </a:t>
            </a:r>
            <a:r>
              <a:rPr lang="en-US" b="1" dirty="0" smtClean="0"/>
              <a:t>(X),</a:t>
            </a:r>
            <a:r>
              <a:rPr lang="en-US" dirty="0" smtClean="0"/>
              <a:t> the reason why is shown next.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two most predominant are D- and I-optimality.</a:t>
            </a:r>
            <a:endParaRPr lang="en-US" dirty="0"/>
          </a:p>
        </p:txBody>
      </p:sp>
      <p:graphicFrame>
        <p:nvGraphicFramePr>
          <p:cNvPr id="5" name="Object 12"/>
          <p:cNvGraphicFramePr>
            <a:graphicFrameLocks noChangeAspect="1"/>
          </p:cNvGraphicFramePr>
          <p:nvPr>
            <p:extLst>
              <p:ext uri="{D42A27DB-BD31-4B8C-83A1-F6EECF244321}">
                <p14:modId xmlns:p14="http://schemas.microsoft.com/office/powerpoint/2010/main" val="2676014939"/>
              </p:ext>
            </p:extLst>
          </p:nvPr>
        </p:nvGraphicFramePr>
        <p:xfrm>
          <a:off x="2124075" y="2681287"/>
          <a:ext cx="4648200" cy="512763"/>
        </p:xfrm>
        <a:graphic>
          <a:graphicData uri="http://schemas.openxmlformats.org/presentationml/2006/ole">
            <mc:AlternateContent xmlns:mc="http://schemas.openxmlformats.org/markup-compatibility/2006">
              <mc:Choice xmlns:v="urn:schemas-microsoft-com:vml" Requires="v">
                <p:oleObj spid="_x0000_s1374" name="Equation" r:id="rId4" imgW="2070000" imgH="228600" progId="Equation.3">
                  <p:embed/>
                </p:oleObj>
              </mc:Choice>
              <mc:Fallback>
                <p:oleObj name="Equation" r:id="rId4" imgW="20700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681287"/>
                        <a:ext cx="464820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1390531310"/>
              </p:ext>
            </p:extLst>
          </p:nvPr>
        </p:nvGraphicFramePr>
        <p:xfrm>
          <a:off x="2362200" y="3270250"/>
          <a:ext cx="4140200" cy="603250"/>
        </p:xfrm>
        <a:graphic>
          <a:graphicData uri="http://schemas.openxmlformats.org/presentationml/2006/ole">
            <mc:AlternateContent xmlns:mc="http://schemas.openxmlformats.org/markup-compatibility/2006">
              <mc:Choice xmlns:v="urn:schemas-microsoft-com:vml" Requires="v">
                <p:oleObj spid="_x0000_s1375" name="Equation" r:id="rId6" imgW="1828800" imgH="266400" progId="Equation.3">
                  <p:embed/>
                </p:oleObj>
              </mc:Choice>
              <mc:Fallback>
                <p:oleObj name="Equation" r:id="rId6" imgW="182880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270250"/>
                        <a:ext cx="41402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6"/>
          <p:cNvGraphicFramePr>
            <a:graphicFrameLocks noChangeAspect="1"/>
          </p:cNvGraphicFramePr>
          <p:nvPr>
            <p:extLst>
              <p:ext uri="{D42A27DB-BD31-4B8C-83A1-F6EECF244321}">
                <p14:modId xmlns:p14="http://schemas.microsoft.com/office/powerpoint/2010/main" val="3925502440"/>
              </p:ext>
            </p:extLst>
          </p:nvPr>
        </p:nvGraphicFramePr>
        <p:xfrm>
          <a:off x="2446338" y="3962400"/>
          <a:ext cx="3878262" cy="603250"/>
        </p:xfrm>
        <a:graphic>
          <a:graphicData uri="http://schemas.openxmlformats.org/presentationml/2006/ole">
            <mc:AlternateContent xmlns:mc="http://schemas.openxmlformats.org/markup-compatibility/2006">
              <mc:Choice xmlns:v="urn:schemas-microsoft-com:vml" Requires="v">
                <p:oleObj spid="_x0000_s1376" name="Equation" r:id="rId8" imgW="1714320" imgH="266400" progId="Equation.3">
                  <p:embed/>
                </p:oleObj>
              </mc:Choice>
              <mc:Fallback>
                <p:oleObj name="Equation" r:id="rId8" imgW="171432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6338" y="3962400"/>
                        <a:ext cx="387826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8"/>
          <p:cNvSpPr txBox="1">
            <a:spLocks noChangeArrowheads="1"/>
          </p:cNvSpPr>
          <p:nvPr/>
        </p:nvSpPr>
        <p:spPr bwMode="auto">
          <a:xfrm>
            <a:off x="4038600" y="4967287"/>
            <a:ext cx="4114800" cy="366713"/>
          </a:xfrm>
          <a:prstGeom prst="rect">
            <a:avLst/>
          </a:prstGeom>
          <a:noFill/>
          <a:ln w="9525">
            <a:noFill/>
            <a:miter lim="800000"/>
            <a:headEnd/>
            <a:tailEnd/>
          </a:ln>
        </p:spPr>
        <p:txBody>
          <a:bodyPr>
            <a:spAutoFit/>
          </a:bodyPr>
          <a:lstStyle/>
          <a:p>
            <a:pPr>
              <a:spcBef>
                <a:spcPct val="50000"/>
              </a:spcBef>
            </a:pPr>
            <a:r>
              <a:rPr lang="en-US" dirty="0">
                <a:solidFill>
                  <a:schemeClr val="bg2">
                    <a:lumMod val="50000"/>
                  </a:schemeClr>
                </a:solidFill>
              </a:rPr>
              <a:t>Fisher’s information </a:t>
            </a:r>
            <a:r>
              <a:rPr lang="en-US" dirty="0" smtClean="0">
                <a:solidFill>
                  <a:schemeClr val="bg2">
                    <a:lumMod val="50000"/>
                  </a:schemeClr>
                </a:solidFill>
              </a:rPr>
              <a:t>matrix</a:t>
            </a:r>
            <a:endParaRPr lang="en-US" dirty="0">
              <a:solidFill>
                <a:schemeClr val="bg2">
                  <a:lumMod val="50000"/>
                </a:schemeClr>
              </a:solidFill>
            </a:endParaRPr>
          </a:p>
        </p:txBody>
      </p:sp>
      <p:sp>
        <p:nvSpPr>
          <p:cNvPr id="9" name="Arc 21"/>
          <p:cNvSpPr>
            <a:spLocks/>
          </p:cNvSpPr>
          <p:nvPr/>
        </p:nvSpPr>
        <p:spPr bwMode="auto">
          <a:xfrm rot="11670010">
            <a:off x="4495800" y="4549775"/>
            <a:ext cx="457200" cy="381000"/>
          </a:xfrm>
          <a:custGeom>
            <a:avLst/>
            <a:gdLst>
              <a:gd name="T0" fmla="*/ 0 w 21600"/>
              <a:gd name="T1" fmla="*/ 0 h 21600"/>
              <a:gd name="T2" fmla="*/ 457200 w 21600"/>
              <a:gd name="T3" fmla="*/ 381000 h 21600"/>
              <a:gd name="T4" fmla="*/ 0 w 21600"/>
              <a:gd name="T5" fmla="*/ 3810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p:spPr>
        <p:txBody>
          <a:bodyPr wrap="none" anchor="ctr"/>
          <a:lstStyle/>
          <a:p>
            <a:endParaRPr lang="en-US">
              <a:solidFill>
                <a:schemeClr val="bg2">
                  <a:lumMod val="50000"/>
                </a:schemeClr>
              </a:solidFill>
            </a:endParaRPr>
          </a:p>
        </p:txBody>
      </p:sp>
      <p:sp>
        <p:nvSpPr>
          <p:cNvPr id="10" name="Rectangle 2"/>
          <p:cNvSpPr>
            <a:spLocks noGrp="1" noChangeArrowheads="1"/>
          </p:cNvSpPr>
          <p:nvPr>
            <p:ph type="title"/>
          </p:nvPr>
        </p:nvSpPr>
        <p:spPr>
          <a:xfrm>
            <a:off x="304800" y="228600"/>
            <a:ext cx="8510588" cy="685800"/>
          </a:xfrm>
        </p:spPr>
        <p:txBody>
          <a:bodyPr/>
          <a:lstStyle/>
          <a:p>
            <a:r>
              <a:rPr lang="en-US" sz="3200" dirty="0" smtClean="0"/>
              <a:t>In what sense are optimal designs, optimal?</a:t>
            </a:r>
          </a:p>
        </p:txBody>
      </p:sp>
    </p:spTree>
    <p:extLst>
      <p:ext uri="{BB962C8B-B14F-4D97-AF65-F5344CB8AC3E}">
        <p14:creationId xmlns:p14="http://schemas.microsoft.com/office/powerpoint/2010/main" val="3600359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295400"/>
            <a:ext cx="8540750" cy="4419599"/>
          </a:xfrm>
        </p:spPr>
        <p:txBody>
          <a:bodyPr/>
          <a:lstStyle/>
          <a:p>
            <a:r>
              <a:rPr lang="en-US" dirty="0" smtClean="0"/>
              <a:t>Some of these criteria (e.g. D-, E- and A-optimality) emphasize </a:t>
            </a:r>
            <a:r>
              <a:rPr lang="en-US" i="1" dirty="0" smtClean="0"/>
              <a:t>maximum precision</a:t>
            </a:r>
            <a:r>
              <a:rPr lang="en-US" dirty="0" smtClean="0"/>
              <a:t>, so the focus is on minimizing the inverse of the Fisher information matrix.</a:t>
            </a:r>
          </a:p>
          <a:p>
            <a:r>
              <a:rPr lang="en-US" dirty="0" smtClean="0"/>
              <a:t>While some of the other criteria focus on prediction variance (e.g., I- and G-optimality). </a:t>
            </a:r>
          </a:p>
          <a:p>
            <a:r>
              <a:rPr lang="en-US" dirty="0" smtClean="0"/>
              <a:t>Optimal designs are typically “optimal” only with respect to one of these criteria. [</a:t>
            </a:r>
            <a:r>
              <a:rPr lang="en-US" i="1" dirty="0" smtClean="0"/>
              <a:t>Sometimes designs will be optimal with respect to multiple criteria, but this is rarely the case</a:t>
            </a:r>
            <a:r>
              <a:rPr lang="en-US" dirty="0" smtClean="0"/>
              <a:t>]</a:t>
            </a:r>
            <a:endParaRPr lang="en-US" i="1" dirty="0"/>
          </a:p>
        </p:txBody>
      </p:sp>
      <p:sp>
        <p:nvSpPr>
          <p:cNvPr id="10" name="Rectangle 2"/>
          <p:cNvSpPr>
            <a:spLocks noGrp="1" noChangeArrowheads="1"/>
          </p:cNvSpPr>
          <p:nvPr>
            <p:ph type="title"/>
          </p:nvPr>
        </p:nvSpPr>
        <p:spPr>
          <a:xfrm>
            <a:off x="304800" y="228600"/>
            <a:ext cx="8510588" cy="685800"/>
          </a:xfrm>
        </p:spPr>
        <p:txBody>
          <a:bodyPr/>
          <a:lstStyle/>
          <a:p>
            <a:r>
              <a:rPr lang="en-US" sz="3200" dirty="0" smtClean="0"/>
              <a:t>In what sense are optimal designs, optimal?</a:t>
            </a:r>
          </a:p>
        </p:txBody>
      </p:sp>
    </p:spTree>
    <p:extLst>
      <p:ext uri="{BB962C8B-B14F-4D97-AF65-F5344CB8AC3E}">
        <p14:creationId xmlns:p14="http://schemas.microsoft.com/office/powerpoint/2010/main" val="4109642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04800" y="228600"/>
            <a:ext cx="8510588" cy="685800"/>
          </a:xfrm>
        </p:spPr>
        <p:txBody>
          <a:bodyPr/>
          <a:lstStyle/>
          <a:p>
            <a:r>
              <a:rPr lang="en-US" sz="3200" dirty="0" smtClean="0"/>
              <a:t>A Quick Illustration – Power Wash Opt.</a:t>
            </a:r>
          </a:p>
        </p:txBody>
      </p:sp>
      <p:sp>
        <p:nvSpPr>
          <p:cNvPr id="6" name="TextBox 5"/>
          <p:cNvSpPr txBox="1"/>
          <p:nvPr/>
        </p:nvSpPr>
        <p:spPr>
          <a:xfrm>
            <a:off x="457200" y="1152525"/>
            <a:ext cx="8001000" cy="1477328"/>
          </a:xfrm>
          <a:prstGeom prst="rect">
            <a:avLst/>
          </a:prstGeom>
          <a:noFill/>
        </p:spPr>
        <p:txBody>
          <a:bodyPr wrap="square" rtlCol="0">
            <a:spAutoFit/>
          </a:bodyPr>
          <a:lstStyle/>
          <a:p>
            <a:r>
              <a:rPr lang="en-US" dirty="0" smtClean="0">
                <a:solidFill>
                  <a:srgbClr val="000000"/>
                </a:solidFill>
              </a:rPr>
              <a:t>A team is investigating a power-wash process to clean steel couplings. Four important factors in the wash process and their current settings are considered. Suppose a Central Composite Design with 30 runs is proposed…</a:t>
            </a:r>
            <a:r>
              <a:rPr lang="en-US" b="1" dirty="0" smtClean="0">
                <a:solidFill>
                  <a:srgbClr val="000000"/>
                </a:solidFill>
              </a:rPr>
              <a:t>do we need all 30 experimental runs to arrive to similar conclusions?</a:t>
            </a:r>
            <a:endParaRPr lang="en-US" b="1" baseline="30000" dirty="0" smtClean="0">
              <a:solidFill>
                <a:srgbClr val="000000"/>
              </a:solidFill>
            </a:endParaRPr>
          </a:p>
        </p:txBody>
      </p:sp>
      <p:graphicFrame>
        <p:nvGraphicFramePr>
          <p:cNvPr id="7" name="Table 6"/>
          <p:cNvGraphicFramePr>
            <a:graphicFrameLocks noGrp="1"/>
          </p:cNvGraphicFramePr>
          <p:nvPr/>
        </p:nvGraphicFramePr>
        <p:xfrm>
          <a:off x="1219200" y="3103880"/>
          <a:ext cx="6477000" cy="1854200"/>
        </p:xfrm>
        <a:graphic>
          <a:graphicData uri="http://schemas.openxmlformats.org/drawingml/2006/table">
            <a:tbl>
              <a:tblPr firstRow="1" bandRow="1">
                <a:tableStyleId>{5C22544A-7EE6-4342-B048-85BDC9FD1C3A}</a:tableStyleId>
              </a:tblPr>
              <a:tblGrid>
                <a:gridCol w="1884680"/>
                <a:gridCol w="4592320"/>
              </a:tblGrid>
              <a:tr h="370840">
                <a:tc>
                  <a:txBody>
                    <a:bodyPr/>
                    <a:lstStyle/>
                    <a:p>
                      <a:r>
                        <a:rPr lang="en-US" sz="1300" dirty="0" smtClean="0"/>
                        <a:t>Variable</a:t>
                      </a:r>
                      <a:endParaRPr lang="en-US" sz="1300" dirty="0"/>
                    </a:p>
                  </a:txBody>
                  <a:tcPr>
                    <a:solidFill>
                      <a:srgbClr val="92D050"/>
                    </a:solidFill>
                  </a:tcPr>
                </a:tc>
                <a:tc>
                  <a:txBody>
                    <a:bodyPr/>
                    <a:lstStyle/>
                    <a:p>
                      <a:r>
                        <a:rPr lang="en-US" sz="1300" dirty="0" smtClean="0"/>
                        <a:t>Description</a:t>
                      </a:r>
                      <a:endParaRPr lang="en-US" sz="1300" dirty="0"/>
                    </a:p>
                  </a:txBody>
                  <a:tcPr>
                    <a:solidFill>
                      <a:srgbClr val="92D050"/>
                    </a:solidFill>
                  </a:tcPr>
                </a:tc>
              </a:tr>
              <a:tr h="370840">
                <a:tc>
                  <a:txBody>
                    <a:bodyPr/>
                    <a:lstStyle/>
                    <a:p>
                      <a:r>
                        <a:rPr lang="en-US" sz="1300" dirty="0" smtClean="0">
                          <a:solidFill>
                            <a:schemeClr val="tx1"/>
                          </a:solidFill>
                        </a:rPr>
                        <a:t>Pressure (x</a:t>
                      </a:r>
                      <a:r>
                        <a:rPr lang="en-US" sz="1300" kern="1200" baseline="-25000" dirty="0" smtClean="0">
                          <a:solidFill>
                            <a:schemeClr val="tx1"/>
                          </a:solidFill>
                          <a:latin typeface="+mn-lt"/>
                          <a:ea typeface="+mn-ea"/>
                          <a:cs typeface="+mn-cs"/>
                        </a:rPr>
                        <a:t>1</a:t>
                      </a:r>
                      <a:r>
                        <a:rPr lang="en-US" sz="130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Water pressure,</a:t>
                      </a:r>
                      <a:r>
                        <a:rPr lang="en-US" sz="1300" baseline="0" dirty="0" smtClean="0">
                          <a:solidFill>
                            <a:schemeClr val="tx1"/>
                          </a:solidFill>
                        </a:rPr>
                        <a:t> psi (80, 140, 200)</a:t>
                      </a:r>
                      <a:endParaRPr lang="en-US" sz="1300" dirty="0">
                        <a:solidFill>
                          <a:schemeClr val="tx1"/>
                        </a:solidFill>
                      </a:endParaRPr>
                    </a:p>
                  </a:txBody>
                  <a:tcPr/>
                </a:tc>
              </a:tr>
              <a:tr h="370840">
                <a:tc>
                  <a:txBody>
                    <a:bodyPr/>
                    <a:lstStyle/>
                    <a:p>
                      <a:r>
                        <a:rPr lang="en-US" sz="1300" dirty="0" smtClean="0">
                          <a:solidFill>
                            <a:schemeClr val="tx1"/>
                          </a:solidFill>
                        </a:rPr>
                        <a:t>Temp. </a:t>
                      </a:r>
                      <a:r>
                        <a:rPr lang="en-US" sz="1300" baseline="0" dirty="0" smtClean="0">
                          <a:solidFill>
                            <a:schemeClr val="tx1"/>
                          </a:solidFill>
                        </a:rPr>
                        <a:t>(x</a:t>
                      </a:r>
                      <a:r>
                        <a:rPr lang="en-US" sz="1300" kern="1200" baseline="-25000" dirty="0" smtClean="0">
                          <a:solidFill>
                            <a:schemeClr val="tx1"/>
                          </a:solidFill>
                          <a:latin typeface="+mn-lt"/>
                          <a:ea typeface="+mn-ea"/>
                          <a:cs typeface="+mn-cs"/>
                        </a:rPr>
                        <a:t>2</a:t>
                      </a:r>
                      <a:r>
                        <a:rPr lang="en-US" sz="1300" baseline="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Water temperature</a:t>
                      </a:r>
                      <a:r>
                        <a:rPr lang="en-US" sz="1300" baseline="0" dirty="0" smtClean="0">
                          <a:solidFill>
                            <a:schemeClr val="tx1"/>
                          </a:solidFill>
                        </a:rPr>
                        <a:t>, ºF (160, 175, 190)</a:t>
                      </a:r>
                      <a:endParaRPr lang="en-US" sz="1300" dirty="0">
                        <a:solidFill>
                          <a:schemeClr val="tx1"/>
                        </a:solidFill>
                      </a:endParaRPr>
                    </a:p>
                  </a:txBody>
                  <a:tcPr/>
                </a:tc>
              </a:tr>
              <a:tr h="370840">
                <a:tc>
                  <a:txBody>
                    <a:bodyPr/>
                    <a:lstStyle/>
                    <a:p>
                      <a:r>
                        <a:rPr lang="en-US" sz="1300" baseline="0" dirty="0" smtClean="0">
                          <a:solidFill>
                            <a:schemeClr val="tx1"/>
                          </a:solidFill>
                        </a:rPr>
                        <a:t>Time </a:t>
                      </a:r>
                      <a:r>
                        <a:rPr lang="en-US" sz="1300" dirty="0" smtClean="0">
                          <a:solidFill>
                            <a:schemeClr val="tx1"/>
                          </a:solidFill>
                        </a:rPr>
                        <a:t>(x</a:t>
                      </a:r>
                      <a:r>
                        <a:rPr lang="en-US" sz="1300" kern="1200" baseline="-25000" dirty="0" smtClean="0">
                          <a:solidFill>
                            <a:schemeClr val="tx1"/>
                          </a:solidFill>
                          <a:latin typeface="+mn-lt"/>
                          <a:ea typeface="+mn-ea"/>
                          <a:cs typeface="+mn-cs"/>
                        </a:rPr>
                        <a:t>3</a:t>
                      </a:r>
                      <a:r>
                        <a:rPr lang="en-US" sz="130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Wash cycle</a:t>
                      </a:r>
                      <a:r>
                        <a:rPr lang="en-US" sz="1300" baseline="0" dirty="0" smtClean="0">
                          <a:solidFill>
                            <a:schemeClr val="tx1"/>
                          </a:solidFill>
                        </a:rPr>
                        <a:t> time, minutes (2, 4, 6)</a:t>
                      </a:r>
                      <a:endParaRPr lang="en-US" sz="1300" dirty="0">
                        <a:solidFill>
                          <a:schemeClr val="tx1"/>
                        </a:solidFill>
                      </a:endParaRPr>
                    </a:p>
                  </a:txBody>
                  <a:tcPr/>
                </a:tc>
              </a:tr>
              <a:tr h="370840">
                <a:tc>
                  <a:txBody>
                    <a:bodyPr/>
                    <a:lstStyle/>
                    <a:p>
                      <a:r>
                        <a:rPr lang="en-US" sz="1300" dirty="0" smtClean="0">
                          <a:solidFill>
                            <a:schemeClr val="tx1"/>
                          </a:solidFill>
                        </a:rPr>
                        <a:t>Conc.</a:t>
                      </a:r>
                      <a:r>
                        <a:rPr lang="en-US" sz="1300" baseline="0" dirty="0" smtClean="0">
                          <a:solidFill>
                            <a:schemeClr val="tx1"/>
                          </a:solidFill>
                        </a:rPr>
                        <a:t> (x</a:t>
                      </a:r>
                      <a:r>
                        <a:rPr lang="en-US" sz="1300" baseline="-25000" dirty="0" smtClean="0">
                          <a:solidFill>
                            <a:schemeClr val="tx1"/>
                          </a:solidFill>
                        </a:rPr>
                        <a:t>4</a:t>
                      </a:r>
                      <a:r>
                        <a:rPr lang="en-US" sz="1300" baseline="0" dirty="0" smtClean="0">
                          <a:solidFill>
                            <a:schemeClr val="tx1"/>
                          </a:solidFill>
                        </a:rPr>
                        <a:t>)</a:t>
                      </a:r>
                      <a:endParaRPr lang="en-US" sz="1300" dirty="0">
                        <a:solidFill>
                          <a:schemeClr val="tx1"/>
                        </a:solidFill>
                      </a:endParaRPr>
                    </a:p>
                  </a:txBody>
                  <a:tcPr/>
                </a:tc>
                <a:tc>
                  <a:txBody>
                    <a:bodyPr/>
                    <a:lstStyle/>
                    <a:p>
                      <a:r>
                        <a:rPr lang="en-US" sz="1300" dirty="0" smtClean="0">
                          <a:solidFill>
                            <a:schemeClr val="tx1"/>
                          </a:solidFill>
                        </a:rPr>
                        <a:t>Detergent concentration</a:t>
                      </a:r>
                      <a:r>
                        <a:rPr lang="en-US" sz="1300" baseline="0" dirty="0" smtClean="0">
                          <a:solidFill>
                            <a:schemeClr val="tx1"/>
                          </a:solidFill>
                        </a:rPr>
                        <a:t>, % (2, 4.5, 7)</a:t>
                      </a:r>
                      <a:endParaRPr lang="en-US" sz="1300" dirty="0">
                        <a:solidFill>
                          <a:schemeClr val="tx1"/>
                        </a:solidFill>
                      </a:endParaRPr>
                    </a:p>
                  </a:txBody>
                  <a:tcPr/>
                </a:tc>
              </a:tr>
            </a:tbl>
          </a:graphicData>
        </a:graphic>
      </p:graphicFrame>
    </p:spTree>
    <p:extLst>
      <p:ext uri="{BB962C8B-B14F-4D97-AF65-F5344CB8AC3E}">
        <p14:creationId xmlns:p14="http://schemas.microsoft.com/office/powerpoint/2010/main" val="2139015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idx="1"/>
          </p:nvPr>
        </p:nvSpPr>
        <p:spPr>
          <a:xfrm>
            <a:off x="304800" y="1295400"/>
            <a:ext cx="8540750" cy="4419599"/>
          </a:xfrm>
        </p:spPr>
        <p:txBody>
          <a:bodyPr/>
          <a:lstStyle/>
          <a:p>
            <a:r>
              <a:rPr lang="en-US" dirty="0" smtClean="0"/>
              <a:t>30 runs provide sufficient information to estimate several terms in the model.  In particular we can estimate: the constant, four main effects, six two-way interactions, four quadratic effects, and 15 DF allocated to estimate the error. </a:t>
            </a:r>
          </a:p>
          <a:p>
            <a:r>
              <a:rPr lang="en-US" dirty="0" smtClean="0"/>
              <a:t>Are we performing too many runs?</a:t>
            </a:r>
          </a:p>
          <a:p>
            <a:r>
              <a:rPr lang="en-US" dirty="0" smtClean="0"/>
              <a:t>Can we sacrifice a little orthogonality but save money by </a:t>
            </a:r>
            <a:r>
              <a:rPr lang="en-US" dirty="0" smtClean="0"/>
              <a:t>performing a shorter experiment?</a:t>
            </a:r>
            <a:endParaRPr lang="en-US" dirty="0" smtClean="0"/>
          </a:p>
          <a:p>
            <a:r>
              <a:rPr lang="en-US" dirty="0" smtClean="0"/>
              <a:t>Will the quality of the proposed solution be the same with fewer runs?</a:t>
            </a:r>
            <a:endParaRPr lang="en-US" dirty="0"/>
          </a:p>
        </p:txBody>
      </p:sp>
      <p:sp>
        <p:nvSpPr>
          <p:cNvPr id="7" name="Rectangle 2"/>
          <p:cNvSpPr>
            <a:spLocks noGrp="1" noChangeArrowheads="1"/>
          </p:cNvSpPr>
          <p:nvPr>
            <p:ph type="title"/>
          </p:nvPr>
        </p:nvSpPr>
        <p:spPr>
          <a:xfrm>
            <a:off x="304800" y="228600"/>
            <a:ext cx="8510588" cy="685800"/>
          </a:xfrm>
        </p:spPr>
        <p:txBody>
          <a:bodyPr/>
          <a:lstStyle/>
          <a:p>
            <a:r>
              <a:rPr lang="en-US" sz="3200" dirty="0" smtClean="0"/>
              <a:t>A Quick Illustration – Power Wash Opt.</a:t>
            </a:r>
          </a:p>
        </p:txBody>
      </p:sp>
    </p:spTree>
    <p:extLst>
      <p:ext uri="{BB962C8B-B14F-4D97-AF65-F5344CB8AC3E}">
        <p14:creationId xmlns:p14="http://schemas.microsoft.com/office/powerpoint/2010/main" val="1592813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tab Statistical Software">
  <a:themeElements>
    <a:clrScheme name="Minitab Themes">
      <a:dk1>
        <a:srgbClr val="FFFFFF"/>
      </a:dk1>
      <a:lt1>
        <a:srgbClr val="000000"/>
      </a:lt1>
      <a:dk2>
        <a:srgbClr val="FFFFFF"/>
      </a:dk2>
      <a:lt2>
        <a:srgbClr val="000000"/>
      </a:lt2>
      <a:accent1>
        <a:srgbClr val="000000"/>
      </a:accent1>
      <a:accent2>
        <a:srgbClr val="000000"/>
      </a:accent2>
      <a:accent3>
        <a:srgbClr val="000000"/>
      </a:accent3>
      <a:accent4>
        <a:srgbClr val="000000"/>
      </a:accent4>
      <a:accent5>
        <a:srgbClr val="000000"/>
      </a:accent5>
      <a:accent6>
        <a:srgbClr val="000000"/>
      </a:accent6>
      <a:hlink>
        <a:srgbClr val="002060"/>
      </a:hlink>
      <a:folHlink>
        <a:srgbClr val="0070C0"/>
      </a:folHlink>
    </a:clrScheme>
    <a:fontScheme name="Clou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
      <a:clrScheme name="Clouds 10">
        <a:dk1>
          <a:srgbClr val="000000"/>
        </a:dk1>
        <a:lt1>
          <a:srgbClr val="000000"/>
        </a:lt1>
        <a:dk2>
          <a:srgbClr val="8A8472"/>
        </a:dk2>
        <a:lt2>
          <a:srgbClr val="4D4D4D"/>
        </a:lt2>
        <a:accent1>
          <a:srgbClr val="EDEEE2"/>
        </a:accent1>
        <a:accent2>
          <a:srgbClr val="7FAA7E"/>
        </a:accent2>
        <a:accent3>
          <a:srgbClr val="AAAAAA"/>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Minitab Statistical Software</Template>
  <TotalTime>9361</TotalTime>
  <Words>3137</Words>
  <Application>Microsoft Office PowerPoint</Application>
  <PresentationFormat>On-screen Show (4:3)</PresentationFormat>
  <Paragraphs>313</Paragraphs>
  <Slides>40</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Minitab Statistical Software</vt:lpstr>
      <vt:lpstr>Equation</vt:lpstr>
      <vt:lpstr>The Future of Design of Experiments: is it “Optimal”?</vt:lpstr>
      <vt:lpstr>Outline</vt:lpstr>
      <vt:lpstr>Optimal Designs</vt:lpstr>
      <vt:lpstr>Optimal Designs</vt:lpstr>
      <vt:lpstr>Optimal Designs</vt:lpstr>
      <vt:lpstr>In what sense are optimal designs, optimal?</vt:lpstr>
      <vt:lpstr>In what sense are optimal designs, optimal?</vt:lpstr>
      <vt:lpstr>A Quick Illustration – Power Wash Opt.</vt:lpstr>
      <vt:lpstr>A Quick Illustration – Power Wash Opt.</vt:lpstr>
      <vt:lpstr>PowerPoint Presentation</vt:lpstr>
      <vt:lpstr>PowerPoint Presentation</vt:lpstr>
      <vt:lpstr>PowerPoint Presentation</vt:lpstr>
      <vt:lpstr>PowerPoint Presentation</vt:lpstr>
      <vt:lpstr>PowerPoint Presentation</vt:lpstr>
      <vt:lpstr>PowerPoint Presentation</vt:lpstr>
      <vt:lpstr>When do we use optimal designs? </vt:lpstr>
      <vt:lpstr>When do we use optimal designs? </vt:lpstr>
      <vt:lpstr>PowerPoint Presentation</vt:lpstr>
      <vt:lpstr>Available algorithms</vt:lpstr>
      <vt:lpstr>Coordinate Exchange Algorithm</vt:lpstr>
      <vt:lpstr>Coordinate Exchange Algorithm</vt:lpstr>
      <vt:lpstr>Coordinate Exchange Algorithm</vt:lpstr>
      <vt:lpstr>PowerPoint Presentation</vt:lpstr>
      <vt:lpstr>Design Augmentation</vt:lpstr>
      <vt:lpstr>PowerPoint Presentation</vt:lpstr>
      <vt:lpstr>PowerPoint Presentation</vt:lpstr>
      <vt:lpstr>PowerPoint Presentation</vt:lpstr>
      <vt:lpstr>PowerPoint Presentation</vt:lpstr>
      <vt:lpstr>Design Augmentation</vt:lpstr>
      <vt:lpstr>PowerPoint Presentation</vt:lpstr>
      <vt:lpstr>Balanced Incomplete Block Designs</vt:lpstr>
      <vt:lpstr>Balanced Incomplete Block Designs</vt:lpstr>
      <vt:lpstr>Disadvantages of using an OD</vt:lpstr>
      <vt:lpstr>The Future</vt:lpstr>
      <vt:lpstr>PowerPoint Presentation</vt:lpstr>
      <vt:lpstr>Appendix: Optimality Criteria</vt:lpstr>
      <vt:lpstr>The D-optimality criterion</vt:lpstr>
      <vt:lpstr>The A-optimality criterion</vt:lpstr>
      <vt:lpstr>Criteria based on prediction variance</vt:lpstr>
      <vt:lpstr>Criteria based on prediction variance</vt:lpstr>
    </vt:vector>
  </TitlesOfParts>
  <Company>Minitab,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Webinars</dc:title>
  <dc:creator>mparet</dc:creator>
  <cp:lastModifiedBy>Eduardo Santiago</cp:lastModifiedBy>
  <cp:revision>771</cp:revision>
  <cp:lastPrinted>2012-01-04T13:44:15Z</cp:lastPrinted>
  <dcterms:created xsi:type="dcterms:W3CDTF">2011-04-28T15:23:26Z</dcterms:created>
  <dcterms:modified xsi:type="dcterms:W3CDTF">2012-03-26T16:04:47Z</dcterms:modified>
</cp:coreProperties>
</file>