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3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4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5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6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9"/>
  </p:notesMasterIdLst>
  <p:sldIdLst>
    <p:sldId id="256" r:id="rId2"/>
    <p:sldId id="295" r:id="rId3"/>
    <p:sldId id="297" r:id="rId4"/>
    <p:sldId id="291" r:id="rId5"/>
    <p:sldId id="292" r:id="rId6"/>
    <p:sldId id="293" r:id="rId7"/>
    <p:sldId id="294" r:id="rId8"/>
  </p:sldIdLst>
  <p:sldSz cx="5400675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31" autoAdjust="0"/>
    <p:restoredTop sz="87149" autoAdjust="0"/>
  </p:normalViewPr>
  <p:slideViewPr>
    <p:cSldViewPr snapToGrid="0">
      <p:cViewPr varScale="1">
        <p:scale>
          <a:sx n="93" d="100"/>
          <a:sy n="93" d="100"/>
        </p:scale>
        <p:origin x="83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015421910921469"/>
          <c:y val="4.7127286660185751E-2"/>
          <c:w val="0.59018220648427377"/>
          <c:h val="0.792597506641883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Method A</c:v>
                </c:pt>
              </c:strCache>
            </c:strRef>
          </c:tx>
          <c:spPr>
            <a:ln w="12700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chemeClr val="accent1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48</c:v>
                </c:pt>
                <c:pt idx="4">
                  <c:v>56</c:v>
                </c:pt>
                <c:pt idx="5">
                  <c:v>64</c:v>
                </c:pt>
                <c:pt idx="6">
                  <c:v>80</c:v>
                </c:pt>
                <c:pt idx="7">
                  <c:v>96</c:v>
                </c:pt>
                <c:pt idx="8">
                  <c:v>112</c:v>
                </c:pt>
              </c:numCache>
            </c:numRef>
          </c:xVal>
          <c:yVal>
            <c:numRef>
              <c:f>Sheet1!$B$2:$B$10</c:f>
              <c:numCache>
                <c:formatCode>General</c:formatCode>
                <c:ptCount val="9"/>
                <c:pt idx="0">
                  <c:v>28.340920000000001</c:v>
                </c:pt>
                <c:pt idx="1">
                  <c:v>8.6618659999999998</c:v>
                </c:pt>
                <c:pt idx="2">
                  <c:v>6.8066240000000002</c:v>
                </c:pt>
                <c:pt idx="3">
                  <c:v>5.9603619999999999</c:v>
                </c:pt>
                <c:pt idx="4">
                  <c:v>5.7285139999999997</c:v>
                </c:pt>
                <c:pt idx="5">
                  <c:v>5.4590639999999997</c:v>
                </c:pt>
                <c:pt idx="6">
                  <c:v>5.1017320000000002</c:v>
                </c:pt>
                <c:pt idx="7">
                  <c:v>4.8269520000000004</c:v>
                </c:pt>
                <c:pt idx="8">
                  <c:v>4.0395599999999998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BB9-4250-B558-4984050C975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Method B</c:v>
                </c:pt>
              </c:strCache>
            </c:strRef>
          </c:tx>
          <c:spPr>
            <a:ln w="12700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2">
                  <a:lumMod val="60000"/>
                  <a:lumOff val="40000"/>
                </a:schemeClr>
              </a:solidFill>
              <a:ln w="12700">
                <a:solidFill>
                  <a:schemeClr val="accent2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48</c:v>
                </c:pt>
                <c:pt idx="4">
                  <c:v>56</c:v>
                </c:pt>
                <c:pt idx="5">
                  <c:v>64</c:v>
                </c:pt>
                <c:pt idx="6">
                  <c:v>80</c:v>
                </c:pt>
                <c:pt idx="7">
                  <c:v>96</c:v>
                </c:pt>
                <c:pt idx="8">
                  <c:v>112</c:v>
                </c:pt>
              </c:numCache>
            </c:numRef>
          </c:xVal>
          <c:yVal>
            <c:numRef>
              <c:f>Sheet1!$C$2:$C$10</c:f>
              <c:numCache>
                <c:formatCode>General</c:formatCode>
                <c:ptCount val="9"/>
                <c:pt idx="0">
                  <c:v>12.77538</c:v>
                </c:pt>
                <c:pt idx="1">
                  <c:v>3.0458020000000001</c:v>
                </c:pt>
                <c:pt idx="2">
                  <c:v>1.8449759999999999</c:v>
                </c:pt>
                <c:pt idx="3">
                  <c:v>1.1718139999999999</c:v>
                </c:pt>
                <c:pt idx="4">
                  <c:v>1.0917403999999999</c:v>
                </c:pt>
                <c:pt idx="5">
                  <c:v>1.1897139999999999</c:v>
                </c:pt>
                <c:pt idx="6">
                  <c:v>1.2265619999999999</c:v>
                </c:pt>
                <c:pt idx="7">
                  <c:v>1.265666</c:v>
                </c:pt>
                <c:pt idx="8">
                  <c:v>1.1131142000000001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BB9-4250-B558-4984050C975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Method C</c:v>
                </c:pt>
              </c:strCache>
            </c:strRef>
          </c:tx>
          <c:spPr>
            <a:ln w="12700" cap="rnd">
              <a:solidFill>
                <a:schemeClr val="accent4">
                  <a:lumMod val="75000"/>
                </a:schemeClr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chemeClr val="accent4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48</c:v>
                </c:pt>
                <c:pt idx="4">
                  <c:v>56</c:v>
                </c:pt>
                <c:pt idx="5">
                  <c:v>64</c:v>
                </c:pt>
                <c:pt idx="6">
                  <c:v>80</c:v>
                </c:pt>
                <c:pt idx="7">
                  <c:v>96</c:v>
                </c:pt>
                <c:pt idx="8">
                  <c:v>112</c:v>
                </c:pt>
              </c:numCache>
            </c:numRef>
          </c:xVal>
          <c:yVal>
            <c:numRef>
              <c:f>Sheet1!$D$2:$D$10</c:f>
              <c:numCache>
                <c:formatCode>General</c:formatCode>
                <c:ptCount val="9"/>
                <c:pt idx="0">
                  <c:v>10.68186</c:v>
                </c:pt>
                <c:pt idx="1">
                  <c:v>6.6436999999999999</c:v>
                </c:pt>
                <c:pt idx="2">
                  <c:v>4.9187479999999999</c:v>
                </c:pt>
                <c:pt idx="3">
                  <c:v>4.4139759999999999</c:v>
                </c:pt>
                <c:pt idx="4">
                  <c:v>3.9789859999999999</c:v>
                </c:pt>
                <c:pt idx="5">
                  <c:v>3.9747680000000001</c:v>
                </c:pt>
                <c:pt idx="6">
                  <c:v>3.8701620000000001</c:v>
                </c:pt>
                <c:pt idx="7">
                  <c:v>3.921672</c:v>
                </c:pt>
                <c:pt idx="8">
                  <c:v>3.3686060000000002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BB9-4250-B558-4984050C975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Method D</c:v>
                </c:pt>
              </c:strCache>
            </c:strRef>
          </c:tx>
          <c:spPr>
            <a:ln w="12700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accent6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48</c:v>
                </c:pt>
                <c:pt idx="4">
                  <c:v>56</c:v>
                </c:pt>
                <c:pt idx="5">
                  <c:v>64</c:v>
                </c:pt>
                <c:pt idx="6">
                  <c:v>80</c:v>
                </c:pt>
                <c:pt idx="7">
                  <c:v>96</c:v>
                </c:pt>
                <c:pt idx="8">
                  <c:v>112</c:v>
                </c:pt>
              </c:numCache>
            </c:numRef>
          </c:xVal>
          <c:yVal>
            <c:numRef>
              <c:f>Sheet1!$E$2:$E$10</c:f>
              <c:numCache>
                <c:formatCode>General</c:formatCode>
                <c:ptCount val="9"/>
                <c:pt idx="0">
                  <c:v>58.602339999999998</c:v>
                </c:pt>
                <c:pt idx="1">
                  <c:v>16.98272</c:v>
                </c:pt>
                <c:pt idx="2">
                  <c:v>8.4502199999999998</c:v>
                </c:pt>
                <c:pt idx="3">
                  <c:v>5.9308160000000001</c:v>
                </c:pt>
                <c:pt idx="4">
                  <c:v>5.1378620000000002</c:v>
                </c:pt>
                <c:pt idx="5">
                  <c:v>5.0859420000000002</c:v>
                </c:pt>
                <c:pt idx="6">
                  <c:v>5.2147639999999997</c:v>
                </c:pt>
                <c:pt idx="7">
                  <c:v>5.1450360000000002</c:v>
                </c:pt>
                <c:pt idx="8">
                  <c:v>4.1181239999999999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BB9-4250-B558-4984050C975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Method E</c:v>
                </c:pt>
              </c:strCache>
            </c:strRef>
          </c:tx>
          <c:spPr>
            <a:ln w="12700" cap="rnd">
              <a:solidFill>
                <a:srgbClr val="7030A0"/>
              </a:solidFill>
              <a:round/>
            </a:ln>
            <a:effectLst/>
          </c:spPr>
          <c:marker>
            <c:symbol val="x"/>
            <c:size val="5"/>
            <c:spPr>
              <a:noFill/>
              <a:ln w="12700">
                <a:solidFill>
                  <a:srgbClr val="7030A0"/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48</c:v>
                </c:pt>
                <c:pt idx="4">
                  <c:v>56</c:v>
                </c:pt>
                <c:pt idx="5">
                  <c:v>64</c:v>
                </c:pt>
                <c:pt idx="6">
                  <c:v>80</c:v>
                </c:pt>
                <c:pt idx="7">
                  <c:v>96</c:v>
                </c:pt>
                <c:pt idx="8">
                  <c:v>112</c:v>
                </c:pt>
              </c:numCache>
            </c:numRef>
          </c:xVal>
          <c:yVal>
            <c:numRef>
              <c:f>Sheet1!$F$2:$F$10</c:f>
              <c:numCache>
                <c:formatCode>General</c:formatCode>
                <c:ptCount val="9"/>
                <c:pt idx="0">
                  <c:v>20.199739999999998</c:v>
                </c:pt>
                <c:pt idx="1">
                  <c:v>11.1937</c:v>
                </c:pt>
                <c:pt idx="2">
                  <c:v>5.9162540000000003</c:v>
                </c:pt>
                <c:pt idx="3">
                  <c:v>4.251544</c:v>
                </c:pt>
                <c:pt idx="4">
                  <c:v>3.7699400000000001</c:v>
                </c:pt>
                <c:pt idx="5">
                  <c:v>3.7058680000000002</c:v>
                </c:pt>
                <c:pt idx="6">
                  <c:v>3.7104080000000002</c:v>
                </c:pt>
                <c:pt idx="7">
                  <c:v>3.6282139999999998</c:v>
                </c:pt>
                <c:pt idx="8">
                  <c:v>3.3637959999999998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BB9-4250-B558-4984050C9752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Method F</c:v>
                </c:pt>
              </c:strCache>
            </c:strRef>
          </c:tx>
          <c:spPr>
            <a:ln w="12700" cap="rnd">
              <a:solidFill>
                <a:srgbClr val="C00000"/>
              </a:solidFill>
              <a:round/>
            </a:ln>
            <a:effectLst/>
          </c:spPr>
          <c:marker>
            <c:symbol val="star"/>
            <c:size val="5"/>
            <c:spPr>
              <a:noFill/>
              <a:ln w="12700">
                <a:solidFill>
                  <a:srgbClr val="C00000">
                    <a:alpha val="98000"/>
                  </a:srgbClr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48</c:v>
                </c:pt>
                <c:pt idx="4">
                  <c:v>56</c:v>
                </c:pt>
                <c:pt idx="5">
                  <c:v>64</c:v>
                </c:pt>
                <c:pt idx="6">
                  <c:v>80</c:v>
                </c:pt>
                <c:pt idx="7">
                  <c:v>96</c:v>
                </c:pt>
                <c:pt idx="8">
                  <c:v>112</c:v>
                </c:pt>
              </c:numCache>
            </c:numRef>
          </c:xVal>
          <c:yVal>
            <c:numRef>
              <c:f>Sheet1!$G$2:$G$10</c:f>
              <c:numCache>
                <c:formatCode>General</c:formatCode>
                <c:ptCount val="9"/>
                <c:pt idx="0">
                  <c:v>17.550899999999999</c:v>
                </c:pt>
                <c:pt idx="1">
                  <c:v>23.02224</c:v>
                </c:pt>
                <c:pt idx="2">
                  <c:v>18.90644</c:v>
                </c:pt>
                <c:pt idx="3">
                  <c:v>17.51146</c:v>
                </c:pt>
                <c:pt idx="4">
                  <c:v>16.13494</c:v>
                </c:pt>
                <c:pt idx="5">
                  <c:v>15.0421</c:v>
                </c:pt>
                <c:pt idx="6">
                  <c:v>12.88008</c:v>
                </c:pt>
                <c:pt idx="7">
                  <c:v>11.099600000000001</c:v>
                </c:pt>
                <c:pt idx="8">
                  <c:v>8.5819539999999996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EBB9-4250-B558-4984050C9752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Method G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plus"/>
            <c:size val="5"/>
            <c:spPr>
              <a:noFill/>
              <a:ln w="12700">
                <a:solidFill>
                  <a:schemeClr val="tx1"/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48</c:v>
                </c:pt>
                <c:pt idx="4">
                  <c:v>56</c:v>
                </c:pt>
                <c:pt idx="5">
                  <c:v>64</c:v>
                </c:pt>
                <c:pt idx="6">
                  <c:v>80</c:v>
                </c:pt>
                <c:pt idx="7">
                  <c:v>96</c:v>
                </c:pt>
                <c:pt idx="8">
                  <c:v>112</c:v>
                </c:pt>
              </c:numCache>
            </c:numRef>
          </c:xVal>
          <c:yVal>
            <c:numRef>
              <c:f>Sheet1!$H$2:$H$10</c:f>
              <c:numCache>
                <c:formatCode>General</c:formatCode>
                <c:ptCount val="9"/>
                <c:pt idx="0">
                  <c:v>171.90559999999999</c:v>
                </c:pt>
                <c:pt idx="1">
                  <c:v>103.2024</c:v>
                </c:pt>
                <c:pt idx="2">
                  <c:v>118.236</c:v>
                </c:pt>
                <c:pt idx="3">
                  <c:v>114.3364</c:v>
                </c:pt>
                <c:pt idx="4">
                  <c:v>114.91379999999999</c:v>
                </c:pt>
                <c:pt idx="5">
                  <c:v>121.6712</c:v>
                </c:pt>
                <c:pt idx="6">
                  <c:v>113.72920000000001</c:v>
                </c:pt>
                <c:pt idx="7">
                  <c:v>97.492019999999997</c:v>
                </c:pt>
                <c:pt idx="8">
                  <c:v>72.255979999999994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EBB9-4250-B558-4984050C97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8621999"/>
        <c:axId val="773771647"/>
      </c:scatterChart>
      <c:valAx>
        <c:axId val="538621999"/>
        <c:scaling>
          <c:orientation val="minMax"/>
          <c:max val="112"/>
          <c:min val="0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773771647"/>
        <c:crossesAt val="0.1"/>
        <c:crossBetween val="midCat"/>
        <c:majorUnit val="16"/>
        <c:minorUnit val="8"/>
      </c:valAx>
      <c:valAx>
        <c:axId val="773771647"/>
        <c:scaling>
          <c:logBase val="10"/>
          <c:orientation val="minMax"/>
          <c:min val="0.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538621999"/>
        <c:crosses val="autoZero"/>
        <c:crossBetween val="midCat"/>
      </c:valAx>
      <c:spPr>
        <a:noFill/>
        <a:ln w="9525"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72888360071320046"/>
          <c:y val="4.3265894431909181E-2"/>
          <c:w val="0.26660949529918454"/>
          <c:h val="0.795381366555303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ysClr val="windowText" lastClr="0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800">
          <a:solidFill>
            <a:sysClr val="windowText" lastClr="000000"/>
          </a:solidFill>
          <a:latin typeface="Cambria Math" panose="02040503050406030204" pitchFamily="18" charset="0"/>
          <a:ea typeface="Cambria Math" panose="02040503050406030204" pitchFamily="18" charset="0"/>
        </a:defRPr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625041711541959"/>
          <c:y val="0.18456301910502854"/>
          <c:w val="0.77245623514579154"/>
          <c:h val="0.7199799721180466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uart（改善）</c:v>
                </c:pt>
              </c:strCache>
            </c:strRef>
          </c:tx>
          <c:spPr>
            <a:ln w="38100" cap="rnd">
              <a:solidFill>
                <a:schemeClr val="accent5">
                  <a:lumMod val="75000"/>
                  <a:alpha val="99000"/>
                </a:schemeClr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accent1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2.0801379999999998</c:v>
                </c:pt>
                <c:pt idx="1">
                  <c:v>2.1202380000000001</c:v>
                </c:pt>
                <c:pt idx="2">
                  <c:v>2.249838</c:v>
                </c:pt>
                <c:pt idx="3">
                  <c:v>2.1788059999999998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BB9-4250-B558-4984050C975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uart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10"/>
            <c:spPr>
              <a:solidFill>
                <a:schemeClr val="accent2">
                  <a:lumMod val="60000"/>
                  <a:lumOff val="40000"/>
                </a:schemeClr>
              </a:solidFill>
              <a:ln w="25400">
                <a:solidFill>
                  <a:schemeClr val="accent2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</c:numCache>
            </c:numRef>
          </c:xVal>
          <c:yVal>
            <c:numRef>
              <c:f>Sheet1!$C$2:$C$5</c:f>
              <c:numCache>
                <c:formatCode>General</c:formatCode>
                <c:ptCount val="4"/>
                <c:pt idx="0">
                  <c:v>1.558192</c:v>
                </c:pt>
                <c:pt idx="1">
                  <c:v>1.608136</c:v>
                </c:pt>
                <c:pt idx="2">
                  <c:v>1.392612</c:v>
                </c:pt>
                <c:pt idx="3">
                  <c:v>1.193228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BB9-4250-B558-4984050C97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8621999"/>
        <c:axId val="773771647"/>
      </c:scatterChart>
      <c:valAx>
        <c:axId val="538621999"/>
        <c:scaling>
          <c:logBase val="2"/>
          <c:orientation val="minMax"/>
          <c:min val="1024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773771647"/>
        <c:crosses val="autoZero"/>
        <c:crossBetween val="midCat"/>
        <c:majorUnit val="2"/>
      </c:valAx>
      <c:valAx>
        <c:axId val="7737716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538621999"/>
        <c:crosses val="autoZero"/>
        <c:crossBetween val="midCat"/>
      </c:valAx>
      <c:spPr>
        <a:noFill/>
        <a:ln w="9525">
          <a:solidFill>
            <a:schemeClr val="tx1"/>
          </a:solidFill>
        </a:ln>
        <a:effectLst/>
      </c:spPr>
    </c:plotArea>
    <c:legend>
      <c:legendPos val="t"/>
      <c:layout>
        <c:manualLayout>
          <c:xMode val="edge"/>
          <c:yMode val="edge"/>
          <c:x val="0"/>
          <c:y val="1.1747727228101866E-3"/>
          <c:w val="1"/>
          <c:h val="0.1562958235975573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ysClr val="windowText" lastClr="0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aseline="0">
          <a:solidFill>
            <a:sysClr val="windowText" lastClr="000000"/>
          </a:solidFill>
          <a:latin typeface="Cambria Math" panose="02040503050406030204" pitchFamily="18" charset="0"/>
          <a:ea typeface="Cambria Math" panose="02040503050406030204" pitchFamily="18" charset="0"/>
        </a:defRPr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625041711541959"/>
          <c:y val="0.18456301910502854"/>
          <c:w val="0.77245623514579154"/>
          <c:h val="0.7199799721180466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uart（改善）</c:v>
                </c:pt>
              </c:strCache>
            </c:strRef>
          </c:tx>
          <c:spPr>
            <a:ln w="38100" cap="rnd">
              <a:solidFill>
                <a:schemeClr val="accent5">
                  <a:lumMod val="75000"/>
                  <a:alpha val="99000"/>
                </a:schemeClr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accent1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9.9345180000000006</c:v>
                </c:pt>
                <c:pt idx="1">
                  <c:v>12.278</c:v>
                </c:pt>
                <c:pt idx="2">
                  <c:v>13.464840000000001</c:v>
                </c:pt>
                <c:pt idx="3">
                  <c:v>14.60004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BB9-4250-B558-4984050C975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uart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10"/>
            <c:spPr>
              <a:solidFill>
                <a:schemeClr val="accent2">
                  <a:lumMod val="60000"/>
                  <a:lumOff val="40000"/>
                </a:schemeClr>
              </a:solidFill>
              <a:ln w="25400">
                <a:solidFill>
                  <a:schemeClr val="accent2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</c:numCache>
            </c:numRef>
          </c:xVal>
          <c:yVal>
            <c:numRef>
              <c:f>Sheet1!$C$2:$C$5</c:f>
              <c:numCache>
                <c:formatCode>General</c:formatCode>
                <c:ptCount val="4"/>
                <c:pt idx="0">
                  <c:v>6.8116479999999999</c:v>
                </c:pt>
                <c:pt idx="1">
                  <c:v>7.388274</c:v>
                </c:pt>
                <c:pt idx="2">
                  <c:v>7.2959379999999996</c:v>
                </c:pt>
                <c:pt idx="3">
                  <c:v>7.6334359999999997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BB9-4250-B558-4984050C97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8621999"/>
        <c:axId val="773771647"/>
      </c:scatterChart>
      <c:valAx>
        <c:axId val="538621999"/>
        <c:scaling>
          <c:logBase val="2"/>
          <c:orientation val="minMax"/>
          <c:min val="1024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773771647"/>
        <c:crosses val="autoZero"/>
        <c:crossBetween val="midCat"/>
        <c:majorUnit val="2"/>
      </c:valAx>
      <c:valAx>
        <c:axId val="7737716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538621999"/>
        <c:crosses val="autoZero"/>
        <c:crossBetween val="midCat"/>
      </c:valAx>
      <c:spPr>
        <a:noFill/>
        <a:ln w="9525">
          <a:solidFill>
            <a:schemeClr val="tx1"/>
          </a:solidFill>
        </a:ln>
        <a:effectLst/>
      </c:spPr>
    </c:plotArea>
    <c:legend>
      <c:legendPos val="t"/>
      <c:layout>
        <c:manualLayout>
          <c:xMode val="edge"/>
          <c:yMode val="edge"/>
          <c:x val="0"/>
          <c:y val="1.1747727228101866E-3"/>
          <c:w val="1"/>
          <c:h val="0.1562958235975573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ysClr val="windowText" lastClr="0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aseline="0">
          <a:solidFill>
            <a:sysClr val="windowText" lastClr="000000"/>
          </a:solidFill>
          <a:latin typeface="Cambria Math" panose="02040503050406030204" pitchFamily="18" charset="0"/>
          <a:ea typeface="Cambria Math" panose="02040503050406030204" pitchFamily="18" charset="0"/>
        </a:defRPr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625041711541959"/>
          <c:y val="0.18456301910502854"/>
          <c:w val="0.77245623514579154"/>
          <c:h val="0.7199799721180466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uart（改善）</c:v>
                </c:pt>
              </c:strCache>
            </c:strRef>
          </c:tx>
          <c:spPr>
            <a:ln w="38100" cap="rnd">
              <a:solidFill>
                <a:schemeClr val="accent5">
                  <a:lumMod val="75000"/>
                  <a:alpha val="99000"/>
                </a:schemeClr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accent1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10000</c:v>
                </c:pt>
                <c:pt idx="1">
                  <c:v>100000</c:v>
                </c:pt>
                <c:pt idx="2">
                  <c:v>1000000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4.3348800000000001</c:v>
                </c:pt>
                <c:pt idx="1">
                  <c:v>11.188700000000001</c:v>
                </c:pt>
                <c:pt idx="2">
                  <c:v>49.324800000000003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BB9-4250-B558-4984050C975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uart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10"/>
            <c:spPr>
              <a:solidFill>
                <a:schemeClr val="accent2">
                  <a:lumMod val="60000"/>
                  <a:lumOff val="40000"/>
                </a:schemeClr>
              </a:solidFill>
              <a:ln w="25400">
                <a:solidFill>
                  <a:schemeClr val="accent2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10000</c:v>
                </c:pt>
                <c:pt idx="1">
                  <c:v>100000</c:v>
                </c:pt>
                <c:pt idx="2">
                  <c:v>1000000</c:v>
                </c:pt>
              </c:numCache>
            </c:numRef>
          </c:xVal>
          <c:yVal>
            <c:numRef>
              <c:f>Sheet1!$C$2:$C$4</c:f>
              <c:numCache>
                <c:formatCode>General</c:formatCode>
                <c:ptCount val="3"/>
                <c:pt idx="0">
                  <c:v>4.6847099999999999</c:v>
                </c:pt>
                <c:pt idx="1">
                  <c:v>11.033099999999999</c:v>
                </c:pt>
                <c:pt idx="2">
                  <c:v>18.700299999999999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BB9-4250-B558-4984050C975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ub</c:v>
                </c:pt>
              </c:strCache>
            </c:strRef>
          </c:tx>
          <c:spPr>
            <a:ln w="38100" cap="rnd">
              <a:solidFill>
                <a:schemeClr val="accent4">
                  <a:lumMod val="75000"/>
                </a:schemeClr>
              </a:solidFill>
              <a:round/>
            </a:ln>
            <a:effectLst/>
          </c:spPr>
          <c:marker>
            <c:symbol val="triangle"/>
            <c:size val="10"/>
            <c:spPr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10000</c:v>
                </c:pt>
                <c:pt idx="1">
                  <c:v>100000</c:v>
                </c:pt>
                <c:pt idx="2">
                  <c:v>1000000</c:v>
                </c:pt>
              </c:numCache>
            </c:numRef>
          </c:xVal>
          <c:yVal>
            <c:numRef>
              <c:f>Sheet1!$D$2:$D$4</c:f>
              <c:numCache>
                <c:formatCode>General</c:formatCode>
                <c:ptCount val="3"/>
                <c:pt idx="0">
                  <c:v>2.02386</c:v>
                </c:pt>
                <c:pt idx="1">
                  <c:v>3.8028400000000002</c:v>
                </c:pt>
                <c:pt idx="2">
                  <c:v>1.48285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BB9-4250-B558-4984050C975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sidx-r</c:v>
                </c:pt>
              </c:strCache>
            </c:strRef>
          </c:tx>
          <c:spPr>
            <a:ln w="38100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diamond"/>
            <c:size val="10"/>
            <c:spPr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accent6">
                    <a:lumMod val="75000"/>
                    <a:alpha val="95000"/>
                  </a:schemeClr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10000</c:v>
                </c:pt>
                <c:pt idx="1">
                  <c:v>100000</c:v>
                </c:pt>
                <c:pt idx="2">
                  <c:v>1000000</c:v>
                </c:pt>
              </c:numCache>
            </c:numRef>
          </c:xVal>
          <c:yVal>
            <c:numRef>
              <c:f>Sheet1!$E$2:$E$4</c:f>
              <c:numCache>
                <c:formatCode>General</c:formatCode>
                <c:ptCount val="3"/>
                <c:pt idx="0">
                  <c:v>0.29261700000000002</c:v>
                </c:pt>
                <c:pt idx="1">
                  <c:v>1.22</c:v>
                </c:pt>
                <c:pt idx="2">
                  <c:v>3.01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BB9-4250-B558-4984050C975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boost-r</c:v>
                </c:pt>
              </c:strCache>
            </c:strRef>
          </c:tx>
          <c:spPr>
            <a:ln w="38100" cap="rnd">
              <a:solidFill>
                <a:srgbClr val="7030A0"/>
              </a:solidFill>
              <a:round/>
            </a:ln>
            <a:effectLst/>
          </c:spPr>
          <c:marker>
            <c:symbol val="x"/>
            <c:size val="10"/>
            <c:spPr>
              <a:noFill/>
              <a:ln w="25400">
                <a:solidFill>
                  <a:srgbClr val="7030A0"/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10000</c:v>
                </c:pt>
                <c:pt idx="1">
                  <c:v>100000</c:v>
                </c:pt>
                <c:pt idx="2">
                  <c:v>1000000</c:v>
                </c:pt>
              </c:numCache>
            </c:numRef>
          </c:xVal>
          <c:yVal>
            <c:numRef>
              <c:f>Sheet1!$F$2:$F$4</c:f>
              <c:numCache>
                <c:formatCode>General</c:formatCode>
                <c:ptCount val="3"/>
                <c:pt idx="0">
                  <c:v>7.4944699999999997</c:v>
                </c:pt>
                <c:pt idx="1">
                  <c:v>24.566099999999999</c:v>
                </c:pt>
                <c:pt idx="2">
                  <c:v>60.264400000000002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BB9-4250-B558-4984050C97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8621999"/>
        <c:axId val="773771647"/>
      </c:scatterChart>
      <c:valAx>
        <c:axId val="538621999"/>
        <c:scaling>
          <c:logBase val="10"/>
          <c:orientation val="minMax"/>
          <c:min val="10000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773771647"/>
        <c:crosses val="autoZero"/>
        <c:crossBetween val="midCat"/>
      </c:valAx>
      <c:valAx>
        <c:axId val="7737716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538621999"/>
        <c:crosses val="autoZero"/>
        <c:crossBetween val="midCat"/>
      </c:valAx>
      <c:spPr>
        <a:noFill/>
        <a:ln w="9525">
          <a:solidFill>
            <a:schemeClr val="tx1"/>
          </a:solidFill>
        </a:ln>
        <a:effectLst/>
      </c:spPr>
    </c:plotArea>
    <c:legend>
      <c:legendPos val="t"/>
      <c:layout>
        <c:manualLayout>
          <c:xMode val="edge"/>
          <c:yMode val="edge"/>
          <c:x val="0"/>
          <c:y val="1.1747727228101866E-3"/>
          <c:w val="1"/>
          <c:h val="0.1562958235975573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ysClr val="windowText" lastClr="0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aseline="0">
          <a:solidFill>
            <a:sysClr val="windowText" lastClr="000000"/>
          </a:solidFill>
          <a:latin typeface="Cambria Math" panose="02040503050406030204" pitchFamily="18" charset="0"/>
          <a:ea typeface="Cambria Math" panose="02040503050406030204" pitchFamily="18" charset="0"/>
        </a:defRPr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625041711541959"/>
          <c:y val="0.18456301910502854"/>
          <c:w val="0.77245623514579154"/>
          <c:h val="0.7199799721180466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uart（改善）</c:v>
                </c:pt>
              </c:strCache>
            </c:strRef>
          </c:tx>
          <c:spPr>
            <a:ln w="38100" cap="rnd">
              <a:solidFill>
                <a:schemeClr val="accent5">
                  <a:lumMod val="75000"/>
                  <a:alpha val="99000"/>
                </a:schemeClr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accent1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49.324800000000003</c:v>
                </c:pt>
                <c:pt idx="1">
                  <c:v>10.708500000000001</c:v>
                </c:pt>
                <c:pt idx="2">
                  <c:v>2.23088</c:v>
                </c:pt>
                <c:pt idx="3">
                  <c:v>0.33316899999999999</c:v>
                </c:pt>
                <c:pt idx="4">
                  <c:v>0.38067000000000001</c:v>
                </c:pt>
                <c:pt idx="5">
                  <c:v>0.52764100000000003</c:v>
                </c:pt>
                <c:pt idx="6">
                  <c:v>0.74976799999999999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BB9-4250-B558-4984050C975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uart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10"/>
            <c:spPr>
              <a:solidFill>
                <a:schemeClr val="accent2">
                  <a:lumMod val="60000"/>
                  <a:lumOff val="40000"/>
                </a:schemeClr>
              </a:solidFill>
              <a:ln w="25400">
                <a:solidFill>
                  <a:schemeClr val="accent2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</c:numCache>
            </c:numRef>
          </c:xVal>
          <c:yVal>
            <c:numRef>
              <c:f>Sheet1!$C$2:$C$8</c:f>
              <c:numCache>
                <c:formatCode>General</c:formatCode>
                <c:ptCount val="7"/>
                <c:pt idx="0">
                  <c:v>18.700299999999999</c:v>
                </c:pt>
                <c:pt idx="1">
                  <c:v>5.1124499999999999</c:v>
                </c:pt>
                <c:pt idx="2">
                  <c:v>1.2565200000000001</c:v>
                </c:pt>
                <c:pt idx="3">
                  <c:v>0.52373000000000003</c:v>
                </c:pt>
                <c:pt idx="4">
                  <c:v>0.457401</c:v>
                </c:pt>
                <c:pt idx="5">
                  <c:v>0.54865299999999995</c:v>
                </c:pt>
                <c:pt idx="6">
                  <c:v>0.73387899999999995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BB9-4250-B558-4984050C975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ub</c:v>
                </c:pt>
              </c:strCache>
            </c:strRef>
          </c:tx>
          <c:spPr>
            <a:ln w="38100" cap="rnd">
              <a:solidFill>
                <a:schemeClr val="accent4">
                  <a:lumMod val="75000"/>
                </a:schemeClr>
              </a:solidFill>
              <a:round/>
            </a:ln>
            <a:effectLst/>
          </c:spPr>
          <c:marker>
            <c:symbol val="triangle"/>
            <c:size val="10"/>
            <c:spPr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</c:numCache>
            </c:numRef>
          </c:xVal>
          <c:yVal>
            <c:numRef>
              <c:f>Sheet1!$D$2:$D$8</c:f>
              <c:numCache>
                <c:formatCode>General</c:formatCode>
                <c:ptCount val="7"/>
                <c:pt idx="0">
                  <c:v>1.48285</c:v>
                </c:pt>
                <c:pt idx="1">
                  <c:v>2.5002200000000001</c:v>
                </c:pt>
                <c:pt idx="2">
                  <c:v>0.28740900000000003</c:v>
                </c:pt>
                <c:pt idx="3">
                  <c:v>0.17252300000000001</c:v>
                </c:pt>
                <c:pt idx="4">
                  <c:v>0.235432</c:v>
                </c:pt>
                <c:pt idx="5">
                  <c:v>0.320683</c:v>
                </c:pt>
                <c:pt idx="6">
                  <c:v>0.43222500000000003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BB9-4250-B558-4984050C975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sidx-r</c:v>
                </c:pt>
              </c:strCache>
            </c:strRef>
          </c:tx>
          <c:spPr>
            <a:ln w="38100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diamond"/>
            <c:size val="10"/>
            <c:spPr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accent6">
                    <a:lumMod val="75000"/>
                    <a:alpha val="95000"/>
                  </a:schemeClr>
                </a:solidFill>
              </a:ln>
              <a:effectLst/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</c:numCache>
            </c:numRef>
          </c:xVal>
          <c:yVal>
            <c:numRef>
              <c:f>Sheet1!$E$2:$E$8</c:f>
              <c:numCache>
                <c:formatCode>General</c:formatCode>
                <c:ptCount val="7"/>
                <c:pt idx="0">
                  <c:v>3.01</c:v>
                </c:pt>
                <c:pt idx="1">
                  <c:v>0.73705600000000004</c:v>
                </c:pt>
                <c:pt idx="2">
                  <c:v>0.120715</c:v>
                </c:pt>
                <c:pt idx="3">
                  <c:v>3.4337599999999996E-2</c:v>
                </c:pt>
                <c:pt idx="4">
                  <c:v>2.5203900000000001E-2</c:v>
                </c:pt>
                <c:pt idx="5">
                  <c:v>2.9468000000000001E-2</c:v>
                </c:pt>
                <c:pt idx="6">
                  <c:v>3.3127499999999997E-2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BB9-4250-B558-4984050C975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boost-r</c:v>
                </c:pt>
              </c:strCache>
            </c:strRef>
          </c:tx>
          <c:spPr>
            <a:ln w="38100" cap="rnd">
              <a:solidFill>
                <a:srgbClr val="7030A0"/>
              </a:solidFill>
              <a:round/>
            </a:ln>
            <a:effectLst/>
          </c:spPr>
          <c:marker>
            <c:symbol val="x"/>
            <c:size val="10"/>
            <c:spPr>
              <a:noFill/>
              <a:ln w="25400">
                <a:solidFill>
                  <a:srgbClr val="7030A0"/>
                </a:solidFill>
              </a:ln>
              <a:effectLst/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</c:numCache>
            </c:numRef>
          </c:xVal>
          <c:yVal>
            <c:numRef>
              <c:f>Sheet1!$F$2:$F$8</c:f>
              <c:numCache>
                <c:formatCode>General</c:formatCode>
                <c:ptCount val="7"/>
                <c:pt idx="0">
                  <c:v>60.264400000000002</c:v>
                </c:pt>
                <c:pt idx="1">
                  <c:v>12.2052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BB9-4250-B558-4984050C97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8621999"/>
        <c:axId val="773771647"/>
      </c:scatterChart>
      <c:valAx>
        <c:axId val="538621999"/>
        <c:scaling>
          <c:orientation val="minMax"/>
          <c:max val="8"/>
          <c:min val="2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773771647"/>
        <c:crosses val="autoZero"/>
        <c:crossBetween val="midCat"/>
        <c:majorUnit val="1"/>
      </c:valAx>
      <c:valAx>
        <c:axId val="7737716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538621999"/>
        <c:crosses val="autoZero"/>
        <c:crossBetween val="midCat"/>
      </c:valAx>
      <c:spPr>
        <a:noFill/>
        <a:ln w="9525">
          <a:solidFill>
            <a:schemeClr val="tx1"/>
          </a:solidFill>
        </a:ln>
        <a:effectLst/>
      </c:spPr>
    </c:plotArea>
    <c:legend>
      <c:legendPos val="t"/>
      <c:layout>
        <c:manualLayout>
          <c:xMode val="edge"/>
          <c:yMode val="edge"/>
          <c:x val="0"/>
          <c:y val="1.1747727228101866E-3"/>
          <c:w val="1"/>
          <c:h val="0.1562958235975573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ysClr val="windowText" lastClr="0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aseline="0">
          <a:solidFill>
            <a:sysClr val="windowText" lastClr="000000"/>
          </a:solidFill>
          <a:latin typeface="Cambria Math" panose="02040503050406030204" pitchFamily="18" charset="0"/>
          <a:ea typeface="Cambria Math" panose="02040503050406030204" pitchFamily="18" charset="0"/>
        </a:defRPr>
      </a:pPr>
      <a:endParaRPr lang="ja-JP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625041711541959"/>
          <c:y val="0.18456301910502854"/>
          <c:w val="0.77245623514579154"/>
          <c:h val="0.7199799721180466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uart（改善）</c:v>
                </c:pt>
              </c:strCache>
            </c:strRef>
          </c:tx>
          <c:spPr>
            <a:ln w="38100" cap="rnd">
              <a:solidFill>
                <a:schemeClr val="accent5">
                  <a:lumMod val="75000"/>
                  <a:alpha val="99000"/>
                </a:schemeClr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accent1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49.324800000000003</c:v>
                </c:pt>
                <c:pt idx="1">
                  <c:v>48.4544</c:v>
                </c:pt>
                <c:pt idx="2">
                  <c:v>48.463099999999997</c:v>
                </c:pt>
                <c:pt idx="3">
                  <c:v>52.140099999999997</c:v>
                </c:pt>
                <c:pt idx="4">
                  <c:v>57.759399999999999</c:v>
                </c:pt>
                <c:pt idx="5">
                  <c:v>64.5685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BB9-4250-B558-4984050C975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uart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10"/>
            <c:spPr>
              <a:solidFill>
                <a:schemeClr val="accent2">
                  <a:lumMod val="60000"/>
                  <a:lumOff val="40000"/>
                </a:schemeClr>
              </a:solidFill>
              <a:ln w="25400">
                <a:solidFill>
                  <a:schemeClr val="accent2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</c:numCache>
            </c:numRef>
          </c:xVal>
          <c:yVal>
            <c:numRef>
              <c:f>Sheet1!$C$2:$C$7</c:f>
              <c:numCache>
                <c:formatCode>General</c:formatCode>
                <c:ptCount val="6"/>
                <c:pt idx="0">
                  <c:v>18.700299999999999</c:v>
                </c:pt>
                <c:pt idx="1">
                  <c:v>18.985800000000001</c:v>
                </c:pt>
                <c:pt idx="2">
                  <c:v>20.209800000000001</c:v>
                </c:pt>
                <c:pt idx="3">
                  <c:v>22.9068</c:v>
                </c:pt>
                <c:pt idx="4">
                  <c:v>28.441800000000001</c:v>
                </c:pt>
                <c:pt idx="5">
                  <c:v>36.384500000000003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BB9-4250-B558-4984050C975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ub</c:v>
                </c:pt>
              </c:strCache>
            </c:strRef>
          </c:tx>
          <c:spPr>
            <a:ln w="38100" cap="rnd">
              <a:solidFill>
                <a:schemeClr val="accent4">
                  <a:lumMod val="75000"/>
                </a:schemeClr>
              </a:solidFill>
              <a:round/>
            </a:ln>
            <a:effectLst/>
          </c:spPr>
          <c:marker>
            <c:symbol val="triangle"/>
            <c:size val="10"/>
            <c:spPr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</c:numCache>
            </c:numRef>
          </c:xVal>
          <c:yVal>
            <c:numRef>
              <c:f>Sheet1!$D$2:$D$7</c:f>
              <c:numCache>
                <c:formatCode>General</c:formatCode>
                <c:ptCount val="6"/>
                <c:pt idx="0">
                  <c:v>1.48285</c:v>
                </c:pt>
                <c:pt idx="1">
                  <c:v>1.61504</c:v>
                </c:pt>
                <c:pt idx="2">
                  <c:v>1.8080000000000001</c:v>
                </c:pt>
                <c:pt idx="3">
                  <c:v>2.12554</c:v>
                </c:pt>
                <c:pt idx="4">
                  <c:v>3.3360599999999998</c:v>
                </c:pt>
                <c:pt idx="5">
                  <c:v>0.73477599999999998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BB9-4250-B558-4984050C975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sidx-r</c:v>
                </c:pt>
              </c:strCache>
            </c:strRef>
          </c:tx>
          <c:spPr>
            <a:ln w="38100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diamond"/>
            <c:size val="10"/>
            <c:spPr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accent6">
                    <a:lumMod val="75000"/>
                    <a:alpha val="95000"/>
                  </a:schemeClr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</c:numCache>
            </c:numRef>
          </c:xVal>
          <c:yVal>
            <c:numRef>
              <c:f>Sheet1!$E$2:$E$7</c:f>
              <c:numCache>
                <c:formatCode>General</c:formatCode>
                <c:ptCount val="6"/>
                <c:pt idx="0">
                  <c:v>3.01</c:v>
                </c:pt>
                <c:pt idx="1">
                  <c:v>3.02</c:v>
                </c:pt>
                <c:pt idx="2">
                  <c:v>3.04</c:v>
                </c:pt>
                <c:pt idx="3">
                  <c:v>3.2</c:v>
                </c:pt>
                <c:pt idx="4">
                  <c:v>3.35</c:v>
                </c:pt>
                <c:pt idx="5">
                  <c:v>3.91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BB9-4250-B558-4984050C975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boost-r</c:v>
                </c:pt>
              </c:strCache>
            </c:strRef>
          </c:tx>
          <c:spPr>
            <a:ln w="38100" cap="rnd">
              <a:solidFill>
                <a:srgbClr val="7030A0"/>
              </a:solidFill>
              <a:round/>
            </a:ln>
            <a:effectLst/>
          </c:spPr>
          <c:marker>
            <c:symbol val="x"/>
            <c:size val="10"/>
            <c:spPr>
              <a:noFill/>
              <a:ln w="25400">
                <a:solidFill>
                  <a:srgbClr val="7030A0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</c:numCache>
            </c:numRef>
          </c:xVal>
          <c:yVal>
            <c:numRef>
              <c:f>Sheet1!$F$2:$F$7</c:f>
              <c:numCache>
                <c:formatCode>General</c:formatCode>
                <c:ptCount val="6"/>
                <c:pt idx="0">
                  <c:v>60.264400000000002</c:v>
                </c:pt>
                <c:pt idx="1">
                  <c:v>62.979500000000002</c:v>
                </c:pt>
                <c:pt idx="2">
                  <c:v>65.423400000000001</c:v>
                </c:pt>
                <c:pt idx="3">
                  <c:v>69.199399999999997</c:v>
                </c:pt>
                <c:pt idx="4">
                  <c:v>81.230900000000005</c:v>
                </c:pt>
                <c:pt idx="5">
                  <c:v>100.762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BB9-4250-B558-4984050C97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8621999"/>
        <c:axId val="773771647"/>
      </c:scatterChart>
      <c:valAx>
        <c:axId val="538621999"/>
        <c:scaling>
          <c:orientation val="minMax"/>
          <c:max val="0.5"/>
          <c:min val="0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773771647"/>
        <c:crosses val="autoZero"/>
        <c:crossBetween val="midCat"/>
        <c:majorUnit val="0.1"/>
      </c:valAx>
      <c:valAx>
        <c:axId val="7737716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538621999"/>
        <c:crosses val="autoZero"/>
        <c:crossBetween val="midCat"/>
      </c:valAx>
      <c:spPr>
        <a:noFill/>
        <a:ln w="9525">
          <a:solidFill>
            <a:schemeClr val="tx1"/>
          </a:solidFill>
        </a:ln>
        <a:effectLst/>
      </c:spPr>
    </c:plotArea>
    <c:legend>
      <c:legendPos val="t"/>
      <c:layout>
        <c:manualLayout>
          <c:xMode val="edge"/>
          <c:yMode val="edge"/>
          <c:x val="0"/>
          <c:y val="1.1747727228101866E-3"/>
          <c:w val="1"/>
          <c:h val="0.1562958235975573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ysClr val="windowText" lastClr="0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aseline="0">
          <a:solidFill>
            <a:sysClr val="windowText" lastClr="000000"/>
          </a:solidFill>
          <a:latin typeface="Cambria Math" panose="02040503050406030204" pitchFamily="18" charset="0"/>
          <a:ea typeface="Cambria Math" panose="02040503050406030204" pitchFamily="18" charset="0"/>
        </a:defRPr>
      </a:pPr>
      <a:endParaRPr lang="ja-JP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625041711541959"/>
          <c:y val="0.18456301910502854"/>
          <c:w val="0.77245623514579154"/>
          <c:h val="0.7199799721180466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uart（改善）</c:v>
                </c:pt>
              </c:strCache>
            </c:strRef>
          </c:tx>
          <c:spPr>
            <a:ln w="38100" cap="rnd">
              <a:solidFill>
                <a:schemeClr val="accent5">
                  <a:lumMod val="75000"/>
                  <a:alpha val="99000"/>
                </a:schemeClr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accent1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0.01</c:v>
                </c:pt>
                <c:pt idx="1">
                  <c:v>1E-3</c:v>
                </c:pt>
                <c:pt idx="2">
                  <c:v>1E-4</c:v>
                </c:pt>
                <c:pt idx="3" formatCode="0.00E+00">
                  <c:v>1.0000000000000001E-5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86.512500000000003</c:v>
                </c:pt>
                <c:pt idx="1">
                  <c:v>49.324800000000003</c:v>
                </c:pt>
                <c:pt idx="2">
                  <c:v>16.596699999999998</c:v>
                </c:pt>
                <c:pt idx="3">
                  <c:v>3.7447699999999999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BB9-4250-B558-4984050C975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uart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10"/>
            <c:spPr>
              <a:solidFill>
                <a:schemeClr val="accent2">
                  <a:lumMod val="60000"/>
                  <a:lumOff val="40000"/>
                </a:schemeClr>
              </a:solidFill>
              <a:ln w="25400">
                <a:solidFill>
                  <a:schemeClr val="accent2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0.01</c:v>
                </c:pt>
                <c:pt idx="1">
                  <c:v>1E-3</c:v>
                </c:pt>
                <c:pt idx="2">
                  <c:v>1E-4</c:v>
                </c:pt>
                <c:pt idx="3" formatCode="0.00E+00">
                  <c:v>1.0000000000000001E-5</c:v>
                </c:pt>
              </c:numCache>
            </c:numRef>
          </c:xVal>
          <c:yVal>
            <c:numRef>
              <c:f>Sheet1!$C$2:$C$5</c:f>
              <c:numCache>
                <c:formatCode>General</c:formatCode>
                <c:ptCount val="4"/>
                <c:pt idx="0">
                  <c:v>28.082699999999999</c:v>
                </c:pt>
                <c:pt idx="1">
                  <c:v>18.700299999999999</c:v>
                </c:pt>
                <c:pt idx="2">
                  <c:v>8.2276000000000007</c:v>
                </c:pt>
                <c:pt idx="3">
                  <c:v>2.5438000000000001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BB9-4250-B558-4984050C975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ub</c:v>
                </c:pt>
              </c:strCache>
            </c:strRef>
          </c:tx>
          <c:spPr>
            <a:ln w="38100" cap="rnd">
              <a:solidFill>
                <a:schemeClr val="accent4">
                  <a:lumMod val="75000"/>
                </a:schemeClr>
              </a:solidFill>
              <a:round/>
            </a:ln>
            <a:effectLst/>
          </c:spPr>
          <c:marker>
            <c:symbol val="triangle"/>
            <c:size val="10"/>
            <c:spPr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0.01</c:v>
                </c:pt>
                <c:pt idx="1">
                  <c:v>1E-3</c:v>
                </c:pt>
                <c:pt idx="2">
                  <c:v>1E-4</c:v>
                </c:pt>
                <c:pt idx="3" formatCode="0.00E+00">
                  <c:v>1.0000000000000001E-5</c:v>
                </c:pt>
              </c:numCache>
            </c:numRef>
          </c:xVal>
          <c:yVal>
            <c:numRef>
              <c:f>Sheet1!$D$2:$D$5</c:f>
              <c:numCache>
                <c:formatCode>General</c:formatCode>
                <c:ptCount val="4"/>
                <c:pt idx="0">
                  <c:v>3.4152499999999999</c:v>
                </c:pt>
                <c:pt idx="1">
                  <c:v>1.48285</c:v>
                </c:pt>
                <c:pt idx="2">
                  <c:v>6.3944999999999999</c:v>
                </c:pt>
                <c:pt idx="3">
                  <c:v>5.3026999999999997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BB9-4250-B558-4984050C975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sidx-r</c:v>
                </c:pt>
              </c:strCache>
            </c:strRef>
          </c:tx>
          <c:spPr>
            <a:ln w="38100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diamond"/>
            <c:size val="10"/>
            <c:spPr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accent6">
                    <a:lumMod val="75000"/>
                    <a:alpha val="95000"/>
                  </a:schemeClr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0.01</c:v>
                </c:pt>
                <c:pt idx="1">
                  <c:v>1E-3</c:v>
                </c:pt>
                <c:pt idx="2">
                  <c:v>1E-4</c:v>
                </c:pt>
                <c:pt idx="3" formatCode="0.00E+00">
                  <c:v>1.0000000000000001E-5</c:v>
                </c:pt>
              </c:numCache>
            </c:numRef>
          </c:xVal>
          <c:yVal>
            <c:numRef>
              <c:f>Sheet1!$E$2:$E$5</c:f>
              <c:numCache>
                <c:formatCode>General</c:formatCode>
                <c:ptCount val="4"/>
                <c:pt idx="0">
                  <c:v>4.13</c:v>
                </c:pt>
                <c:pt idx="1">
                  <c:v>3.01</c:v>
                </c:pt>
                <c:pt idx="2">
                  <c:v>1</c:v>
                </c:pt>
                <c:pt idx="3">
                  <c:v>0.19850200000000001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BB9-4250-B558-4984050C975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boost-r</c:v>
                </c:pt>
              </c:strCache>
            </c:strRef>
          </c:tx>
          <c:spPr>
            <a:ln w="38100" cap="rnd">
              <a:solidFill>
                <a:srgbClr val="7030A0"/>
              </a:solidFill>
              <a:round/>
            </a:ln>
            <a:effectLst/>
          </c:spPr>
          <c:marker>
            <c:symbol val="x"/>
            <c:size val="10"/>
            <c:spPr>
              <a:noFill/>
              <a:ln w="25400">
                <a:solidFill>
                  <a:srgbClr val="7030A0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0.01</c:v>
                </c:pt>
                <c:pt idx="1">
                  <c:v>1E-3</c:v>
                </c:pt>
                <c:pt idx="2">
                  <c:v>1E-4</c:v>
                </c:pt>
                <c:pt idx="3" formatCode="0.00E+00">
                  <c:v>1.0000000000000001E-5</c:v>
                </c:pt>
              </c:numCache>
            </c:numRef>
          </c:xVal>
          <c:yVal>
            <c:numRef>
              <c:f>Sheet1!$F$2:$F$5</c:f>
              <c:numCache>
                <c:formatCode>General</c:formatCode>
                <c:ptCount val="4"/>
                <c:pt idx="0">
                  <c:v>109.066</c:v>
                </c:pt>
                <c:pt idx="1">
                  <c:v>60.264400000000002</c:v>
                </c:pt>
                <c:pt idx="2">
                  <c:v>17.466699999999999</c:v>
                </c:pt>
                <c:pt idx="3">
                  <c:v>4.0084900000000001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BB9-4250-B558-4984050C97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8621999"/>
        <c:axId val="773771647"/>
      </c:scatterChart>
      <c:valAx>
        <c:axId val="538621999"/>
        <c:scaling>
          <c:logBase val="10"/>
          <c:orientation val="minMax"/>
          <c:max val="1.0000000000000002E-2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773771647"/>
        <c:crosses val="autoZero"/>
        <c:crossBetween val="midCat"/>
      </c:valAx>
      <c:valAx>
        <c:axId val="7737716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538621999"/>
        <c:crosses val="autoZero"/>
        <c:crossBetween val="midCat"/>
      </c:valAx>
      <c:spPr>
        <a:noFill/>
        <a:ln w="9525">
          <a:solidFill>
            <a:schemeClr val="tx1"/>
          </a:solidFill>
        </a:ln>
        <a:effectLst/>
      </c:spPr>
    </c:plotArea>
    <c:legend>
      <c:legendPos val="t"/>
      <c:layout>
        <c:manualLayout>
          <c:xMode val="edge"/>
          <c:yMode val="edge"/>
          <c:x val="0"/>
          <c:y val="1.1747727228101866E-3"/>
          <c:w val="1"/>
          <c:h val="0.1562958235975573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ysClr val="windowText" lastClr="0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aseline="0">
          <a:solidFill>
            <a:sysClr val="windowText" lastClr="000000"/>
          </a:solidFill>
          <a:latin typeface="Cambria Math" panose="02040503050406030204" pitchFamily="18" charset="0"/>
          <a:ea typeface="Cambria Math" panose="02040503050406030204" pitchFamily="18" charset="0"/>
        </a:defRPr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CE6A48-A1FA-4309-971F-250051ED802F}" type="datetimeFigureOut">
              <a:rPr kumimoji="1" lang="ja-JP" altLang="en-US" smtClean="0"/>
              <a:t>2024/2/12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781164-4F73-4C8E-B265-9C48118E51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658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5DA44B-44CA-E108-5F4A-44DA2AC93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1EE42983-E01E-1902-62E6-1B173520D1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C10D3CB6-3F3A-144D-E9C7-F7BE183F96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insert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C4CF6B3-E7A3-B01E-4AD9-FB291AFA73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781164-4F73-4C8E-B265-9C48118E51C3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0371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C6A142-5DEB-FF19-91AB-D62115101E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53D0C5A5-E9FA-6927-5811-6F30501B25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4C9B5CE7-3463-18D4-ADF2-0999ABBB2C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insert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30794DB-E9BE-945A-0B5F-7FFD6288E3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781164-4F73-4C8E-B265-9C48118E51C3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7833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CBDC8B-F7F0-25AB-1A2B-B5C155765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9DEF2FF0-6D2D-EACA-B89B-E5870EAC0A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8C86DE3D-0EC7-BE81-A8FB-5AA18C0527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insert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28FB38E-DCE3-8157-7B37-0B023C583A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781164-4F73-4C8E-B265-9C48118E51C3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4648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AEECA4-A4FB-108C-FADF-9BB632DB26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5D1754A3-0165-D82E-41D3-4EEB98F14A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B6497185-9757-D7BA-3700-185B341958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insert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AC64477-1C5E-D6B1-9814-D8178C80D0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781164-4F73-4C8E-B265-9C48118E51C3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1914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81B3F0-CC61-FA57-9589-57FE0251B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DDCCF37D-8433-2CA4-1AA1-7628D36BE6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B77125C1-E6E6-A1CC-9522-F98DEBC701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insert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74944CD-EA21-3822-F726-5C916E4BFC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781164-4F73-4C8E-B265-9C48118E51C3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56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9340FC-F2F7-0BC2-6273-AC56A51D2A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32F9A9AC-74E8-2A85-9C62-249460B61C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7539FCFA-9E12-F24F-551B-7E7D40502B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insert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264C69C-41D5-F3B1-0BE9-E66B8E5BE8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781164-4F73-4C8E-B265-9C48118E51C3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253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883861"/>
            <a:ext cx="4590574" cy="1880235"/>
          </a:xfrm>
        </p:spPr>
        <p:txBody>
          <a:bodyPr anchor="b"/>
          <a:lstStyle>
            <a:lvl1pPr algn="ctr">
              <a:defRPr sz="354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2836605"/>
            <a:ext cx="4050506" cy="1303913"/>
          </a:xfrm>
        </p:spPr>
        <p:txBody>
          <a:bodyPr/>
          <a:lstStyle>
            <a:lvl1pPr marL="0" indent="0" algn="ctr">
              <a:buNone/>
              <a:defRPr sz="1417"/>
            </a:lvl1pPr>
            <a:lvl2pPr marL="270022" indent="0" algn="ctr">
              <a:buNone/>
              <a:defRPr sz="1181"/>
            </a:lvl2pPr>
            <a:lvl3pPr marL="540045" indent="0" algn="ctr">
              <a:buNone/>
              <a:defRPr sz="1063"/>
            </a:lvl3pPr>
            <a:lvl4pPr marL="810067" indent="0" algn="ctr">
              <a:buNone/>
              <a:defRPr sz="945"/>
            </a:lvl4pPr>
            <a:lvl5pPr marL="1080089" indent="0" algn="ctr">
              <a:buNone/>
              <a:defRPr sz="945"/>
            </a:lvl5pPr>
            <a:lvl6pPr marL="1350112" indent="0" algn="ctr">
              <a:buNone/>
              <a:defRPr sz="945"/>
            </a:lvl6pPr>
            <a:lvl7pPr marL="1620134" indent="0" algn="ctr">
              <a:buNone/>
              <a:defRPr sz="945"/>
            </a:lvl7pPr>
            <a:lvl8pPr marL="1890156" indent="0" algn="ctr">
              <a:buNone/>
              <a:defRPr sz="945"/>
            </a:lvl8pPr>
            <a:lvl9pPr marL="2160179" indent="0" algn="ctr">
              <a:buNone/>
              <a:defRPr sz="945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83470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00" userDrawn="1">
          <p15:clr>
            <a:srgbClr val="FBAE40"/>
          </p15:clr>
        </p15:guide>
        <p15:guide id="2" pos="170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52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287536"/>
            <a:ext cx="1164521" cy="4576822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287536"/>
            <a:ext cx="3426053" cy="4576822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8375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6654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1346420"/>
            <a:ext cx="4658082" cy="2246530"/>
          </a:xfrm>
        </p:spPr>
        <p:txBody>
          <a:bodyPr anchor="b"/>
          <a:lstStyle>
            <a:lvl1pPr>
              <a:defRPr sz="354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3614203"/>
            <a:ext cx="4658082" cy="1181397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/>
                </a:solidFill>
              </a:defRPr>
            </a:lvl1pPr>
            <a:lvl2pPr marL="270022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40045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1006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8008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50112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20134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9015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6017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8141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1437680"/>
            <a:ext cx="2295287" cy="34266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1437680"/>
            <a:ext cx="2295287" cy="34266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6232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87537"/>
            <a:ext cx="4658082" cy="1043881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1323916"/>
            <a:ext cx="2284738" cy="64883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1972747"/>
            <a:ext cx="2284738" cy="290161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1323916"/>
            <a:ext cx="2295990" cy="64883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1972747"/>
            <a:ext cx="2295990" cy="290161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1345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389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99680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00" userDrawn="1">
          <p15:clr>
            <a:srgbClr val="FBAE40"/>
          </p15:clr>
        </p15:guide>
        <p15:guide id="2" pos="1701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0045"/>
            <a:ext cx="1741858" cy="1260158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777598"/>
            <a:ext cx="2734092" cy="3837980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620202"/>
            <a:ext cx="1741858" cy="3001626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9793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0045"/>
            <a:ext cx="1741858" cy="1260158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777598"/>
            <a:ext cx="2734092" cy="3837980"/>
          </a:xfrm>
        </p:spPr>
        <p:txBody>
          <a:bodyPr anchor="t"/>
          <a:lstStyle>
            <a:lvl1pPr marL="0" indent="0">
              <a:buNone/>
              <a:defRPr sz="1890"/>
            </a:lvl1pPr>
            <a:lvl2pPr marL="270022" indent="0">
              <a:buNone/>
              <a:defRPr sz="1654"/>
            </a:lvl2pPr>
            <a:lvl3pPr marL="540045" indent="0">
              <a:buNone/>
              <a:defRPr sz="1417"/>
            </a:lvl3pPr>
            <a:lvl4pPr marL="810067" indent="0">
              <a:buNone/>
              <a:defRPr sz="1181"/>
            </a:lvl4pPr>
            <a:lvl5pPr marL="1080089" indent="0">
              <a:buNone/>
              <a:defRPr sz="1181"/>
            </a:lvl5pPr>
            <a:lvl6pPr marL="1350112" indent="0">
              <a:buNone/>
              <a:defRPr sz="1181"/>
            </a:lvl6pPr>
            <a:lvl7pPr marL="1620134" indent="0">
              <a:buNone/>
              <a:defRPr sz="1181"/>
            </a:lvl7pPr>
            <a:lvl8pPr marL="1890156" indent="0">
              <a:buNone/>
              <a:defRPr sz="1181"/>
            </a:lvl8pPr>
            <a:lvl9pPr marL="2160179" indent="0">
              <a:buNone/>
              <a:defRPr sz="1181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620202"/>
            <a:ext cx="1741858" cy="3001626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0823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287537"/>
            <a:ext cx="4658082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1437680"/>
            <a:ext cx="4658082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5005627"/>
            <a:ext cx="121515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FC26D-2879-44C1-A7E8-03443A36CBFD}" type="datetimeFigureOut">
              <a:rPr kumimoji="1" lang="ja-JP" altLang="en-US" smtClean="0"/>
              <a:t>2024/2/12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5005627"/>
            <a:ext cx="182272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5005627"/>
            <a:ext cx="121515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5800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540045" rtl="0" eaLnBrk="1" latinLnBrk="0" hangingPunct="1">
        <a:lnSpc>
          <a:spcPct val="90000"/>
        </a:lnSpc>
        <a:spcBef>
          <a:spcPct val="0"/>
        </a:spcBef>
        <a:buNone/>
        <a:defRPr kumimoji="1" sz="2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011" indent="-135011" algn="l" defTabSz="540045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503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5056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kumimoji="1"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5078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kumimoji="1"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510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kumimoji="1"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512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kumimoji="1"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5145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kumimoji="1"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5167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kumimoji="1"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519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kumimoji="1"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0045" rtl="0" eaLnBrk="1" latinLnBrk="0" hangingPunct="1">
        <a:defRPr kumimoji="1"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70022" algn="l" defTabSz="540045" rtl="0" eaLnBrk="1" latinLnBrk="0" hangingPunct="1">
        <a:defRPr kumimoji="1"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40045" algn="l" defTabSz="540045" rtl="0" eaLnBrk="1" latinLnBrk="0" hangingPunct="1">
        <a:defRPr kumimoji="1"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10067" algn="l" defTabSz="540045" rtl="0" eaLnBrk="1" latinLnBrk="0" hangingPunct="1">
        <a:defRPr kumimoji="1"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80089" algn="l" defTabSz="540045" rtl="0" eaLnBrk="1" latinLnBrk="0" hangingPunct="1">
        <a:defRPr kumimoji="1"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50112" algn="l" defTabSz="540045" rtl="0" eaLnBrk="1" latinLnBrk="0" hangingPunct="1">
        <a:defRPr kumimoji="1"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20134" algn="l" defTabSz="540045" rtl="0" eaLnBrk="1" latinLnBrk="0" hangingPunct="1">
        <a:defRPr kumimoji="1"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90156" algn="l" defTabSz="540045" rtl="0" eaLnBrk="1" latinLnBrk="0" hangingPunct="1">
        <a:defRPr kumimoji="1"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60179" algn="l" defTabSz="540045" rtl="0" eaLnBrk="1" latinLnBrk="0" hangingPunct="1">
        <a:defRPr kumimoji="1"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05700F7A-B686-FF7C-B6A8-4D9D64D5F157}"/>
              </a:ext>
            </a:extLst>
          </p:cNvPr>
          <p:cNvGrpSpPr/>
          <p:nvPr/>
        </p:nvGrpSpPr>
        <p:grpSpPr>
          <a:xfrm>
            <a:off x="-1128192" y="1337693"/>
            <a:ext cx="6775730" cy="3212434"/>
            <a:chOff x="-179" y="-16649"/>
            <a:chExt cx="2952929" cy="1485772"/>
          </a:xfrm>
        </p:grpSpPr>
        <p:graphicFrame>
          <p:nvGraphicFramePr>
            <p:cNvPr id="13" name="グラフ 12">
              <a:extLst>
                <a:ext uri="{FF2B5EF4-FFF2-40B4-BE49-F238E27FC236}">
                  <a16:creationId xmlns:a16="http://schemas.microsoft.com/office/drawing/2014/main" id="{C0227119-989F-0C1D-FDFF-70E6B0C061B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796880439"/>
                </p:ext>
              </p:extLst>
            </p:nvPr>
          </p:nvGraphicFramePr>
          <p:xfrm>
            <a:off x="108669" y="-16649"/>
            <a:ext cx="2844081" cy="141077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A6CF1355-6388-2E39-E000-F4B6C58FA1FF}"/>
                </a:ext>
              </a:extLst>
            </p:cNvPr>
            <p:cNvSpPr txBox="1"/>
            <p:nvPr/>
          </p:nvSpPr>
          <p:spPr>
            <a:xfrm>
              <a:off x="455876" y="1355451"/>
              <a:ext cx="1680374" cy="11367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ja-JP" sz="1597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# of threads</a:t>
              </a:r>
              <a:endParaRPr kumimoji="1" lang="ja-JP" altLang="en-US" sz="1597" dirty="0">
                <a:latin typeface="Cambria Math" panose="02040503050406030204" pitchFamily="18" charset="0"/>
              </a:endParaRP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9D913D8C-46CD-536E-8651-FED9A94857DC}"/>
                </a:ext>
              </a:extLst>
            </p:cNvPr>
            <p:cNvSpPr txBox="1"/>
            <p:nvPr/>
          </p:nvSpPr>
          <p:spPr>
            <a:xfrm rot="16200000">
              <a:off x="-528259" y="602214"/>
              <a:ext cx="1163269" cy="10711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ja-JP" sz="1597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Throughput [</a:t>
              </a:r>
              <a:r>
                <a:rPr kumimoji="1" lang="en-US" altLang="ja-JP" sz="1597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MOps</a:t>
              </a:r>
              <a:r>
                <a:rPr kumimoji="1" lang="en-US" altLang="ja-JP" sz="1597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/s]</a:t>
              </a:r>
              <a:endParaRPr kumimoji="1" lang="ja-JP" altLang="en-US" sz="1597" dirty="0">
                <a:latin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5995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350B7A9-99A3-7AE0-3767-EC7617E91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9BF90F1-2660-08D4-BABA-FE926D21F4F3}"/>
              </a:ext>
            </a:extLst>
          </p:cNvPr>
          <p:cNvGrpSpPr/>
          <p:nvPr/>
        </p:nvGrpSpPr>
        <p:grpSpPr>
          <a:xfrm>
            <a:off x="-21439" y="0"/>
            <a:ext cx="5422114" cy="5092900"/>
            <a:chOff x="-27664" y="5764"/>
            <a:chExt cx="2797587" cy="1307449"/>
          </a:xfrm>
        </p:grpSpPr>
        <p:graphicFrame>
          <p:nvGraphicFramePr>
            <p:cNvPr id="13" name="グラフ 12">
              <a:extLst>
                <a:ext uri="{FF2B5EF4-FFF2-40B4-BE49-F238E27FC236}">
                  <a16:creationId xmlns:a16="http://schemas.microsoft.com/office/drawing/2014/main" id="{470FA320-1D74-132A-E3E0-AE588B12ABE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006649397"/>
                </p:ext>
              </p:extLst>
            </p:nvPr>
          </p:nvGraphicFramePr>
          <p:xfrm>
            <a:off x="134416" y="5764"/>
            <a:ext cx="2635507" cy="130744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C2B74B30-A90B-31BF-BD22-87D9B49ED165}"/>
                </a:ext>
              </a:extLst>
            </p:cNvPr>
            <p:cNvSpPr txBox="1"/>
            <p:nvPr/>
          </p:nvSpPr>
          <p:spPr>
            <a:xfrm rot="16200000">
              <a:off x="-297500" y="607182"/>
              <a:ext cx="701752" cy="1620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ja-JP" altLang="en-US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スループット</a:t>
              </a:r>
              <a:r>
                <a:rPr kumimoji="1" lang="en-US" altLang="ja-JP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[</a:t>
              </a:r>
              <a:r>
                <a:rPr kumimoji="1" lang="en-US" altLang="ja-JP" sz="20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MRec</a:t>
              </a:r>
              <a:r>
                <a:rPr kumimoji="1" lang="en-US" altLang="ja-JP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/s]</a:t>
              </a:r>
              <a:endParaRPr kumimoji="1" lang="ja-JP" altLang="en-US" sz="2000" dirty="0">
                <a:latin typeface="Cambria Math" panose="02040503050406030204" pitchFamily="18" charset="0"/>
              </a:endParaRPr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F4E07EF-FB0A-A798-0498-08E6D9D41299}"/>
              </a:ext>
            </a:extLst>
          </p:cNvPr>
          <p:cNvSpPr txBox="1"/>
          <p:nvPr/>
        </p:nvSpPr>
        <p:spPr>
          <a:xfrm>
            <a:off x="559821" y="5092898"/>
            <a:ext cx="428103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ページサイズ</a:t>
            </a:r>
            <a:endParaRPr kumimoji="1" lang="ja-JP" altLang="en-US" sz="20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637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072BBDC-6346-BEE0-3698-9B7E9EDE25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B3377944-E194-E59D-5939-14DF2ED5F5A8}"/>
              </a:ext>
            </a:extLst>
          </p:cNvPr>
          <p:cNvGrpSpPr/>
          <p:nvPr/>
        </p:nvGrpSpPr>
        <p:grpSpPr>
          <a:xfrm>
            <a:off x="-21439" y="0"/>
            <a:ext cx="5422114" cy="5092900"/>
            <a:chOff x="-27664" y="5764"/>
            <a:chExt cx="2797587" cy="1307449"/>
          </a:xfrm>
        </p:grpSpPr>
        <p:graphicFrame>
          <p:nvGraphicFramePr>
            <p:cNvPr id="13" name="グラフ 12">
              <a:extLst>
                <a:ext uri="{FF2B5EF4-FFF2-40B4-BE49-F238E27FC236}">
                  <a16:creationId xmlns:a16="http://schemas.microsoft.com/office/drawing/2014/main" id="{A5E0494C-555C-9E6E-4DAF-19FA90A0B84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24118827"/>
                </p:ext>
              </p:extLst>
            </p:nvPr>
          </p:nvGraphicFramePr>
          <p:xfrm>
            <a:off x="134416" y="5764"/>
            <a:ext cx="2635507" cy="130744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B3EC9425-51B0-73AE-99B3-702EAEE55D6B}"/>
                </a:ext>
              </a:extLst>
            </p:cNvPr>
            <p:cNvSpPr txBox="1"/>
            <p:nvPr/>
          </p:nvSpPr>
          <p:spPr>
            <a:xfrm rot="16200000">
              <a:off x="-297500" y="607182"/>
              <a:ext cx="701752" cy="1620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ja-JP" altLang="en-US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スループット</a:t>
              </a:r>
              <a:r>
                <a:rPr kumimoji="1" lang="en-US" altLang="ja-JP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[</a:t>
              </a:r>
              <a:r>
                <a:rPr kumimoji="1" lang="en-US" altLang="ja-JP" sz="20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MRec</a:t>
              </a:r>
              <a:r>
                <a:rPr kumimoji="1" lang="en-US" altLang="ja-JP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/s]</a:t>
              </a:r>
              <a:endParaRPr kumimoji="1" lang="ja-JP" altLang="en-US" sz="2000" dirty="0">
                <a:latin typeface="Cambria Math" panose="02040503050406030204" pitchFamily="18" charset="0"/>
              </a:endParaRPr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D9F09DD-5279-250A-EEFB-D8BC47AEF019}"/>
              </a:ext>
            </a:extLst>
          </p:cNvPr>
          <p:cNvSpPr txBox="1"/>
          <p:nvPr/>
        </p:nvSpPr>
        <p:spPr>
          <a:xfrm>
            <a:off x="559821" y="5092898"/>
            <a:ext cx="428103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ページサイズ</a:t>
            </a:r>
            <a:endParaRPr kumimoji="1" lang="ja-JP" altLang="en-US" sz="20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712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88F3318-8C70-95A8-4CB8-BCDF56921A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FD188582-F1C3-B023-284D-D43B2231143A}"/>
              </a:ext>
            </a:extLst>
          </p:cNvPr>
          <p:cNvGrpSpPr/>
          <p:nvPr/>
        </p:nvGrpSpPr>
        <p:grpSpPr>
          <a:xfrm>
            <a:off x="-21439" y="0"/>
            <a:ext cx="5422114" cy="5092900"/>
            <a:chOff x="-27664" y="5764"/>
            <a:chExt cx="2797587" cy="1307449"/>
          </a:xfrm>
        </p:grpSpPr>
        <p:graphicFrame>
          <p:nvGraphicFramePr>
            <p:cNvPr id="13" name="グラフ 12">
              <a:extLst>
                <a:ext uri="{FF2B5EF4-FFF2-40B4-BE49-F238E27FC236}">
                  <a16:creationId xmlns:a16="http://schemas.microsoft.com/office/drawing/2014/main" id="{0FC48CC6-DD89-3782-8FFE-F30C930253D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747113957"/>
                </p:ext>
              </p:extLst>
            </p:nvPr>
          </p:nvGraphicFramePr>
          <p:xfrm>
            <a:off x="134416" y="5764"/>
            <a:ext cx="2635507" cy="130744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CDD8EB0A-D495-3A1C-B275-6529ABFFAD32}"/>
                </a:ext>
              </a:extLst>
            </p:cNvPr>
            <p:cNvSpPr txBox="1"/>
            <p:nvPr/>
          </p:nvSpPr>
          <p:spPr>
            <a:xfrm rot="16200000">
              <a:off x="-297500" y="607182"/>
              <a:ext cx="701752" cy="1620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ja-JP" altLang="en-US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スループット</a:t>
              </a:r>
              <a:r>
                <a:rPr kumimoji="1" lang="en-US" altLang="ja-JP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[</a:t>
              </a:r>
              <a:r>
                <a:rPr kumimoji="1" lang="en-US" altLang="ja-JP" sz="20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MRec</a:t>
              </a:r>
              <a:r>
                <a:rPr kumimoji="1" lang="en-US" altLang="ja-JP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/s]</a:t>
              </a:r>
              <a:endParaRPr kumimoji="1" lang="ja-JP" altLang="en-US" sz="2000" dirty="0">
                <a:latin typeface="Cambria Math" panose="02040503050406030204" pitchFamily="18" charset="0"/>
              </a:endParaRPr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58D747B-57E0-349C-9F31-B430AE96790C}"/>
              </a:ext>
            </a:extLst>
          </p:cNvPr>
          <p:cNvSpPr txBox="1"/>
          <p:nvPr/>
        </p:nvSpPr>
        <p:spPr>
          <a:xfrm>
            <a:off x="559821" y="5092898"/>
            <a:ext cx="428103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データ数</a:t>
            </a:r>
            <a:endParaRPr kumimoji="1" lang="ja-JP" altLang="en-US" sz="20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546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83DCC86-9AF6-4C2F-9A87-ECB962F92A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A553111E-9786-D9B2-6D2A-CB9D0E14050A}"/>
              </a:ext>
            </a:extLst>
          </p:cNvPr>
          <p:cNvGrpSpPr/>
          <p:nvPr/>
        </p:nvGrpSpPr>
        <p:grpSpPr>
          <a:xfrm>
            <a:off x="-21439" y="0"/>
            <a:ext cx="5422114" cy="5092900"/>
            <a:chOff x="-27664" y="5764"/>
            <a:chExt cx="2797587" cy="1307449"/>
          </a:xfrm>
        </p:grpSpPr>
        <p:graphicFrame>
          <p:nvGraphicFramePr>
            <p:cNvPr id="13" name="グラフ 12">
              <a:extLst>
                <a:ext uri="{FF2B5EF4-FFF2-40B4-BE49-F238E27FC236}">
                  <a16:creationId xmlns:a16="http://schemas.microsoft.com/office/drawing/2014/main" id="{388FE063-FAB5-2D3A-7D79-D25470DE038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87642249"/>
                </p:ext>
              </p:extLst>
            </p:nvPr>
          </p:nvGraphicFramePr>
          <p:xfrm>
            <a:off x="134416" y="5764"/>
            <a:ext cx="2635507" cy="130744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3896E24C-10B6-DBE1-7FE9-3EA0BF555E1E}"/>
                </a:ext>
              </a:extLst>
            </p:cNvPr>
            <p:cNvSpPr txBox="1"/>
            <p:nvPr/>
          </p:nvSpPr>
          <p:spPr>
            <a:xfrm rot="16200000">
              <a:off x="-297500" y="607182"/>
              <a:ext cx="701752" cy="1620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ja-JP" altLang="en-US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スループット</a:t>
              </a:r>
              <a:r>
                <a:rPr kumimoji="1" lang="en-US" altLang="ja-JP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[</a:t>
              </a:r>
              <a:r>
                <a:rPr kumimoji="1" lang="en-US" altLang="ja-JP" sz="20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MRec</a:t>
              </a:r>
              <a:r>
                <a:rPr kumimoji="1" lang="en-US" altLang="ja-JP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/s]</a:t>
              </a:r>
              <a:endParaRPr kumimoji="1" lang="ja-JP" altLang="en-US" sz="2000" dirty="0">
                <a:latin typeface="Cambria Math" panose="02040503050406030204" pitchFamily="18" charset="0"/>
              </a:endParaRPr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229769E-417C-36D0-D0CF-AE14799E4F50}"/>
              </a:ext>
            </a:extLst>
          </p:cNvPr>
          <p:cNvSpPr txBox="1"/>
          <p:nvPr/>
        </p:nvSpPr>
        <p:spPr>
          <a:xfrm>
            <a:off x="559821" y="5092898"/>
            <a:ext cx="428103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次元数</a:t>
            </a:r>
            <a:endParaRPr kumimoji="1" lang="ja-JP" altLang="en-US" sz="20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661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90F739F-227F-B1A9-37F7-80442650B1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7E18731B-783D-1DF1-B3D8-A54162277F74}"/>
              </a:ext>
            </a:extLst>
          </p:cNvPr>
          <p:cNvGrpSpPr/>
          <p:nvPr/>
        </p:nvGrpSpPr>
        <p:grpSpPr>
          <a:xfrm>
            <a:off x="-21439" y="0"/>
            <a:ext cx="5422114" cy="5092900"/>
            <a:chOff x="-27664" y="5764"/>
            <a:chExt cx="2797587" cy="1307449"/>
          </a:xfrm>
        </p:grpSpPr>
        <p:graphicFrame>
          <p:nvGraphicFramePr>
            <p:cNvPr id="13" name="グラフ 12">
              <a:extLst>
                <a:ext uri="{FF2B5EF4-FFF2-40B4-BE49-F238E27FC236}">
                  <a16:creationId xmlns:a16="http://schemas.microsoft.com/office/drawing/2014/main" id="{095018AD-0651-E8A5-2186-0DB9B05C815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149713150"/>
                </p:ext>
              </p:extLst>
            </p:nvPr>
          </p:nvGraphicFramePr>
          <p:xfrm>
            <a:off x="134416" y="5764"/>
            <a:ext cx="2635507" cy="130744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0DD12252-12B5-2FFE-9BFD-72EAF7865BFF}"/>
                </a:ext>
              </a:extLst>
            </p:cNvPr>
            <p:cNvSpPr txBox="1"/>
            <p:nvPr/>
          </p:nvSpPr>
          <p:spPr>
            <a:xfrm rot="16200000">
              <a:off x="-297500" y="607182"/>
              <a:ext cx="701752" cy="1620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ja-JP" altLang="en-US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スループット</a:t>
              </a:r>
              <a:r>
                <a:rPr kumimoji="1" lang="en-US" altLang="ja-JP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[</a:t>
              </a:r>
              <a:r>
                <a:rPr kumimoji="1" lang="en-US" altLang="ja-JP" sz="20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MRec</a:t>
              </a:r>
              <a:r>
                <a:rPr kumimoji="1" lang="en-US" altLang="ja-JP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/s]</a:t>
              </a:r>
              <a:endParaRPr kumimoji="1" lang="ja-JP" altLang="en-US" sz="2000" dirty="0">
                <a:latin typeface="Cambria Math" panose="02040503050406030204" pitchFamily="18" charset="0"/>
              </a:endParaRPr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72A8C4E-8CCE-2174-478B-95ADADE1C2E1}"/>
              </a:ext>
            </a:extLst>
          </p:cNvPr>
          <p:cNvSpPr txBox="1"/>
          <p:nvPr/>
        </p:nvSpPr>
        <p:spPr>
          <a:xfrm>
            <a:off x="559821" y="5092898"/>
            <a:ext cx="428103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2000" dirty="0">
                <a:latin typeface="Cambria Math" panose="02040503050406030204" pitchFamily="18" charset="0"/>
              </a:rPr>
              <a:t>スキュー</a:t>
            </a:r>
          </a:p>
        </p:txBody>
      </p:sp>
    </p:spTree>
    <p:extLst>
      <p:ext uri="{BB962C8B-B14F-4D97-AF65-F5344CB8AC3E}">
        <p14:creationId xmlns:p14="http://schemas.microsoft.com/office/powerpoint/2010/main" val="1332279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296A88-F6CC-7A6F-4D5A-AA605BC79F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9AA07AA9-1E9D-BE8B-B8A8-569E5304A89D}"/>
              </a:ext>
            </a:extLst>
          </p:cNvPr>
          <p:cNvGrpSpPr/>
          <p:nvPr/>
        </p:nvGrpSpPr>
        <p:grpSpPr>
          <a:xfrm>
            <a:off x="-21439" y="0"/>
            <a:ext cx="5422114" cy="5092900"/>
            <a:chOff x="-27664" y="5764"/>
            <a:chExt cx="2797587" cy="1307449"/>
          </a:xfrm>
        </p:grpSpPr>
        <p:graphicFrame>
          <p:nvGraphicFramePr>
            <p:cNvPr id="13" name="グラフ 12">
              <a:extLst>
                <a:ext uri="{FF2B5EF4-FFF2-40B4-BE49-F238E27FC236}">
                  <a16:creationId xmlns:a16="http://schemas.microsoft.com/office/drawing/2014/main" id="{911C7EE5-10FE-7626-5214-8FB810B6524C}"/>
                </a:ext>
              </a:extLst>
            </p:cNvPr>
            <p:cNvGraphicFramePr/>
            <p:nvPr/>
          </p:nvGraphicFramePr>
          <p:xfrm>
            <a:off x="134416" y="5764"/>
            <a:ext cx="2635507" cy="130744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8F184FBB-0C47-CBC8-FEC4-0FC2B1205017}"/>
                </a:ext>
              </a:extLst>
            </p:cNvPr>
            <p:cNvSpPr txBox="1"/>
            <p:nvPr/>
          </p:nvSpPr>
          <p:spPr>
            <a:xfrm rot="16200000">
              <a:off x="-297500" y="607182"/>
              <a:ext cx="701752" cy="1620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ja-JP" altLang="en-US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スループット</a:t>
              </a:r>
              <a:r>
                <a:rPr kumimoji="1" lang="en-US" altLang="ja-JP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[</a:t>
              </a:r>
              <a:r>
                <a:rPr kumimoji="1" lang="en-US" altLang="ja-JP" sz="20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MRec</a:t>
              </a:r>
              <a:r>
                <a:rPr kumimoji="1" lang="en-US" altLang="ja-JP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/s]</a:t>
              </a:r>
              <a:endParaRPr kumimoji="1" lang="ja-JP" altLang="en-US" sz="2000" dirty="0">
                <a:latin typeface="Cambria Math" panose="02040503050406030204" pitchFamily="18" charset="0"/>
              </a:endParaRPr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BBDD3C7-8D3E-3999-0269-934F47D9AF32}"/>
              </a:ext>
            </a:extLst>
          </p:cNvPr>
          <p:cNvSpPr txBox="1"/>
          <p:nvPr/>
        </p:nvSpPr>
        <p:spPr>
          <a:xfrm>
            <a:off x="559821" y="5092898"/>
            <a:ext cx="428103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2000" dirty="0">
                <a:latin typeface="Cambria Math" panose="02040503050406030204" pitchFamily="18" charset="0"/>
              </a:rPr>
              <a:t>選択率</a:t>
            </a:r>
          </a:p>
        </p:txBody>
      </p:sp>
    </p:spTree>
    <p:extLst>
      <p:ext uri="{BB962C8B-B14F-4D97-AF65-F5344CB8AC3E}">
        <p14:creationId xmlns:p14="http://schemas.microsoft.com/office/powerpoint/2010/main" val="704429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テーマ">
  <a:themeElements>
    <a:clrScheme name="Office 2013 - 2022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729</TotalTime>
  <Words>63</Words>
  <Application>Microsoft Office PowerPoint</Application>
  <PresentationFormat>ユーザー設定</PresentationFormat>
  <Paragraphs>26</Paragraphs>
  <Slides>7</Slides>
  <Notes>6</Notes>
  <HiddenSlides>6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游ゴシック</vt:lpstr>
      <vt:lpstr>Arial</vt:lpstr>
      <vt:lpstr>Calibri</vt:lpstr>
      <vt:lpstr>Calibri Light</vt:lpstr>
      <vt:lpstr>Cambria Math</vt:lpstr>
      <vt:lpstr>Office 2013 - 2022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Sugiura Kento</dc:creator>
  <cp:lastModifiedBy>SUGIE Yusuke</cp:lastModifiedBy>
  <cp:revision>35</cp:revision>
  <dcterms:created xsi:type="dcterms:W3CDTF">2021-06-07T07:27:46Z</dcterms:created>
  <dcterms:modified xsi:type="dcterms:W3CDTF">2024-02-12T06:58:44Z</dcterms:modified>
</cp:coreProperties>
</file>