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</p:sldIdLst>
  <p:sldSz cx="5400675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0" autoAdjust="0"/>
    <p:restoredTop sz="94660"/>
  </p:normalViewPr>
  <p:slideViewPr>
    <p:cSldViewPr snapToGrid="0">
      <p:cViewPr varScale="1">
        <p:scale>
          <a:sx n="180" d="100"/>
          <a:sy n="180" d="100"/>
        </p:scale>
        <p:origin x="174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015421910921469"/>
          <c:y val="4.7127286660185751E-2"/>
          <c:w val="0.59018220648427377"/>
          <c:h val="0.79259750664188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Method A</c:v>
                </c:pt>
              </c:strCache>
            </c:strRef>
          </c:tx>
          <c:spPr>
            <a:ln w="127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28.340920000000001</c:v>
                </c:pt>
                <c:pt idx="1">
                  <c:v>8.6618659999999998</c:v>
                </c:pt>
                <c:pt idx="2">
                  <c:v>6.8066240000000002</c:v>
                </c:pt>
                <c:pt idx="3">
                  <c:v>5.9603619999999999</c:v>
                </c:pt>
                <c:pt idx="4">
                  <c:v>5.7285139999999997</c:v>
                </c:pt>
                <c:pt idx="5">
                  <c:v>5.4590639999999997</c:v>
                </c:pt>
                <c:pt idx="6">
                  <c:v>5.1017320000000002</c:v>
                </c:pt>
                <c:pt idx="7">
                  <c:v>4.8269520000000004</c:v>
                </c:pt>
                <c:pt idx="8">
                  <c:v>4.0395599999999998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B9-4250-B558-4984050C97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Method B</c:v>
                </c:pt>
              </c:strCache>
            </c:strRef>
          </c:tx>
          <c:spPr>
            <a:ln w="1270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Sheet1!$C$2:$C$10</c:f>
              <c:numCache>
                <c:formatCode>General</c:formatCode>
                <c:ptCount val="9"/>
                <c:pt idx="0">
                  <c:v>12.77538</c:v>
                </c:pt>
                <c:pt idx="1">
                  <c:v>3.0458020000000001</c:v>
                </c:pt>
                <c:pt idx="2">
                  <c:v>1.8449759999999999</c:v>
                </c:pt>
                <c:pt idx="3">
                  <c:v>1.1718139999999999</c:v>
                </c:pt>
                <c:pt idx="4">
                  <c:v>1.0917403999999999</c:v>
                </c:pt>
                <c:pt idx="5">
                  <c:v>1.1897139999999999</c:v>
                </c:pt>
                <c:pt idx="6">
                  <c:v>1.2265619999999999</c:v>
                </c:pt>
                <c:pt idx="7">
                  <c:v>1.265666</c:v>
                </c:pt>
                <c:pt idx="8">
                  <c:v>1.1131142000000001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B9-4250-B558-4984050C97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Method C</c:v>
                </c:pt>
              </c:strCache>
            </c:strRef>
          </c:tx>
          <c:spPr>
            <a:ln w="1270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accent4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Sheet1!$D$2:$D$10</c:f>
              <c:numCache>
                <c:formatCode>General</c:formatCode>
                <c:ptCount val="9"/>
                <c:pt idx="0">
                  <c:v>10.68186</c:v>
                </c:pt>
                <c:pt idx="1">
                  <c:v>6.6436999999999999</c:v>
                </c:pt>
                <c:pt idx="2">
                  <c:v>4.9187479999999999</c:v>
                </c:pt>
                <c:pt idx="3">
                  <c:v>4.4139759999999999</c:v>
                </c:pt>
                <c:pt idx="4">
                  <c:v>3.9789859999999999</c:v>
                </c:pt>
                <c:pt idx="5">
                  <c:v>3.9747680000000001</c:v>
                </c:pt>
                <c:pt idx="6">
                  <c:v>3.8701620000000001</c:v>
                </c:pt>
                <c:pt idx="7">
                  <c:v>3.921672</c:v>
                </c:pt>
                <c:pt idx="8">
                  <c:v>3.3686060000000002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BB9-4250-B558-4984050C97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Method D</c:v>
                </c:pt>
              </c:strCache>
            </c:strRef>
          </c:tx>
          <c:spPr>
            <a:ln w="1270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accent6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58.602339999999998</c:v>
                </c:pt>
                <c:pt idx="1">
                  <c:v>16.98272</c:v>
                </c:pt>
                <c:pt idx="2">
                  <c:v>8.4502199999999998</c:v>
                </c:pt>
                <c:pt idx="3">
                  <c:v>5.9308160000000001</c:v>
                </c:pt>
                <c:pt idx="4">
                  <c:v>5.1378620000000002</c:v>
                </c:pt>
                <c:pt idx="5">
                  <c:v>5.0859420000000002</c:v>
                </c:pt>
                <c:pt idx="6">
                  <c:v>5.2147639999999997</c:v>
                </c:pt>
                <c:pt idx="7">
                  <c:v>5.1450360000000002</c:v>
                </c:pt>
                <c:pt idx="8">
                  <c:v>4.1181239999999999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BB9-4250-B558-4984050C975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Method E</c:v>
                </c:pt>
              </c:strCache>
            </c:strRef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5"/>
            <c:spPr>
              <a:noFill/>
              <a:ln w="12700">
                <a:solidFill>
                  <a:srgbClr val="7030A0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Sheet1!$F$2:$F$10</c:f>
              <c:numCache>
                <c:formatCode>General</c:formatCode>
                <c:ptCount val="9"/>
                <c:pt idx="0">
                  <c:v>20.199739999999998</c:v>
                </c:pt>
                <c:pt idx="1">
                  <c:v>11.1937</c:v>
                </c:pt>
                <c:pt idx="2">
                  <c:v>5.9162540000000003</c:v>
                </c:pt>
                <c:pt idx="3">
                  <c:v>4.251544</c:v>
                </c:pt>
                <c:pt idx="4">
                  <c:v>3.7699400000000001</c:v>
                </c:pt>
                <c:pt idx="5">
                  <c:v>3.7058680000000002</c:v>
                </c:pt>
                <c:pt idx="6">
                  <c:v>3.7104080000000002</c:v>
                </c:pt>
                <c:pt idx="7">
                  <c:v>3.6282139999999998</c:v>
                </c:pt>
                <c:pt idx="8">
                  <c:v>3.3637959999999998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BB9-4250-B558-4984050C975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Method F</c:v>
                </c:pt>
              </c:strCache>
            </c:strRef>
          </c:tx>
          <c:spPr>
            <a:ln w="12700" cap="rnd">
              <a:solidFill>
                <a:srgbClr val="C00000"/>
              </a:solidFill>
              <a:round/>
            </a:ln>
            <a:effectLst/>
          </c:spPr>
          <c:marker>
            <c:symbol val="star"/>
            <c:size val="5"/>
            <c:spPr>
              <a:noFill/>
              <a:ln w="12700">
                <a:solidFill>
                  <a:srgbClr val="C00000">
                    <a:alpha val="98000"/>
                  </a:srgb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Sheet1!$G$2:$G$10</c:f>
              <c:numCache>
                <c:formatCode>General</c:formatCode>
                <c:ptCount val="9"/>
                <c:pt idx="0">
                  <c:v>17.550899999999999</c:v>
                </c:pt>
                <c:pt idx="1">
                  <c:v>23.02224</c:v>
                </c:pt>
                <c:pt idx="2">
                  <c:v>18.90644</c:v>
                </c:pt>
                <c:pt idx="3">
                  <c:v>17.51146</c:v>
                </c:pt>
                <c:pt idx="4">
                  <c:v>16.13494</c:v>
                </c:pt>
                <c:pt idx="5">
                  <c:v>15.0421</c:v>
                </c:pt>
                <c:pt idx="6">
                  <c:v>12.88008</c:v>
                </c:pt>
                <c:pt idx="7">
                  <c:v>11.099600000000001</c:v>
                </c:pt>
                <c:pt idx="8">
                  <c:v>8.5819539999999996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BB9-4250-B558-4984050C975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Method G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plus"/>
            <c:size val="5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Sheet1!$H$2:$H$10</c:f>
              <c:numCache>
                <c:formatCode>General</c:formatCode>
                <c:ptCount val="9"/>
                <c:pt idx="0">
                  <c:v>171.90559999999999</c:v>
                </c:pt>
                <c:pt idx="1">
                  <c:v>103.2024</c:v>
                </c:pt>
                <c:pt idx="2">
                  <c:v>118.236</c:v>
                </c:pt>
                <c:pt idx="3">
                  <c:v>114.3364</c:v>
                </c:pt>
                <c:pt idx="4">
                  <c:v>114.91379999999999</c:v>
                </c:pt>
                <c:pt idx="5">
                  <c:v>121.6712</c:v>
                </c:pt>
                <c:pt idx="6">
                  <c:v>113.72920000000001</c:v>
                </c:pt>
                <c:pt idx="7">
                  <c:v>97.492019999999997</c:v>
                </c:pt>
                <c:pt idx="8">
                  <c:v>72.255979999999994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BB9-4250-B558-4984050C9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orientation val="minMax"/>
          <c:max val="112"/>
          <c:min val="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At val="0.1"/>
        <c:crossBetween val="midCat"/>
        <c:majorUnit val="16"/>
        <c:minorUnit val="8"/>
      </c:valAx>
      <c:valAx>
        <c:axId val="773771647"/>
        <c:scaling>
          <c:logBase val="10"/>
          <c:orientation val="minMax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</c:valAx>
      <c:spPr>
        <a:noFill/>
        <a:ln w="9525"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72888360071320046"/>
          <c:y val="4.3265894431909181E-2"/>
          <c:w val="0.26660949529918454"/>
          <c:h val="0.795381366555303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015421910921469"/>
          <c:y val="0.22678599917793857"/>
          <c:w val="0.81791833636243128"/>
          <c:h val="0.6129387438492751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UART-bef</c:v>
                </c:pt>
              </c:strCache>
            </c:strRef>
          </c:tx>
          <c:spPr>
            <a:ln w="127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1.558192</c:v>
                </c:pt>
                <c:pt idx="1">
                  <c:v>1.608136</c:v>
                </c:pt>
                <c:pt idx="2">
                  <c:v>1.392612</c:v>
                </c:pt>
                <c:pt idx="3">
                  <c:v>1.193228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8CF-49CF-B07C-4BBDF89289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UART-af</c:v>
                </c:pt>
              </c:strCache>
            </c:strRef>
          </c:tx>
          <c:spPr>
            <a:ln w="127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2.0801379999999998</c:v>
                </c:pt>
                <c:pt idx="1">
                  <c:v>2.1202380000000001</c:v>
                </c:pt>
                <c:pt idx="2">
                  <c:v>2.249838</c:v>
                </c:pt>
                <c:pt idx="3">
                  <c:v>2.1788059999999998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8CF-49CF-B07C-4BBDF89289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logBase val="2"/>
          <c:orientation val="minMax"/>
          <c:min val="1024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At val="0.1"/>
        <c:crossBetween val="midCat"/>
        <c:majorUnit val="2"/>
      </c:valAx>
      <c:valAx>
        <c:axId val="773771647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  <c:majorUnit val="0.5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015421910921469"/>
          <c:y val="0.22678599917793857"/>
          <c:w val="0.81345292205109476"/>
          <c:h val="0.6129387438492751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UART-bef</c:v>
                </c:pt>
              </c:strCache>
            </c:strRef>
          </c:tx>
          <c:spPr>
            <a:ln w="127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6.8116479999999999</c:v>
                </c:pt>
                <c:pt idx="1">
                  <c:v>7.388274</c:v>
                </c:pt>
                <c:pt idx="2">
                  <c:v>7.2959379999999996</c:v>
                </c:pt>
                <c:pt idx="3">
                  <c:v>7.6334359999999997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8CF-49CF-B07C-4BBDF89289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UART-af</c:v>
                </c:pt>
              </c:strCache>
            </c:strRef>
          </c:tx>
          <c:spPr>
            <a:ln w="127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9.9345180000000006</c:v>
                </c:pt>
                <c:pt idx="1">
                  <c:v>12.278</c:v>
                </c:pt>
                <c:pt idx="2">
                  <c:v>13.464840000000001</c:v>
                </c:pt>
                <c:pt idx="3">
                  <c:v>14.60004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8CF-49CF-B07C-4BBDF89289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logBase val="2"/>
          <c:orientation val="minMax"/>
          <c:min val="1024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At val="0.1"/>
        <c:crossBetween val="midCat"/>
        <c:majorUnit val="2"/>
      </c:valAx>
      <c:valAx>
        <c:axId val="773771647"/>
        <c:scaling>
          <c:orientation val="minMax"/>
          <c:min val="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  <c:majorUnit val="2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434928739302246"/>
          <c:y val="9.5203786237005747E-2"/>
          <c:w val="0.81791833636243128"/>
          <c:h val="0.698270671290063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</c:v>
                </c:pt>
              </c:strCache>
            </c:strRef>
          </c:tx>
          <c:spPr>
            <a:ln w="127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1.558192</c:v>
                </c:pt>
                <c:pt idx="1">
                  <c:v>1.608136</c:v>
                </c:pt>
                <c:pt idx="2">
                  <c:v>1.392612</c:v>
                </c:pt>
                <c:pt idx="3">
                  <c:v>1.193228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D47-4CB0-8378-FE0AE00F91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UART（改善後）</c:v>
                </c:pt>
              </c:strCache>
            </c:strRef>
          </c:tx>
          <c:spPr>
            <a:ln w="127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2.0801379999999998</c:v>
                </c:pt>
                <c:pt idx="1">
                  <c:v>2.1202380000000001</c:v>
                </c:pt>
                <c:pt idx="2">
                  <c:v>2.249838</c:v>
                </c:pt>
                <c:pt idx="3">
                  <c:v>2.1788059999999998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D47-4CB0-8378-FE0AE00F91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logBase val="2"/>
          <c:orientation val="minMax"/>
          <c:min val="1024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At val="0.1"/>
        <c:crossBetween val="midCat"/>
        <c:majorUnit val="2"/>
      </c:valAx>
      <c:valAx>
        <c:axId val="773771647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  <c:majorUnit val="0.25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"/>
          <c:y val="1.0831999945413543E-2"/>
          <c:w val="1"/>
          <c:h val="7.24481832431873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850232171751301"/>
          <c:y val="9.6117572318337674E-2"/>
          <c:w val="0.81345292205109476"/>
          <c:h val="0.6917174497050200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</c:v>
                </c:pt>
              </c:strCache>
            </c:strRef>
          </c:tx>
          <c:spPr>
            <a:ln w="127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6.8116479999999999</c:v>
                </c:pt>
                <c:pt idx="1">
                  <c:v>7.388274</c:v>
                </c:pt>
                <c:pt idx="2">
                  <c:v>7.2959379999999996</c:v>
                </c:pt>
                <c:pt idx="3">
                  <c:v>7.6334359999999997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9E5-4E57-A84F-9CBF4E5409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UART（改善後）</c:v>
                </c:pt>
              </c:strCache>
            </c:strRef>
          </c:tx>
          <c:spPr>
            <a:ln w="127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9.9345180000000006</c:v>
                </c:pt>
                <c:pt idx="1">
                  <c:v>12.278</c:v>
                </c:pt>
                <c:pt idx="2">
                  <c:v>13.464840000000001</c:v>
                </c:pt>
                <c:pt idx="3">
                  <c:v>14.60004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9E5-4E57-A84F-9CBF4E5409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logBase val="2"/>
          <c:orientation val="minMax"/>
          <c:min val="1024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At val="0.1"/>
        <c:crossBetween val="midCat"/>
        <c:majorUnit val="2"/>
      </c:valAx>
      <c:valAx>
        <c:axId val="773771647"/>
        <c:scaling>
          <c:orientation val="minMax"/>
          <c:min val="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  <c:majorUnit val="2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3.4976875817560745E-3"/>
          <c:y val="0"/>
          <c:w val="0.98316212452473162"/>
          <c:h val="8.66703505800095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353596"/>
            <a:ext cx="4050506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134809"/>
            <a:ext cx="4050506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2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53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15032"/>
            <a:ext cx="1164521" cy="18309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15032"/>
            <a:ext cx="3426053" cy="183099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59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236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538647"/>
            <a:ext cx="4658082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1445894"/>
            <a:ext cx="4658082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81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575157"/>
            <a:ext cx="2295287" cy="1370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575157"/>
            <a:ext cx="2295287" cy="1370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60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15031"/>
            <a:ext cx="4658082" cy="41761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0" y="529645"/>
            <a:ext cx="2284738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0" y="789215"/>
            <a:ext cx="2284738" cy="116081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529645"/>
            <a:ext cx="2295990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789215"/>
            <a:ext cx="2295990" cy="116081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82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2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9316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80" userDrawn="1">
          <p15:clr>
            <a:srgbClr val="FBAE40"/>
          </p15:clr>
        </p15:guide>
        <p15:guide id="2" pos="170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44039"/>
            <a:ext cx="1741858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311085"/>
            <a:ext cx="2734092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648176"/>
            <a:ext cx="1741858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67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44039"/>
            <a:ext cx="1741858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311085"/>
            <a:ext cx="2734092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648176"/>
            <a:ext cx="1741858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294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15031"/>
            <a:ext cx="4658082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575157"/>
            <a:ext cx="4658082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2002545"/>
            <a:ext cx="1215152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C26D-2879-44C1-A7E8-03443A36CBFD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2002545"/>
            <a:ext cx="1822728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2002545"/>
            <a:ext cx="1215152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39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kumimoji="1"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05700F7A-B686-FF7C-B6A8-4D9D64D5F157}"/>
              </a:ext>
            </a:extLst>
          </p:cNvPr>
          <p:cNvGrpSpPr/>
          <p:nvPr/>
        </p:nvGrpSpPr>
        <p:grpSpPr>
          <a:xfrm>
            <a:off x="-263198" y="-282350"/>
            <a:ext cx="5910736" cy="2716173"/>
            <a:chOff x="-8183" y="-16649"/>
            <a:chExt cx="2960933" cy="1508606"/>
          </a:xfrm>
        </p:grpSpPr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C0227119-989F-0C1D-FDFF-70E6B0C061B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96880439"/>
                </p:ext>
              </p:extLst>
            </p:nvPr>
          </p:nvGraphicFramePr>
          <p:xfrm>
            <a:off x="108669" y="-16649"/>
            <a:ext cx="2844081" cy="14107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A6CF1355-6388-2E39-E000-F4B6C58FA1FF}"/>
                </a:ext>
              </a:extLst>
            </p:cNvPr>
            <p:cNvSpPr txBox="1"/>
            <p:nvPr/>
          </p:nvSpPr>
          <p:spPr>
            <a:xfrm>
              <a:off x="455876" y="1355451"/>
              <a:ext cx="1680374" cy="1365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# of threads</a:t>
              </a:r>
              <a:endParaRPr kumimoji="1" lang="ja-JP" altLang="en-US" sz="1597" dirty="0">
                <a:latin typeface="Cambria Math" panose="02040503050406030204" pitchFamily="18" charset="0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9D913D8C-46CD-536E-8651-FED9A94857DC}"/>
                </a:ext>
              </a:extLst>
            </p:cNvPr>
            <p:cNvSpPr txBox="1"/>
            <p:nvPr/>
          </p:nvSpPr>
          <p:spPr>
            <a:xfrm rot="16200000">
              <a:off x="-528259" y="594210"/>
              <a:ext cx="1163269" cy="1231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Throughput [</a:t>
              </a:r>
              <a:r>
                <a:rPr kumimoji="1" lang="en-US" altLang="ja-JP" sz="1597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MOps</a:t>
              </a:r>
              <a:r>
                <a:rPr kumimoji="1" lang="en-US" altLang="ja-JP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1597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599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BC86F83-FFE5-15CE-71C7-758D330A0372}"/>
              </a:ext>
            </a:extLst>
          </p:cNvPr>
          <p:cNvGrpSpPr/>
          <p:nvPr/>
        </p:nvGrpSpPr>
        <p:grpSpPr>
          <a:xfrm>
            <a:off x="-263199" y="-282350"/>
            <a:ext cx="5910736" cy="2716176"/>
            <a:chOff x="-8183" y="-16649"/>
            <a:chExt cx="2960933" cy="1508606"/>
          </a:xfrm>
        </p:grpSpPr>
        <p:graphicFrame>
          <p:nvGraphicFramePr>
            <p:cNvPr id="3" name="グラフ 2">
              <a:extLst>
                <a:ext uri="{FF2B5EF4-FFF2-40B4-BE49-F238E27FC236}">
                  <a16:creationId xmlns:a16="http://schemas.microsoft.com/office/drawing/2014/main" id="{F875F1F2-52B9-3367-F838-5FF1AC89505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46152688"/>
                </p:ext>
              </p:extLst>
            </p:nvPr>
          </p:nvGraphicFramePr>
          <p:xfrm>
            <a:off x="108669" y="-16649"/>
            <a:ext cx="2844081" cy="14107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9B3C48DE-3AF5-7BAC-8ECF-853880DB3C8F}"/>
                </a:ext>
              </a:extLst>
            </p:cNvPr>
            <p:cNvSpPr txBox="1"/>
            <p:nvPr/>
          </p:nvSpPr>
          <p:spPr>
            <a:xfrm>
              <a:off x="455876" y="1355451"/>
              <a:ext cx="1680374" cy="1365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ページサイズ</a:t>
              </a:r>
              <a:r>
                <a:rPr kumimoji="1" lang="en-US" altLang="ja-JP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[byte]</a:t>
              </a:r>
              <a:endParaRPr kumimoji="1" lang="ja-JP" altLang="en-US" sz="1597" dirty="0">
                <a:latin typeface="Cambria Math" panose="02040503050406030204" pitchFamily="18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3291F301-C494-613C-1E20-69B6618CA586}"/>
                </a:ext>
              </a:extLst>
            </p:cNvPr>
            <p:cNvSpPr txBox="1"/>
            <p:nvPr/>
          </p:nvSpPr>
          <p:spPr>
            <a:xfrm rot="16200000">
              <a:off x="-528259" y="594210"/>
              <a:ext cx="1163269" cy="1231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スループット</a:t>
              </a:r>
              <a:r>
                <a:rPr kumimoji="1" lang="en-US" altLang="ja-JP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[</a:t>
              </a:r>
              <a:r>
                <a:rPr kumimoji="1" lang="en-US" altLang="ja-JP" sz="1597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MOps</a:t>
              </a:r>
              <a:r>
                <a:rPr kumimoji="1" lang="en-US" altLang="ja-JP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1597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397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8587572-5776-59D5-4AE1-36C4A7FEF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8E3618B-876A-F20A-2260-FABAE0A94BCD}"/>
              </a:ext>
            </a:extLst>
          </p:cNvPr>
          <p:cNvGrpSpPr/>
          <p:nvPr/>
        </p:nvGrpSpPr>
        <p:grpSpPr>
          <a:xfrm>
            <a:off x="-263199" y="-282350"/>
            <a:ext cx="5910736" cy="2716176"/>
            <a:chOff x="-8183" y="-16649"/>
            <a:chExt cx="2960933" cy="1508606"/>
          </a:xfrm>
        </p:grpSpPr>
        <p:graphicFrame>
          <p:nvGraphicFramePr>
            <p:cNvPr id="3" name="グラフ 2">
              <a:extLst>
                <a:ext uri="{FF2B5EF4-FFF2-40B4-BE49-F238E27FC236}">
                  <a16:creationId xmlns:a16="http://schemas.microsoft.com/office/drawing/2014/main" id="{FFB439B3-AE19-38EF-CDA8-12CA4275BF0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97615654"/>
                </p:ext>
              </p:extLst>
            </p:nvPr>
          </p:nvGraphicFramePr>
          <p:xfrm>
            <a:off x="108669" y="-16649"/>
            <a:ext cx="2844081" cy="14107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34B4FCC9-D8FD-6A99-8D15-DE09C4830A0A}"/>
                </a:ext>
              </a:extLst>
            </p:cNvPr>
            <p:cNvSpPr txBox="1"/>
            <p:nvPr/>
          </p:nvSpPr>
          <p:spPr>
            <a:xfrm>
              <a:off x="455876" y="1355451"/>
              <a:ext cx="1680374" cy="1365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ページサイズ</a:t>
              </a:r>
              <a:r>
                <a:rPr kumimoji="1" lang="en-US" altLang="ja-JP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[byte]</a:t>
              </a:r>
              <a:endParaRPr kumimoji="1" lang="ja-JP" altLang="en-US" sz="1597" dirty="0">
                <a:latin typeface="Cambria Math" panose="02040503050406030204" pitchFamily="18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3B4FCAEC-654D-E0E0-F2E6-16BB1558F45A}"/>
                </a:ext>
              </a:extLst>
            </p:cNvPr>
            <p:cNvSpPr txBox="1"/>
            <p:nvPr/>
          </p:nvSpPr>
          <p:spPr>
            <a:xfrm rot="16200000">
              <a:off x="-528259" y="594210"/>
              <a:ext cx="1163269" cy="1231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スループット</a:t>
              </a:r>
              <a:r>
                <a:rPr kumimoji="1" lang="en-US" altLang="ja-JP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[</a:t>
              </a:r>
              <a:r>
                <a:rPr kumimoji="1" lang="en-US" altLang="ja-JP" sz="1597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MOps</a:t>
              </a:r>
              <a:r>
                <a:rPr kumimoji="1" lang="en-US" altLang="ja-JP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1597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538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E223317-40B6-709B-6651-32634170FFD8}"/>
              </a:ext>
            </a:extLst>
          </p:cNvPr>
          <p:cNvGrpSpPr/>
          <p:nvPr/>
        </p:nvGrpSpPr>
        <p:grpSpPr>
          <a:xfrm>
            <a:off x="-1" y="-37214"/>
            <a:ext cx="5400675" cy="2036135"/>
            <a:chOff x="0" y="0"/>
            <a:chExt cx="5863917" cy="2111677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377B93E1-E178-95F5-D90D-D04E8B76B696}"/>
                </a:ext>
              </a:extLst>
            </p:cNvPr>
            <p:cNvGrpSpPr/>
            <p:nvPr/>
          </p:nvGrpSpPr>
          <p:grpSpPr>
            <a:xfrm>
              <a:off x="0" y="0"/>
              <a:ext cx="2865076" cy="2111677"/>
              <a:chOff x="-45663" y="-69361"/>
              <a:chExt cx="2996682" cy="1257718"/>
            </a:xfrm>
          </p:grpSpPr>
          <p:graphicFrame>
            <p:nvGraphicFramePr>
              <p:cNvPr id="7" name="グラフ 6">
                <a:extLst>
                  <a:ext uri="{FF2B5EF4-FFF2-40B4-BE49-F238E27FC236}">
                    <a16:creationId xmlns:a16="http://schemas.microsoft.com/office/drawing/2014/main" id="{70B10182-AFD4-F251-6CAF-9BCD3F01096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8150478"/>
                  </p:ext>
                </p:extLst>
              </p:nvPr>
            </p:nvGraphicFramePr>
            <p:xfrm>
              <a:off x="179503" y="-69361"/>
              <a:ext cx="2771516" cy="125771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F4DFC79-4932-E3FF-DBEE-140BAB665251}"/>
                  </a:ext>
                </a:extLst>
              </p:cNvPr>
              <p:cNvSpPr txBox="1"/>
              <p:nvPr/>
            </p:nvSpPr>
            <p:spPr>
              <a:xfrm>
                <a:off x="333022" y="1058532"/>
                <a:ext cx="2333480" cy="104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ja-JP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ページサイズ</a:t>
                </a:r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[byte]</a:t>
                </a:r>
                <a:endParaRPr kumimoji="1" lang="ja-JP" altLang="en-US" sz="11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D6BE0D8-3600-FAF2-4435-1F22723A7104}"/>
                  </a:ext>
                </a:extLst>
              </p:cNvPr>
              <p:cNvSpPr txBox="1"/>
              <p:nvPr/>
            </p:nvSpPr>
            <p:spPr>
              <a:xfrm rot="16200000">
                <a:off x="-577796" y="462942"/>
                <a:ext cx="1257548" cy="1932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ja-JP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スループット</a:t>
                </a:r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[</a:t>
                </a:r>
                <a:r>
                  <a:rPr kumimoji="1" lang="en-US" altLang="ja-JP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MRec</a:t>
                </a:r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/s]</a:t>
                </a:r>
                <a:endParaRPr kumimoji="1" lang="ja-JP" altLang="en-US" sz="1100" dirty="0">
                  <a:latin typeface="Cambria Math" panose="02040503050406030204" pitchFamily="18" charset="0"/>
                </a:endParaRPr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753F8B70-6A27-4DFD-C71D-91B812B33CAD}"/>
                </a:ext>
              </a:extLst>
            </p:cNvPr>
            <p:cNvGrpSpPr/>
            <p:nvPr/>
          </p:nvGrpSpPr>
          <p:grpSpPr>
            <a:xfrm>
              <a:off x="2831857" y="277"/>
              <a:ext cx="3032060" cy="2111400"/>
              <a:chOff x="-40979" y="-16654"/>
              <a:chExt cx="2993727" cy="1212257"/>
            </a:xfrm>
          </p:grpSpPr>
          <p:graphicFrame>
            <p:nvGraphicFramePr>
              <p:cNvPr id="11" name="グラフ 10">
                <a:extLst>
                  <a:ext uri="{FF2B5EF4-FFF2-40B4-BE49-F238E27FC236}">
                    <a16:creationId xmlns:a16="http://schemas.microsoft.com/office/drawing/2014/main" id="{E1E6F937-EDBE-FC98-F7C5-8CB942AD7A7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09443088"/>
                  </p:ext>
                </p:extLst>
              </p:nvPr>
            </p:nvGraphicFramePr>
            <p:xfrm>
              <a:off x="171572" y="-16649"/>
              <a:ext cx="2781176" cy="121225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FB4CD9D-817E-EADE-5962-70564320DD0D}"/>
                  </a:ext>
                </a:extLst>
              </p:cNvPr>
              <p:cNvSpPr txBox="1"/>
              <p:nvPr/>
            </p:nvSpPr>
            <p:spPr>
              <a:xfrm>
                <a:off x="234973" y="1070454"/>
                <a:ext cx="2475120" cy="1007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ja-JP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ページサイズ</a:t>
                </a:r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[byte]</a:t>
                </a:r>
                <a:endParaRPr kumimoji="1" lang="ja-JP" altLang="en-US" sz="11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707F06C-9622-44FE-1171-85E0C6E02082}"/>
                  </a:ext>
                </a:extLst>
              </p:cNvPr>
              <p:cNvSpPr txBox="1"/>
              <p:nvPr/>
            </p:nvSpPr>
            <p:spPr>
              <a:xfrm rot="16200000">
                <a:off x="-555878" y="498245"/>
                <a:ext cx="1212255" cy="1824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ja-JP" alt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スループット</a:t>
                </a:r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[</a:t>
                </a:r>
                <a:r>
                  <a:rPr kumimoji="1" lang="en-US" altLang="ja-JP" sz="1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MRec</a:t>
                </a:r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/s]</a:t>
                </a:r>
                <a:endParaRPr kumimoji="1" lang="ja-JP" altLang="en-US" sz="1100" dirty="0">
                  <a:latin typeface="Cambria Math" panose="02040503050406030204" pitchFamily="18" charset="0"/>
                </a:endParaRPr>
              </a:p>
            </p:txBody>
          </p:sp>
        </p:grpSp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A5ED9D-FF5E-FDDE-54E5-70E3CF24ABBC}"/>
              </a:ext>
            </a:extLst>
          </p:cNvPr>
          <p:cNvSpPr txBox="1"/>
          <p:nvPr/>
        </p:nvSpPr>
        <p:spPr>
          <a:xfrm>
            <a:off x="2858378" y="1973181"/>
            <a:ext cx="230877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範囲検索</a:t>
            </a:r>
            <a:endParaRPr kumimoji="1" lang="ja-JP" altLang="en-US" sz="1100" dirty="0">
              <a:latin typeface="Cambria Math" panose="02040503050406030204" pitchFamily="18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D250092-10F4-58E2-1134-8032E5CA700E}"/>
              </a:ext>
            </a:extLst>
          </p:cNvPr>
          <p:cNvSpPr txBox="1"/>
          <p:nvPr/>
        </p:nvSpPr>
        <p:spPr>
          <a:xfrm>
            <a:off x="360292" y="1958022"/>
            <a:ext cx="189466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挿入</a:t>
            </a:r>
            <a:endParaRPr kumimoji="1" lang="ja-JP" altLang="en-US" sz="11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483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テーマ">
  <a:themeElements>
    <a:clrScheme name="Office 2013 - 2022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129</TotalTime>
  <Words>52</Words>
  <Application>Microsoft Office PowerPoint</Application>
  <PresentationFormat>ユーザー設定</PresentationFormat>
  <Paragraphs>12</Paragraphs>
  <Slides>4</Slides>
  <Notes>0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2013 - 2022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Sugiura Kento</dc:creator>
  <cp:lastModifiedBy>SUGIE Yusuke</cp:lastModifiedBy>
  <cp:revision>30</cp:revision>
  <dcterms:created xsi:type="dcterms:W3CDTF">2021-06-07T07:27:46Z</dcterms:created>
  <dcterms:modified xsi:type="dcterms:W3CDTF">2024-02-11T02:42:00Z</dcterms:modified>
</cp:coreProperties>
</file>