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5400675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156" y="3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4.7127286660185751E-2"/>
          <c:w val="0.59018220648427377"/>
          <c:h val="0.79259750664188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Method A</c:v>
                </c:pt>
              </c:strCache>
            </c:strRef>
          </c:tx>
          <c:spPr>
            <a:ln w="1270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28.340920000000001</c:v>
                </c:pt>
                <c:pt idx="1">
                  <c:v>8.6618659999999998</c:v>
                </c:pt>
                <c:pt idx="2">
                  <c:v>6.8066240000000002</c:v>
                </c:pt>
                <c:pt idx="3">
                  <c:v>5.9603619999999999</c:v>
                </c:pt>
                <c:pt idx="4">
                  <c:v>5.7285139999999997</c:v>
                </c:pt>
                <c:pt idx="5">
                  <c:v>5.4590639999999997</c:v>
                </c:pt>
                <c:pt idx="6">
                  <c:v>5.1017320000000002</c:v>
                </c:pt>
                <c:pt idx="7">
                  <c:v>4.8269520000000004</c:v>
                </c:pt>
                <c:pt idx="8">
                  <c:v>4.0395599999999998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B9-4250-B558-4984050C97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Method B</c:v>
                </c:pt>
              </c:strCache>
            </c:strRef>
          </c:tx>
          <c:spPr>
            <a:ln w="127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12.77538</c:v>
                </c:pt>
                <c:pt idx="1">
                  <c:v>3.0458020000000001</c:v>
                </c:pt>
                <c:pt idx="2">
                  <c:v>1.8449759999999999</c:v>
                </c:pt>
                <c:pt idx="3">
                  <c:v>1.1718139999999999</c:v>
                </c:pt>
                <c:pt idx="4">
                  <c:v>1.0917403999999999</c:v>
                </c:pt>
                <c:pt idx="5">
                  <c:v>1.1897139999999999</c:v>
                </c:pt>
                <c:pt idx="6">
                  <c:v>1.2265619999999999</c:v>
                </c:pt>
                <c:pt idx="7">
                  <c:v>1.265666</c:v>
                </c:pt>
                <c:pt idx="8">
                  <c:v>1.1131142000000001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B9-4250-B558-4984050C97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Method C</c:v>
                </c:pt>
              </c:strCache>
            </c:strRef>
          </c:tx>
          <c:spPr>
            <a:ln w="1270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accent4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10.68186</c:v>
                </c:pt>
                <c:pt idx="1">
                  <c:v>6.6436999999999999</c:v>
                </c:pt>
                <c:pt idx="2">
                  <c:v>4.9187479999999999</c:v>
                </c:pt>
                <c:pt idx="3">
                  <c:v>4.4139759999999999</c:v>
                </c:pt>
                <c:pt idx="4">
                  <c:v>3.9789859999999999</c:v>
                </c:pt>
                <c:pt idx="5">
                  <c:v>3.9747680000000001</c:v>
                </c:pt>
                <c:pt idx="6">
                  <c:v>3.8701620000000001</c:v>
                </c:pt>
                <c:pt idx="7">
                  <c:v>3.921672</c:v>
                </c:pt>
                <c:pt idx="8">
                  <c:v>3.3686060000000002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BB9-4250-B558-4984050C97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Method D</c:v>
                </c:pt>
              </c:strCache>
            </c:strRef>
          </c:tx>
          <c:spPr>
            <a:ln w="12700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58.602339999999998</c:v>
                </c:pt>
                <c:pt idx="1">
                  <c:v>16.98272</c:v>
                </c:pt>
                <c:pt idx="2">
                  <c:v>8.4502199999999998</c:v>
                </c:pt>
                <c:pt idx="3">
                  <c:v>5.9308160000000001</c:v>
                </c:pt>
                <c:pt idx="4">
                  <c:v>5.1378620000000002</c:v>
                </c:pt>
                <c:pt idx="5">
                  <c:v>5.0859420000000002</c:v>
                </c:pt>
                <c:pt idx="6">
                  <c:v>5.2147639999999997</c:v>
                </c:pt>
                <c:pt idx="7">
                  <c:v>5.1450360000000002</c:v>
                </c:pt>
                <c:pt idx="8">
                  <c:v>4.1181239999999999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BB9-4250-B558-4984050C97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Method E</c:v>
                </c:pt>
              </c:strCache>
            </c:strRef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x"/>
            <c:size val="5"/>
            <c:spPr>
              <a:noFill/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Sheet1!$F$2:$F$10</c:f>
              <c:numCache>
                <c:formatCode>General</c:formatCode>
                <c:ptCount val="9"/>
                <c:pt idx="0">
                  <c:v>20.199739999999998</c:v>
                </c:pt>
                <c:pt idx="1">
                  <c:v>11.1937</c:v>
                </c:pt>
                <c:pt idx="2">
                  <c:v>5.9162540000000003</c:v>
                </c:pt>
                <c:pt idx="3">
                  <c:v>4.251544</c:v>
                </c:pt>
                <c:pt idx="4">
                  <c:v>3.7699400000000001</c:v>
                </c:pt>
                <c:pt idx="5">
                  <c:v>3.7058680000000002</c:v>
                </c:pt>
                <c:pt idx="6">
                  <c:v>3.7104080000000002</c:v>
                </c:pt>
                <c:pt idx="7">
                  <c:v>3.6282139999999998</c:v>
                </c:pt>
                <c:pt idx="8">
                  <c:v>3.3637959999999998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BB9-4250-B558-4984050C97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Method F</c:v>
                </c:pt>
              </c:strCache>
            </c:strRef>
          </c:tx>
          <c:spPr>
            <a:ln w="12700" cap="rnd">
              <a:solidFill>
                <a:srgbClr val="C00000"/>
              </a:solidFill>
              <a:round/>
            </a:ln>
            <a:effectLst/>
          </c:spPr>
          <c:marker>
            <c:symbol val="star"/>
            <c:size val="5"/>
            <c:spPr>
              <a:noFill/>
              <a:ln w="12700">
                <a:solidFill>
                  <a:srgbClr val="C00000">
                    <a:alpha val="98000"/>
                  </a:srgbClr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Sheet1!$G$2:$G$10</c:f>
              <c:numCache>
                <c:formatCode>General</c:formatCode>
                <c:ptCount val="9"/>
                <c:pt idx="0">
                  <c:v>17.550899999999999</c:v>
                </c:pt>
                <c:pt idx="1">
                  <c:v>23.02224</c:v>
                </c:pt>
                <c:pt idx="2">
                  <c:v>18.90644</c:v>
                </c:pt>
                <c:pt idx="3">
                  <c:v>17.51146</c:v>
                </c:pt>
                <c:pt idx="4">
                  <c:v>16.13494</c:v>
                </c:pt>
                <c:pt idx="5">
                  <c:v>15.0421</c:v>
                </c:pt>
                <c:pt idx="6">
                  <c:v>12.88008</c:v>
                </c:pt>
                <c:pt idx="7">
                  <c:v>11.099600000000001</c:v>
                </c:pt>
                <c:pt idx="8">
                  <c:v>8.5819539999999996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BB9-4250-B558-4984050C975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Method G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5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16</c:v>
                </c:pt>
                <c:pt idx="2">
                  <c:v>32</c:v>
                </c:pt>
                <c:pt idx="3">
                  <c:v>48</c:v>
                </c:pt>
                <c:pt idx="4">
                  <c:v>56</c:v>
                </c:pt>
                <c:pt idx="5">
                  <c:v>64</c:v>
                </c:pt>
                <c:pt idx="6">
                  <c:v>80</c:v>
                </c:pt>
                <c:pt idx="7">
                  <c:v>96</c:v>
                </c:pt>
                <c:pt idx="8">
                  <c:v>112</c:v>
                </c:pt>
              </c:numCache>
            </c:numRef>
          </c:xVal>
          <c:yVal>
            <c:numRef>
              <c:f>Sheet1!$H$2:$H$10</c:f>
              <c:numCache>
                <c:formatCode>General</c:formatCode>
                <c:ptCount val="9"/>
                <c:pt idx="0">
                  <c:v>171.90559999999999</c:v>
                </c:pt>
                <c:pt idx="1">
                  <c:v>103.2024</c:v>
                </c:pt>
                <c:pt idx="2">
                  <c:v>118.236</c:v>
                </c:pt>
                <c:pt idx="3">
                  <c:v>114.3364</c:v>
                </c:pt>
                <c:pt idx="4">
                  <c:v>114.91379999999999</c:v>
                </c:pt>
                <c:pt idx="5">
                  <c:v>121.6712</c:v>
                </c:pt>
                <c:pt idx="6">
                  <c:v>113.72920000000001</c:v>
                </c:pt>
                <c:pt idx="7">
                  <c:v>97.492019999999997</c:v>
                </c:pt>
                <c:pt idx="8">
                  <c:v>72.255979999999994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BB9-4250-B558-4984050C97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orientation val="minMax"/>
          <c:max val="112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16"/>
        <c:minorUnit val="8"/>
      </c:valAx>
      <c:valAx>
        <c:axId val="773771647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</c:valAx>
      <c:spPr>
        <a:noFill/>
        <a:ln w="9525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72888360071320046"/>
          <c:y val="4.3265894431909181E-2"/>
          <c:w val="0.26660949529918454"/>
          <c:h val="0.79538136655530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791833636243128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15421910921469"/>
          <c:y val="0.22678599917793857"/>
          <c:w val="0.81345292205109476"/>
          <c:h val="0.6129387438492751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CF-49CF-B07C-4BBDF89289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CF-49CF-B07C-4BBDF89289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4928739302246"/>
          <c:y val="9.5203786237005747E-2"/>
          <c:w val="0.81791833636243128"/>
          <c:h val="0.698270671290063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1.558192</c:v>
                </c:pt>
                <c:pt idx="1">
                  <c:v>1.608136</c:v>
                </c:pt>
                <c:pt idx="2">
                  <c:v>1.392612</c:v>
                </c:pt>
                <c:pt idx="3">
                  <c:v>1.193228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47-4CB0-8378-FE0AE00F9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2.0801379999999998</c:v>
                </c:pt>
                <c:pt idx="1">
                  <c:v>2.1202380000000001</c:v>
                </c:pt>
                <c:pt idx="2">
                  <c:v>2.249838</c:v>
                </c:pt>
                <c:pt idx="3">
                  <c:v>2.1788059999999998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47-4CB0-8378-FE0AE00F9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0.5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"/>
          <c:y val="1.0831999945413543E-2"/>
          <c:w val="1"/>
          <c:h val="7.24481832431873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50232171751301"/>
          <c:y val="9.6117572318337674E-2"/>
          <c:w val="0.81345292205109476"/>
          <c:h val="0.691717449705020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UART-bef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6.8116479999999999</c:v>
                </c:pt>
                <c:pt idx="1">
                  <c:v>7.388274</c:v>
                </c:pt>
                <c:pt idx="2">
                  <c:v>7.2959379999999996</c:v>
                </c:pt>
                <c:pt idx="3">
                  <c:v>7.6334359999999997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5-4E57-A84F-9CBF4E5409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UART-af</c:v>
                </c:pt>
              </c:strCache>
            </c:strRef>
          </c:tx>
          <c:spPr>
            <a:ln w="12700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accent5">
                    <a:lumMod val="75000"/>
                  </a:schemeClr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9.9345180000000006</c:v>
                </c:pt>
                <c:pt idx="1">
                  <c:v>12.278</c:v>
                </c:pt>
                <c:pt idx="2">
                  <c:v>13.464840000000001</c:v>
                </c:pt>
                <c:pt idx="3">
                  <c:v>14.60004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5-4E57-A84F-9CBF4E540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621999"/>
        <c:axId val="773771647"/>
      </c:scatterChart>
      <c:valAx>
        <c:axId val="538621999"/>
        <c:scaling>
          <c:logBase val="2"/>
          <c:orientation val="minMax"/>
          <c:min val="1024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773771647"/>
        <c:crossesAt val="0.1"/>
        <c:crossBetween val="midCat"/>
        <c:majorUnit val="2"/>
      </c:valAx>
      <c:valAx>
        <c:axId val="773771647"/>
        <c:scaling>
          <c:orientation val="minMax"/>
          <c:min val="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defRPr>
            </a:pPr>
            <a:endParaRPr lang="ja-JP"/>
          </a:p>
        </c:txPr>
        <c:crossAx val="538621999"/>
        <c:crosses val="autoZero"/>
        <c:crossBetween val="midCat"/>
        <c:majorUnit val="2"/>
      </c:valAx>
      <c:spPr>
        <a:noFill/>
        <a:ln w="952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3.4976875817560745E-3"/>
          <c:y val="0"/>
          <c:w val="0.98316212452473162"/>
          <c:h val="8.66703505800095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ysClr val="windowText" lastClr="000000"/>
          </a:solidFill>
          <a:latin typeface="Cambria Math" panose="02040503050406030204" pitchFamily="18" charset="0"/>
          <a:ea typeface="Cambria Math" panose="02040503050406030204" pitchFamily="18" charset="0"/>
        </a:defRPr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23978"/>
            <a:ext cx="4050506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039755"/>
            <a:ext cx="4050506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56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0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05396"/>
            <a:ext cx="1164521" cy="167763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05396"/>
            <a:ext cx="3426053" cy="167763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7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93529"/>
            <a:ext cx="4658082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324783"/>
            <a:ext cx="4658082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3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26980"/>
            <a:ext cx="2295287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26980"/>
            <a:ext cx="2295287" cy="12560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9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05396"/>
            <a:ext cx="4658082" cy="3826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85280"/>
            <a:ext cx="228473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23109"/>
            <a:ext cx="2284738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85280"/>
            <a:ext cx="2295990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23109"/>
            <a:ext cx="2295990" cy="10635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55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0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32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3" userDrawn="1">
          <p15:clr>
            <a:srgbClr val="FBAE40"/>
          </p15:clr>
        </p15:guide>
        <p15:guide id="2" pos="17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85028"/>
            <a:ext cx="2734092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02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85028"/>
            <a:ext cx="2734092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53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05396"/>
            <a:ext cx="4658082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26980"/>
            <a:ext cx="4658082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FC26D-2879-44C1-A7E8-03443A36CBFD}" type="datetimeFigureOut">
              <a:rPr kumimoji="1" lang="ja-JP" altLang="en-US" smtClean="0"/>
              <a:t>2024/2/6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834808"/>
            <a:ext cx="182272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4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kumimoji="1"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kumimoji="1"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5700F7A-B686-FF7C-B6A8-4D9D64D5F157}"/>
              </a:ext>
            </a:extLst>
          </p:cNvPr>
          <p:cNvGrpSpPr/>
          <p:nvPr/>
        </p:nvGrpSpPr>
        <p:grpSpPr>
          <a:xfrm>
            <a:off x="-14938" y="-258701"/>
            <a:ext cx="5415612" cy="2488602"/>
            <a:chOff x="-8167" y="-16649"/>
            <a:chExt cx="2960917" cy="1508570"/>
          </a:xfrm>
        </p:grpSpPr>
        <p:graphicFrame>
          <p:nvGraphicFramePr>
            <p:cNvPr id="13" name="グラフ 12">
              <a:extLst>
                <a:ext uri="{FF2B5EF4-FFF2-40B4-BE49-F238E27FC236}">
                  <a16:creationId xmlns:a16="http://schemas.microsoft.com/office/drawing/2014/main" id="{C0227119-989F-0C1D-FDFF-70E6B0C061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6880439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6CF1355-6388-2E39-E000-F4B6C58FA1F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# of threads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913D8C-46CD-536E-8651-FED9A94857DC}"/>
                </a:ext>
              </a:extLst>
            </p:cNvPr>
            <p:cNvSpPr txBox="1"/>
            <p:nvPr/>
          </p:nvSpPr>
          <p:spPr>
            <a:xfrm rot="16200000">
              <a:off x="-528259" y="594226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Throughput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99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86F83-FFE5-15CE-71C7-758D330A0372}"/>
              </a:ext>
            </a:extLst>
          </p:cNvPr>
          <p:cNvGrpSpPr/>
          <p:nvPr/>
        </p:nvGrpSpPr>
        <p:grpSpPr>
          <a:xfrm>
            <a:off x="-14938" y="-258700"/>
            <a:ext cx="5415612" cy="2488603"/>
            <a:chOff x="-8167" y="-16649"/>
            <a:chExt cx="2960917" cy="1508569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875F1F2-52B9-3367-F838-5FF1AC8950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6152688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B3C48DE-3AF5-7BAC-8ECF-853880DB3C8F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291F301-C494-613C-1E20-69B6618CA586}"/>
                </a:ext>
              </a:extLst>
            </p:cNvPr>
            <p:cNvSpPr txBox="1"/>
            <p:nvPr/>
          </p:nvSpPr>
          <p:spPr>
            <a:xfrm rot="16200000">
              <a:off x="-528259" y="594227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87572-5776-59D5-4AE1-36C4A7F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8E3618B-876A-F20A-2260-FABAE0A94BCD}"/>
              </a:ext>
            </a:extLst>
          </p:cNvPr>
          <p:cNvGrpSpPr/>
          <p:nvPr/>
        </p:nvGrpSpPr>
        <p:grpSpPr>
          <a:xfrm>
            <a:off x="-14938" y="-258700"/>
            <a:ext cx="5415612" cy="2488603"/>
            <a:chOff x="-8167" y="-16649"/>
            <a:chExt cx="2960917" cy="1508569"/>
          </a:xfrm>
        </p:grpSpPr>
        <p:graphicFrame>
          <p:nvGraphicFramePr>
            <p:cNvPr id="3" name="グラフ 2">
              <a:extLst>
                <a:ext uri="{FF2B5EF4-FFF2-40B4-BE49-F238E27FC236}">
                  <a16:creationId xmlns:a16="http://schemas.microsoft.com/office/drawing/2014/main" id="{FFB439B3-AE19-38EF-CDA8-12CA4275BF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7615654"/>
                </p:ext>
              </p:extLst>
            </p:nvPr>
          </p:nvGraphicFramePr>
          <p:xfrm>
            <a:off x="108669" y="-16649"/>
            <a:ext cx="2844081" cy="14107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B4FCC9-D8FD-6A99-8D15-DE09C4830A0A}"/>
                </a:ext>
              </a:extLst>
            </p:cNvPr>
            <p:cNvSpPr txBox="1"/>
            <p:nvPr/>
          </p:nvSpPr>
          <p:spPr>
            <a:xfrm>
              <a:off x="455876" y="1355451"/>
              <a:ext cx="1680374" cy="1364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B4FCAEC-654D-E0E0-F2E6-16BB1558F45A}"/>
                </a:ext>
              </a:extLst>
            </p:cNvPr>
            <p:cNvSpPr txBox="1"/>
            <p:nvPr/>
          </p:nvSpPr>
          <p:spPr>
            <a:xfrm rot="16200000">
              <a:off x="-528259" y="594227"/>
              <a:ext cx="1163269" cy="1230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463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MOps</a:t>
              </a:r>
              <a:r>
                <a:rPr kumimoji="1" lang="en-US" altLang="ja-JP" sz="1463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463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38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7B93E1-E178-95F5-D90D-D04E8B76B696}"/>
              </a:ext>
            </a:extLst>
          </p:cNvPr>
          <p:cNvGrpSpPr/>
          <p:nvPr/>
        </p:nvGrpSpPr>
        <p:grpSpPr>
          <a:xfrm>
            <a:off x="27949" y="-254"/>
            <a:ext cx="2625073" cy="1934799"/>
            <a:chOff x="-45642" y="-69361"/>
            <a:chExt cx="2996661" cy="1257718"/>
          </a:xfrm>
        </p:grpSpPr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70B10182-AFD4-F251-6CAF-9BCD3F0109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80114282"/>
                </p:ext>
              </p:extLst>
            </p:nvPr>
          </p:nvGraphicFramePr>
          <p:xfrm>
            <a:off x="179503" y="-69361"/>
            <a:ext cx="2771516" cy="1257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F4DFC79-4932-E3FF-DBEE-140BAB665251}"/>
                </a:ext>
              </a:extLst>
            </p:cNvPr>
            <p:cNvSpPr txBox="1"/>
            <p:nvPr/>
          </p:nvSpPr>
          <p:spPr>
            <a:xfrm>
              <a:off x="333022" y="1058532"/>
              <a:ext cx="2333480" cy="1100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D6BE0D8-3600-FAF2-4435-1F22723A7104}"/>
                </a:ext>
              </a:extLst>
            </p:cNvPr>
            <p:cNvSpPr txBox="1"/>
            <p:nvPr/>
          </p:nvSpPr>
          <p:spPr>
            <a:xfrm rot="16200000">
              <a:off x="-577796" y="462963"/>
              <a:ext cx="1257548" cy="1932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1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53F8B70-6A27-4DFD-C71D-91B812B33CAD}"/>
              </a:ext>
            </a:extLst>
          </p:cNvPr>
          <p:cNvGrpSpPr/>
          <p:nvPr/>
        </p:nvGrpSpPr>
        <p:grpSpPr>
          <a:xfrm>
            <a:off x="2622606" y="0"/>
            <a:ext cx="2778069" cy="1934543"/>
            <a:chOff x="-40958" y="-16654"/>
            <a:chExt cx="2993706" cy="1212256"/>
          </a:xfrm>
        </p:grpSpPr>
        <p:graphicFrame>
          <p:nvGraphicFramePr>
            <p:cNvPr id="11" name="グラフ 10">
              <a:extLst>
                <a:ext uri="{FF2B5EF4-FFF2-40B4-BE49-F238E27FC236}">
                  <a16:creationId xmlns:a16="http://schemas.microsoft.com/office/drawing/2014/main" id="{E1E6F937-EDBE-FC98-F7C5-8CB942AD7A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1890536"/>
                </p:ext>
              </p:extLst>
            </p:nvPr>
          </p:nvGraphicFramePr>
          <p:xfrm>
            <a:off x="171572" y="-16650"/>
            <a:ext cx="2781176" cy="1212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FB4CD9D-817E-EADE-5962-70564320DD0D}"/>
                </a:ext>
              </a:extLst>
            </p:cNvPr>
            <p:cNvSpPr txBox="1"/>
            <p:nvPr/>
          </p:nvSpPr>
          <p:spPr>
            <a:xfrm>
              <a:off x="234973" y="1070454"/>
              <a:ext cx="2475120" cy="1060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ページサイズ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[byte]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707F06C-9622-44FE-1171-85E0C6E02082}"/>
                </a:ext>
              </a:extLst>
            </p:cNvPr>
            <p:cNvSpPr txBox="1"/>
            <p:nvPr/>
          </p:nvSpPr>
          <p:spPr>
            <a:xfrm rot="16200000">
              <a:off x="-555878" y="498266"/>
              <a:ext cx="1212255" cy="1824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スループット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[</a:t>
              </a:r>
              <a:r>
                <a:rPr kumimoji="1" lang="en-US" altLang="ja-JP" sz="11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MRec</a:t>
              </a:r>
              <a:r>
                <a:rPr kumimoji="1" lang="en-US" altLang="ja-JP" sz="11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/s]</a:t>
              </a:r>
              <a:endParaRPr kumimoji="1" lang="ja-JP" altLang="en-US" sz="11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48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</TotalTime>
  <Words>49</Words>
  <Application>Microsoft Office PowerPoint</Application>
  <PresentationFormat>ユーザー設定</PresentationFormat>
  <Paragraphs>10</Paragraphs>
  <Slides>4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2013 - 2022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SUGIE Yusuke</cp:lastModifiedBy>
  <cp:revision>27</cp:revision>
  <dcterms:created xsi:type="dcterms:W3CDTF">2021-06-07T07:27:46Z</dcterms:created>
  <dcterms:modified xsi:type="dcterms:W3CDTF">2024-02-06T10:34:47Z</dcterms:modified>
</cp:coreProperties>
</file>