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98" r:id="rId3"/>
    <p:sldId id="260" r:id="rId4"/>
    <p:sldId id="280" r:id="rId5"/>
    <p:sldId id="271" r:id="rId6"/>
    <p:sldId id="272" r:id="rId7"/>
    <p:sldId id="273" r:id="rId8"/>
    <p:sldId id="274" r:id="rId9"/>
    <p:sldId id="281" r:id="rId10"/>
    <p:sldId id="282" r:id="rId11"/>
    <p:sldId id="276" r:id="rId12"/>
    <p:sldId id="279" r:id="rId13"/>
    <p:sldId id="296" r:id="rId14"/>
    <p:sldId id="292" r:id="rId15"/>
    <p:sldId id="290" r:id="rId16"/>
    <p:sldId id="288" r:id="rId17"/>
    <p:sldId id="299" r:id="rId18"/>
    <p:sldId id="301" r:id="rId19"/>
    <p:sldId id="293" r:id="rId20"/>
    <p:sldId id="285" r:id="rId21"/>
    <p:sldId id="294" r:id="rId22"/>
    <p:sldId id="270" r:id="rId23"/>
  </p:sldIdLst>
  <p:sldSz cx="1219041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3D4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>
      <p:cViewPr varScale="1">
        <p:scale>
          <a:sx n="87" d="100"/>
          <a:sy n="87" d="100"/>
        </p:scale>
        <p:origin x="-720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E6A1D-F624-4283-8790-5B481415B4B2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3FD63-790C-482C-987C-EF3D175D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74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wangjin.go.kr/portal/main/contents.do?menuNo=200846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nocutnews.co.kr/news/5159798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cutnews.co.kr/news/5159798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k.co.kr/news/society/view/2018/04/223928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질문 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프링글스</a:t>
            </a:r>
            <a:r>
              <a:rPr lang="ko-KR" altLang="en-US" dirty="0"/>
              <a:t> 과자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 err="1"/>
              <a:t>프링글스</a:t>
            </a:r>
            <a:r>
              <a:rPr lang="ko-KR" altLang="en-US" dirty="0"/>
              <a:t> 겉면에 종이가 부착되어 있으면서 알루미늄으로 구성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재활용 아예 불가능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일반 종량제 봉투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F2C50-F5B4-46BF-99E6-DAA70AE669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196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 번째 질문 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코딩된</a:t>
            </a:r>
            <a:r>
              <a:rPr lang="ko-KR" altLang="en-US" dirty="0"/>
              <a:t> 광고지나 과자박스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종이류 아님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일반 종량제 봉투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F2C50-F5B4-46BF-99E6-DAA70AE669C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337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3FD63-790C-482C-987C-EF3D175D3A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693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폐형광등</a:t>
            </a:r>
            <a:r>
              <a:rPr lang="ko-KR" altLang="en-US" dirty="0"/>
              <a:t> 수거함 </a:t>
            </a:r>
            <a:r>
              <a:rPr lang="en-US" altLang="ko-KR" dirty="0"/>
              <a:t>: </a:t>
            </a:r>
            <a:r>
              <a:rPr lang="ko-KR" altLang="en-US" dirty="0"/>
              <a:t>보통 주민센터</a:t>
            </a:r>
            <a:r>
              <a:rPr lang="en-US" altLang="ko-KR" dirty="0"/>
              <a:t>, </a:t>
            </a:r>
            <a:r>
              <a:rPr lang="ko-KR" altLang="en-US" dirty="0"/>
              <a:t>동사무소에 위치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이렇게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폐형광등</a:t>
            </a:r>
            <a:r>
              <a:rPr lang="ko-KR" altLang="en-US" dirty="0"/>
              <a:t> 수거함 위치 정보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3"/>
              </a:rPr>
              <a:t>https://www.gwangjin.go.kr/portal/main/contents.do?menuNo=200846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기사 정보</a:t>
            </a:r>
            <a:r>
              <a:rPr lang="en-US" altLang="ko-KR" dirty="0">
                <a:hlinkClick r:id="rId4"/>
              </a:rPr>
              <a:t/>
            </a:r>
            <a:br>
              <a:rPr lang="en-US" altLang="ko-KR" dirty="0">
                <a:hlinkClick r:id="rId4"/>
              </a:rPr>
            </a:br>
            <a:r>
              <a:rPr lang="en-US" altLang="ko-KR" dirty="0">
                <a:hlinkClick r:id="rId4"/>
              </a:rPr>
              <a:t>https://www.nocutnews.co.kr/news/5159798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F2C50-F5B4-46BF-99E6-DAA70AE669C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22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 </a:t>
            </a:r>
            <a:r>
              <a:rPr lang="en-US" altLang="ko-KR" dirty="0"/>
              <a:t>-&gt; </a:t>
            </a:r>
            <a:r>
              <a:rPr lang="ko-KR" altLang="en-US" dirty="0"/>
              <a:t>우리나라</a:t>
            </a:r>
            <a:endParaRPr lang="en-US" altLang="ko-KR" dirty="0"/>
          </a:p>
          <a:p>
            <a:r>
              <a:rPr lang="ko-KR" altLang="en-US" dirty="0"/>
              <a:t>로 보이게 효과가 들어갔으면 </a:t>
            </a:r>
            <a:r>
              <a:rPr lang="ko-KR" altLang="en-US" dirty="0" err="1"/>
              <a:t>좋겠어요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F2C50-F5B4-46BF-99E6-DAA70AE669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714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정부가 파악하고 있는 플라스틱 쓰레기의 흐름은 딱 재활용 선별 업체에 </a:t>
            </a:r>
            <a:r>
              <a:rPr lang="ko-KR" altLang="en-US" dirty="0" err="1"/>
              <a:t>멈춰있다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수거가 되면 선별이 되었다고 통계를 내버린다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잘못된 통계라고 할 수 있다</a:t>
            </a:r>
            <a:r>
              <a:rPr lang="en-US" altLang="ko-KR" dirty="0"/>
              <a:t>. </a:t>
            </a:r>
            <a:r>
              <a:rPr lang="ko-KR" altLang="en-US" dirty="0"/>
              <a:t>이런 통계자료를 믿고</a:t>
            </a:r>
            <a:r>
              <a:rPr lang="en-US" altLang="ko-KR" dirty="0"/>
              <a:t> </a:t>
            </a:r>
            <a:r>
              <a:rPr lang="ko-KR" altLang="en-US" dirty="0"/>
              <a:t>안심하면 안 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3"/>
              </a:rPr>
              <a:t>https://www.nocutnews.co.kr/news/5159798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84A5-35A4-4AAF-A37F-814C9FC69C3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337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수거 </a:t>
            </a:r>
            <a:r>
              <a:rPr lang="en-US" altLang="ko-KR" dirty="0"/>
              <a:t>: </a:t>
            </a:r>
            <a:r>
              <a:rPr lang="ko-KR" altLang="en-US" dirty="0"/>
              <a:t>먼저 각 가정에서 배출한 폐기물을 수거 업체에서 폐기물 선별장으로 옮김</a:t>
            </a:r>
            <a:endParaRPr lang="en-US" altLang="ko-KR" dirty="0"/>
          </a:p>
          <a:p>
            <a:r>
              <a:rPr lang="ko-KR" altLang="en-US" dirty="0"/>
              <a:t>선별 </a:t>
            </a:r>
            <a:r>
              <a:rPr lang="en-US" altLang="ko-KR" dirty="0"/>
              <a:t>: </a:t>
            </a:r>
            <a:r>
              <a:rPr lang="ko-KR" altLang="en-US" dirty="0"/>
              <a:t>선별 업체가 재활용이 되는 것들을 골라낸다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처리 </a:t>
            </a:r>
            <a:r>
              <a:rPr lang="en-US" altLang="ko-KR" dirty="0"/>
              <a:t>: </a:t>
            </a:r>
            <a:r>
              <a:rPr lang="ko-KR" altLang="en-US" dirty="0"/>
              <a:t>재활용이 가능한 일부는 재생원료를 만드는 업체로</a:t>
            </a:r>
            <a:r>
              <a:rPr lang="en-US" altLang="ko-KR" dirty="0"/>
              <a:t>, </a:t>
            </a:r>
            <a:r>
              <a:rPr lang="ko-KR" altLang="en-US" dirty="0"/>
              <a:t>재활용이 어렵거나 돈이 안 되는 폐기물은 소각장 또는 매립장으로 향하는 식이다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84A5-35A4-4AAF-A37F-814C9FC69C3F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461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환경부에서 대략 추산하기론 재활용 폐기물 선별 과정에서만 재활용이 불가능한 잔재물이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39%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정도 나온다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마저도 전체 선별장이 아닌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공공선별장에서 나온 자료를 바탕으로 평균을 낸 수치다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재활용 분리배출량의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처리하는 민간 업체의 자료는 제대로 파악조차 못하고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  <a:p>
            <a:r>
              <a:rPr lang="ko-KR" altLang="en-US" dirty="0"/>
              <a:t>이렇게 실수로 한 분리수거로 재활용을 할 수 없는 쓰레기는 약 </a:t>
            </a:r>
            <a:r>
              <a:rPr lang="en-US" altLang="ko-KR" dirty="0"/>
              <a:t>40% </a:t>
            </a:r>
            <a:r>
              <a:rPr lang="ko-KR" altLang="en-US" dirty="0"/>
              <a:t>가량이며</a:t>
            </a:r>
            <a:r>
              <a:rPr lang="en-US" altLang="ko-KR" dirty="0"/>
              <a:t>, </a:t>
            </a:r>
            <a:r>
              <a:rPr lang="ko-KR" altLang="en-US" dirty="0"/>
              <a:t>우리는 이 부분을 바로 잡을 필요가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그래서</a:t>
            </a:r>
            <a:r>
              <a:rPr lang="en-US" altLang="ko-KR" dirty="0"/>
              <a:t>~~~    -&gt; </a:t>
            </a:r>
            <a:r>
              <a:rPr lang="ko-KR" altLang="en-US" dirty="0"/>
              <a:t>방향설정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3"/>
              </a:rPr>
              <a:t>https://www.mk.co.kr/news/society/view/2018/04/223928/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84A5-35A4-4AAF-A37F-814C9FC69C3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419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수거 </a:t>
            </a:r>
            <a:r>
              <a:rPr lang="en-US" altLang="ko-KR" dirty="0"/>
              <a:t>: </a:t>
            </a:r>
            <a:r>
              <a:rPr lang="ko-KR" altLang="en-US" dirty="0"/>
              <a:t>먼저 각 가정에서 배출한 폐기물을 수거 업체에서 폐기물 선별장으로 옮김</a:t>
            </a:r>
            <a:endParaRPr lang="en-US" altLang="ko-KR" dirty="0"/>
          </a:p>
          <a:p>
            <a:r>
              <a:rPr lang="ko-KR" altLang="en-US" dirty="0"/>
              <a:t>선별 </a:t>
            </a:r>
            <a:r>
              <a:rPr lang="en-US" altLang="ko-KR" dirty="0"/>
              <a:t>: </a:t>
            </a:r>
            <a:r>
              <a:rPr lang="ko-KR" altLang="en-US" dirty="0"/>
              <a:t>선별 업체가 재활용이 되는 것들을 골라낸다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처리 </a:t>
            </a:r>
            <a:r>
              <a:rPr lang="en-US" altLang="ko-KR" dirty="0"/>
              <a:t>: </a:t>
            </a:r>
            <a:r>
              <a:rPr lang="ko-KR" altLang="en-US" dirty="0"/>
              <a:t>재활용이 가능한 일부는 재생원료를 만드는 업체로</a:t>
            </a:r>
            <a:r>
              <a:rPr lang="en-US" altLang="ko-KR" dirty="0"/>
              <a:t>, </a:t>
            </a:r>
            <a:r>
              <a:rPr lang="ko-KR" altLang="en-US" dirty="0"/>
              <a:t>재활용이 어렵거나 돈이 안 되는 폐기물은 소각장 또는 매립장으로 향하는 식이다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84A5-35A4-4AAF-A37F-814C9FC69C3F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46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428"/>
            <a:ext cx="10361851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417F-0F1B-437E-9E67-EA198FDA4F8F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58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417F-0F1B-437E-9E67-EA198FDA4F8F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23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8049" y="274641"/>
            <a:ext cx="2742843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22" y="274641"/>
            <a:ext cx="8025355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417F-0F1B-437E-9E67-EA198FDA4F8F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14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417F-0F1B-437E-9E67-EA198FDA4F8F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03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60" y="4406903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60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417F-0F1B-437E-9E67-EA198FDA4F8F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4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22" y="1600203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6793" y="1600203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417F-0F1B-437E-9E67-EA198FDA4F8F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16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417F-0F1B-437E-9E67-EA198FDA4F8F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8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417F-0F1B-437E-9E67-EA198FDA4F8F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9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417F-0F1B-437E-9E67-EA198FDA4F8F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91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3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3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417F-0F1B-437E-9E67-EA198FDA4F8F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417F-0F1B-437E-9E67-EA198FDA4F8F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5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203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6353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7417F-0F1B-437E-9E67-EA198FDA4F8F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6353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6353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15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image" Target="../media/image35.png"/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jpeg"/><Relationship Id="rId4" Type="http://schemas.openxmlformats.org/officeDocument/2006/relationships/image" Target="../media/image26.jpeg"/><Relationship Id="rId9" Type="http://schemas.openxmlformats.org/officeDocument/2006/relationships/image" Target="../media/image3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ì¬íì©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8" r="14425"/>
          <a:stretch/>
        </p:blipFill>
        <p:spPr bwMode="auto">
          <a:xfrm>
            <a:off x="0" y="0"/>
            <a:ext cx="6070413" cy="688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076A805D-3663-436E-9094-3A3B19B64BA7}"/>
              </a:ext>
            </a:extLst>
          </p:cNvPr>
          <p:cNvSpPr/>
          <p:nvPr/>
        </p:nvSpPr>
        <p:spPr>
          <a:xfrm>
            <a:off x="6070413" y="0"/>
            <a:ext cx="6120000" cy="6885384"/>
          </a:xfrm>
          <a:prstGeom prst="rect">
            <a:avLst/>
          </a:prstGeom>
          <a:solidFill>
            <a:schemeClr val="tx2">
              <a:lumMod val="20000"/>
              <a:lumOff val="8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F4244999-B61A-4D76-A124-162D24C648D6}"/>
              </a:ext>
            </a:extLst>
          </p:cNvPr>
          <p:cNvSpPr txBox="1"/>
          <p:nvPr/>
        </p:nvSpPr>
        <p:spPr>
          <a:xfrm>
            <a:off x="6234709" y="1847780"/>
            <a:ext cx="56863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2">
                    <a:lumMod val="25000"/>
                  </a:schemeClr>
                </a:solidFill>
              </a:rPr>
              <a:t>Deep-Cycle</a:t>
            </a:r>
            <a:endParaRPr lang="ko-KR" altLang="en-US" sz="8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4AD19C72-A2A0-4596-9163-847FC3B86106}"/>
              </a:ext>
            </a:extLst>
          </p:cNvPr>
          <p:cNvCxnSpPr>
            <a:cxnSpLocks/>
          </p:cNvCxnSpPr>
          <p:nvPr/>
        </p:nvCxnSpPr>
        <p:spPr>
          <a:xfrm>
            <a:off x="6234709" y="3239105"/>
            <a:ext cx="432871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C8C5772-6A37-418F-A3AD-D1FC6827C69F}"/>
              </a:ext>
            </a:extLst>
          </p:cNvPr>
          <p:cNvSpPr txBox="1"/>
          <p:nvPr/>
        </p:nvSpPr>
        <p:spPr>
          <a:xfrm>
            <a:off x="6231482" y="3423931"/>
            <a:ext cx="4328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빅데이터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 청년인재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고려대학교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4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조</a:t>
            </a:r>
            <a:endParaRPr lang="en-US" altLang="ko-KR" sz="2000" b="1" dirty="0">
              <a:solidFill>
                <a:schemeClr val="tx1">
                  <a:lumMod val="85000"/>
                  <a:lumOff val="15000"/>
                  <a:alpha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012BCDF-032D-4517-9299-26B4D70F98B5}"/>
              </a:ext>
            </a:extLst>
          </p:cNvPr>
          <p:cNvSpPr txBox="1"/>
          <p:nvPr/>
        </p:nvSpPr>
        <p:spPr>
          <a:xfrm>
            <a:off x="6231482" y="3824041"/>
            <a:ext cx="43287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박정운</a:t>
            </a:r>
            <a:endParaRPr lang="en-US" altLang="ko-KR" dirty="0">
              <a:solidFill>
                <a:schemeClr val="tx1">
                  <a:lumMod val="85000"/>
                  <a:lumOff val="15000"/>
                  <a:alpha val="60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박채림</a:t>
            </a:r>
            <a:endParaRPr lang="en-US" altLang="ko-KR" dirty="0">
              <a:solidFill>
                <a:schemeClr val="tx1">
                  <a:lumMod val="85000"/>
                  <a:lumOff val="15000"/>
                  <a:alpha val="60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박현종</a:t>
            </a:r>
            <a:endParaRPr lang="en-US" altLang="ko-KR" dirty="0">
              <a:solidFill>
                <a:schemeClr val="tx1">
                  <a:lumMod val="85000"/>
                  <a:lumOff val="15000"/>
                  <a:alpha val="60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심재준</a:t>
            </a:r>
            <a:endParaRPr lang="en-US" altLang="ko-KR" dirty="0">
              <a:solidFill>
                <a:schemeClr val="tx1">
                  <a:lumMod val="85000"/>
                  <a:lumOff val="15000"/>
                  <a:alpha val="60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정효희</a:t>
            </a:r>
            <a:endParaRPr lang="en-US" altLang="ko-KR" dirty="0">
              <a:solidFill>
                <a:schemeClr val="tx1">
                  <a:lumMod val="85000"/>
                  <a:lumOff val="15000"/>
                  <a:alpha val="60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황준식</a:t>
            </a:r>
            <a:endParaRPr lang="en-US" altLang="ko-KR" dirty="0">
              <a:solidFill>
                <a:schemeClr val="tx1">
                  <a:lumMod val="85000"/>
                  <a:lumOff val="1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089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B69C071F-0ABA-42E8-997E-D4554A01C8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978"/>
          <a:stretch/>
        </p:blipFill>
        <p:spPr>
          <a:xfrm>
            <a:off x="1832926" y="936350"/>
            <a:ext cx="6945558" cy="1141263"/>
          </a:xfrm>
          <a:prstGeom prst="rect">
            <a:avLst/>
          </a:prstGeom>
        </p:spPr>
      </p:pic>
      <p:pic>
        <p:nvPicPr>
          <p:cNvPr id="5122" name="Picture 2" descr="https://file2.nocutnews.co.kr/newsroom/image/2019/05/30/20190530145348944420_0_720_396.jpg">
            <a:extLst>
              <a:ext uri="{FF2B5EF4-FFF2-40B4-BE49-F238E27FC236}">
                <a16:creationId xmlns="" xmlns:a16="http://schemas.microsoft.com/office/drawing/2014/main" id="{AE973B55-3D6B-4E6A-97BD-B41E24253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039" y="2572722"/>
            <a:ext cx="6119307" cy="336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íêµ­ ëì¼ ì¬íì© 2ìì ëí ì´ë¯¸ì§ ê²ìê²°ê³¼">
            <a:extLst>
              <a:ext uri="{FF2B5EF4-FFF2-40B4-BE49-F238E27FC236}">
                <a16:creationId xmlns="" xmlns:a16="http://schemas.microsoft.com/office/drawing/2014/main" id="{6262F36D-76AA-42D5-9867-A5ED14215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53" y="2852936"/>
            <a:ext cx="4974023" cy="280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F48364EB-3417-4156-9278-46881B8F6A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500" b="50944"/>
          <a:stretch/>
        </p:blipFill>
        <p:spPr>
          <a:xfrm>
            <a:off x="8807114" y="936350"/>
            <a:ext cx="2147020" cy="5598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E5A8486-3BD6-4FD3-B6D4-BFD5189CEBF8}"/>
              </a:ext>
            </a:extLst>
          </p:cNvPr>
          <p:cNvSpPr txBox="1"/>
          <p:nvPr/>
        </p:nvSpPr>
        <p:spPr>
          <a:xfrm>
            <a:off x="391217" y="29849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</a:rPr>
              <a:t>문제 인식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252515" y="311315"/>
            <a:ext cx="0" cy="63351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ê°êµ¬ë¦¬ ë¬¼ìí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50" y="3861048"/>
            <a:ext cx="270510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54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94457" y="2036043"/>
            <a:ext cx="10987329" cy="4273277"/>
            <a:chOff x="594457" y="1310907"/>
            <a:chExt cx="10987329" cy="4273277"/>
          </a:xfrm>
        </p:grpSpPr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8D9237B7-912D-442E-A5AA-CB54CCBC1433}"/>
                </a:ext>
              </a:extLst>
            </p:cNvPr>
            <p:cNvSpPr txBox="1"/>
            <p:nvPr/>
          </p:nvSpPr>
          <p:spPr>
            <a:xfrm>
              <a:off x="9198660" y="4999408"/>
              <a:ext cx="23831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/>
                <a:t>처리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41F4B779-188C-4542-8109-3B1A1712412E}"/>
                </a:ext>
              </a:extLst>
            </p:cNvPr>
            <p:cNvSpPr txBox="1"/>
            <p:nvPr/>
          </p:nvSpPr>
          <p:spPr>
            <a:xfrm>
              <a:off x="5154072" y="4999409"/>
              <a:ext cx="23831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/>
                <a:t>선별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161DE090-5979-463F-BBA7-153971AADCA8}"/>
                </a:ext>
              </a:extLst>
            </p:cNvPr>
            <p:cNvSpPr txBox="1"/>
            <p:nvPr/>
          </p:nvSpPr>
          <p:spPr>
            <a:xfrm>
              <a:off x="1437264" y="4999409"/>
              <a:ext cx="23831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/>
                <a:t>수거</a:t>
              </a:r>
            </a:p>
          </p:txBody>
        </p:sp>
        <p:pic>
          <p:nvPicPr>
            <p:cNvPr id="7174" name="Picture 6" descr="ì°ë ê¸° ì²ë¦¬ ìì´ì½ì ëí ì´ë¯¸ì§ ê²ìê²°ê³¼">
              <a:extLst>
                <a:ext uri="{FF2B5EF4-FFF2-40B4-BE49-F238E27FC236}">
                  <a16:creationId xmlns="" xmlns:a16="http://schemas.microsoft.com/office/drawing/2014/main" id="{DF475E95-3629-4225-8F2A-0311CD1769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432"/>
            <a:stretch/>
          </p:blipFill>
          <p:spPr bwMode="auto">
            <a:xfrm>
              <a:off x="594457" y="1779898"/>
              <a:ext cx="2882255" cy="25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8" name="Picture 10" descr="ì¬íì©  ìì´ì½ì ëí ì´ë¯¸ì§ ê²ìê²°ê³¼">
              <a:extLst>
                <a:ext uri="{FF2B5EF4-FFF2-40B4-BE49-F238E27FC236}">
                  <a16:creationId xmlns="" xmlns:a16="http://schemas.microsoft.com/office/drawing/2014/main" id="{554B2285-8367-40C3-AEC3-A641D7061B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8773" y="1779898"/>
              <a:ext cx="1331219" cy="1331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80" name="Picture 12" descr="ì¬íì©  ìì´ì½ì ëí ì´ë¯¸ì§ ê²ìê²°ê³¼">
              <a:extLst>
                <a:ext uri="{FF2B5EF4-FFF2-40B4-BE49-F238E27FC236}">
                  <a16:creationId xmlns="" xmlns:a16="http://schemas.microsoft.com/office/drawing/2014/main" id="{7B17E226-AEC9-4B30-B836-F2166D2666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700" y="3246270"/>
              <a:ext cx="1438215" cy="1438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직선 연결선 6">
              <a:extLst>
                <a:ext uri="{FF2B5EF4-FFF2-40B4-BE49-F238E27FC236}">
                  <a16:creationId xmlns="" xmlns:a16="http://schemas.microsoft.com/office/drawing/2014/main" id="{6F06BA79-B2AD-4399-91BD-C363E5468362}"/>
                </a:ext>
              </a:extLst>
            </p:cNvPr>
            <p:cNvCxnSpPr/>
            <p:nvPr/>
          </p:nvCxnSpPr>
          <p:spPr>
            <a:xfrm flipH="1">
              <a:off x="5260865" y="3429000"/>
              <a:ext cx="1109129" cy="118797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="" xmlns:a16="http://schemas.microsoft.com/office/drawing/2014/main" id="{9FF2973F-42BA-445E-9471-DD88DDC8C035}"/>
                </a:ext>
              </a:extLst>
            </p:cNvPr>
            <p:cNvCxnSpPr>
              <a:cxnSpLocks/>
            </p:cNvCxnSpPr>
            <p:nvPr/>
          </p:nvCxnSpPr>
          <p:spPr>
            <a:xfrm>
              <a:off x="5282801" y="3536476"/>
              <a:ext cx="1065251" cy="9730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그림 11">
              <a:extLst>
                <a:ext uri="{FF2B5EF4-FFF2-40B4-BE49-F238E27FC236}">
                  <a16:creationId xmlns="" xmlns:a16="http://schemas.microsoft.com/office/drawing/2014/main" id="{DA3EC979-472D-4C7B-AD88-E9B564A3EE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4569"/>
            <a:stretch/>
          </p:blipFill>
          <p:spPr>
            <a:xfrm>
              <a:off x="8796799" y="3140357"/>
              <a:ext cx="1885116" cy="1650228"/>
            </a:xfrm>
            <a:prstGeom prst="rect">
              <a:avLst/>
            </a:prstGeom>
          </p:spPr>
        </p:pic>
        <p:pic>
          <p:nvPicPr>
            <p:cNvPr id="7186" name="Picture 18" descr="ë¶ ìì´ì½ì ëí ì´ë¯¸ì§ ê²ìê²°ê³¼">
              <a:extLst>
                <a:ext uri="{FF2B5EF4-FFF2-40B4-BE49-F238E27FC236}">
                  <a16:creationId xmlns="" xmlns:a16="http://schemas.microsoft.com/office/drawing/2014/main" id="{7750C23B-46FE-4552-9A36-A97855B843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3705" y="1310907"/>
              <a:ext cx="1885115" cy="1885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화살표: 오른쪽 14">
              <a:extLst>
                <a:ext uri="{FF2B5EF4-FFF2-40B4-BE49-F238E27FC236}">
                  <a16:creationId xmlns="" xmlns:a16="http://schemas.microsoft.com/office/drawing/2014/main" id="{40CACB8E-8E69-40BE-B755-C3FDEBC86F22}"/>
                </a:ext>
              </a:extLst>
            </p:cNvPr>
            <p:cNvSpPr/>
            <p:nvPr/>
          </p:nvSpPr>
          <p:spPr>
            <a:xfrm>
              <a:off x="3490522" y="3090007"/>
              <a:ext cx="641672" cy="425186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화살표: 오른쪽 25">
              <a:extLst>
                <a:ext uri="{FF2B5EF4-FFF2-40B4-BE49-F238E27FC236}">
                  <a16:creationId xmlns="" xmlns:a16="http://schemas.microsoft.com/office/drawing/2014/main" id="{C3CF77FA-349D-4FDA-AB21-4D6A055490FD}"/>
                </a:ext>
              </a:extLst>
            </p:cNvPr>
            <p:cNvSpPr/>
            <p:nvPr/>
          </p:nvSpPr>
          <p:spPr>
            <a:xfrm>
              <a:off x="7596937" y="3040940"/>
              <a:ext cx="641672" cy="425186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E5A8486-3BD6-4FD3-B6D4-BFD5189CEBF8}"/>
              </a:ext>
            </a:extLst>
          </p:cNvPr>
          <p:cNvSpPr txBox="1"/>
          <p:nvPr/>
        </p:nvSpPr>
        <p:spPr>
          <a:xfrm>
            <a:off x="391217" y="29849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</a:rPr>
              <a:t>문제 인식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252515" y="311315"/>
            <a:ext cx="0" cy="63351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1797304" y="620688"/>
            <a:ext cx="8330350" cy="1692084"/>
            <a:chOff x="1797304" y="620688"/>
            <a:chExt cx="8330350" cy="1692084"/>
          </a:xfrm>
        </p:grpSpPr>
        <p:sp>
          <p:nvSpPr>
            <p:cNvPr id="2" name="아래로 구부러진 화살표 1"/>
            <p:cNvSpPr/>
            <p:nvPr/>
          </p:nvSpPr>
          <p:spPr>
            <a:xfrm>
              <a:off x="1797304" y="620688"/>
              <a:ext cx="8330350" cy="1692084"/>
            </a:xfrm>
            <a:prstGeom prst="curvedDownArrow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41F4B779-188C-4542-8109-3B1A1712412E}"/>
                </a:ext>
              </a:extLst>
            </p:cNvPr>
            <p:cNvSpPr txBox="1"/>
            <p:nvPr/>
          </p:nvSpPr>
          <p:spPr>
            <a:xfrm>
              <a:off x="4508246" y="764704"/>
              <a:ext cx="29084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/>
                <a:t>재활용률 </a:t>
              </a:r>
              <a:r>
                <a:rPr lang="en-US" altLang="ko-KR" sz="2800" b="1" dirty="0"/>
                <a:t>60%(?)</a:t>
              </a:r>
              <a:endParaRPr lang="ko-KR" altLang="en-US" sz="2800" b="1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797304" y="1268761"/>
            <a:ext cx="4165175" cy="1051394"/>
            <a:chOff x="1797304" y="620688"/>
            <a:chExt cx="8330350" cy="1692084"/>
          </a:xfrm>
        </p:grpSpPr>
        <p:sp>
          <p:nvSpPr>
            <p:cNvPr id="21" name="아래로 구부러진 화살표 20"/>
            <p:cNvSpPr/>
            <p:nvPr/>
          </p:nvSpPr>
          <p:spPr>
            <a:xfrm>
              <a:off x="1797304" y="620688"/>
              <a:ext cx="8330350" cy="1692084"/>
            </a:xfrm>
            <a:prstGeom prst="curvedDownArrow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41F4B779-188C-4542-8109-3B1A1712412E}"/>
                </a:ext>
              </a:extLst>
            </p:cNvPr>
            <p:cNvSpPr txBox="1"/>
            <p:nvPr/>
          </p:nvSpPr>
          <p:spPr>
            <a:xfrm>
              <a:off x="4076480" y="983222"/>
              <a:ext cx="3771996" cy="64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재활용률 </a:t>
              </a:r>
              <a:r>
                <a:rPr lang="en-US" altLang="ko-KR" sz="2000" b="1" dirty="0"/>
                <a:t>60%!</a:t>
              </a:r>
              <a:endParaRPr lang="ko-KR" altLang="en-US" sz="2000" b="1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746455" y="1268760"/>
            <a:ext cx="4165175" cy="1051394"/>
            <a:chOff x="1797304" y="620688"/>
            <a:chExt cx="8330350" cy="1692084"/>
          </a:xfrm>
          <a:solidFill>
            <a:srgbClr val="FF0000"/>
          </a:solidFill>
        </p:grpSpPr>
        <p:sp>
          <p:nvSpPr>
            <p:cNvPr id="27" name="아래로 구부러진 화살표 26"/>
            <p:cNvSpPr/>
            <p:nvPr/>
          </p:nvSpPr>
          <p:spPr>
            <a:xfrm>
              <a:off x="1797304" y="620688"/>
              <a:ext cx="8330350" cy="1692084"/>
            </a:xfrm>
            <a:prstGeom prst="curvedDownArrow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41F4B779-188C-4542-8109-3B1A1712412E}"/>
                </a:ext>
              </a:extLst>
            </p:cNvPr>
            <p:cNvSpPr txBox="1"/>
            <p:nvPr/>
          </p:nvSpPr>
          <p:spPr>
            <a:xfrm>
              <a:off x="4076480" y="983222"/>
              <a:ext cx="3771996" cy="6439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???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1078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ë¶ë¦¬ìê±° íµê³ì ëí ì´ë¯¸ì§ ê²ìê²°ê³¼">
            <a:extLst>
              <a:ext uri="{FF2B5EF4-FFF2-40B4-BE49-F238E27FC236}">
                <a16:creationId xmlns="" xmlns:a16="http://schemas.microsoft.com/office/drawing/2014/main" id="{3F8CE515-810A-4623-BF8C-9AB1E5BDE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38" y="1306043"/>
            <a:ext cx="7055697" cy="493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="" xmlns:a16="http://schemas.microsoft.com/office/drawing/2014/main" id="{516E854B-9DA1-46AF-A440-6B5E3C2A1FB9}"/>
              </a:ext>
            </a:extLst>
          </p:cNvPr>
          <p:cNvSpPr/>
          <p:nvPr/>
        </p:nvSpPr>
        <p:spPr>
          <a:xfrm>
            <a:off x="4048785" y="1670104"/>
            <a:ext cx="1132898" cy="606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E5A8486-3BD6-4FD3-B6D4-BFD5189CEBF8}"/>
              </a:ext>
            </a:extLst>
          </p:cNvPr>
          <p:cNvSpPr txBox="1"/>
          <p:nvPr/>
        </p:nvSpPr>
        <p:spPr>
          <a:xfrm>
            <a:off x="391217" y="29849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</a:rPr>
              <a:t>문제 인식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252515" y="311315"/>
            <a:ext cx="0" cy="63351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82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D9237B7-912D-442E-A5AA-CB54CCBC1433}"/>
              </a:ext>
            </a:extLst>
          </p:cNvPr>
          <p:cNvSpPr txBox="1"/>
          <p:nvPr/>
        </p:nvSpPr>
        <p:spPr>
          <a:xfrm>
            <a:off x="9198660" y="5724544"/>
            <a:ext cx="2383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처리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1F4B779-188C-4542-8109-3B1A1712412E}"/>
              </a:ext>
            </a:extLst>
          </p:cNvPr>
          <p:cNvSpPr txBox="1"/>
          <p:nvPr/>
        </p:nvSpPr>
        <p:spPr>
          <a:xfrm>
            <a:off x="5154072" y="5724545"/>
            <a:ext cx="2383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선별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61DE090-5979-463F-BBA7-153971AADCA8}"/>
              </a:ext>
            </a:extLst>
          </p:cNvPr>
          <p:cNvSpPr txBox="1"/>
          <p:nvPr/>
        </p:nvSpPr>
        <p:spPr>
          <a:xfrm>
            <a:off x="1437264" y="5724545"/>
            <a:ext cx="2383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수거</a:t>
            </a:r>
          </a:p>
        </p:txBody>
      </p:sp>
      <p:pic>
        <p:nvPicPr>
          <p:cNvPr id="7174" name="Picture 6" descr="ì°ë ê¸° ì²ë¦¬ ìì´ì½ì ëí ì´ë¯¸ì§ ê²ìê²°ê³¼">
            <a:extLst>
              <a:ext uri="{FF2B5EF4-FFF2-40B4-BE49-F238E27FC236}">
                <a16:creationId xmlns="" xmlns:a16="http://schemas.microsoft.com/office/drawing/2014/main" id="{DF475E95-3629-4225-8F2A-0311CD1769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32"/>
          <a:stretch/>
        </p:blipFill>
        <p:spPr bwMode="auto">
          <a:xfrm>
            <a:off x="594457" y="2505034"/>
            <a:ext cx="2882255" cy="252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ì¬íì©  ìì´ì½ì ëí ì´ë¯¸ì§ ê²ìê²°ê³¼">
            <a:extLst>
              <a:ext uri="{FF2B5EF4-FFF2-40B4-BE49-F238E27FC236}">
                <a16:creationId xmlns="" xmlns:a16="http://schemas.microsoft.com/office/drawing/2014/main" id="{554B2285-8367-40C3-AEC3-A641D7061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73" y="2505034"/>
            <a:ext cx="1331219" cy="133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ì¬íì©  ìì´ì½ì ëí ì´ë¯¸ì§ ê²ìê²°ê³¼">
            <a:extLst>
              <a:ext uri="{FF2B5EF4-FFF2-40B4-BE49-F238E27FC236}">
                <a16:creationId xmlns="" xmlns:a16="http://schemas.microsoft.com/office/drawing/2014/main" id="{7B17E226-AEC9-4B30-B836-F2166D266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700" y="3971406"/>
            <a:ext cx="1438215" cy="143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6F06BA79-B2AD-4399-91BD-C363E5468362}"/>
              </a:ext>
            </a:extLst>
          </p:cNvPr>
          <p:cNvCxnSpPr/>
          <p:nvPr/>
        </p:nvCxnSpPr>
        <p:spPr>
          <a:xfrm flipH="1">
            <a:off x="5260865" y="4154136"/>
            <a:ext cx="1109129" cy="11879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9FF2973F-42BA-445E-9471-DD88DDC8C035}"/>
              </a:ext>
            </a:extLst>
          </p:cNvPr>
          <p:cNvCxnSpPr>
            <a:cxnSpLocks/>
          </p:cNvCxnSpPr>
          <p:nvPr/>
        </p:nvCxnSpPr>
        <p:spPr>
          <a:xfrm>
            <a:off x="5282801" y="4261612"/>
            <a:ext cx="1065251" cy="9730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DA3EC979-472D-4C7B-AD88-E9B564A3EE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4569"/>
          <a:stretch/>
        </p:blipFill>
        <p:spPr>
          <a:xfrm>
            <a:off x="8796799" y="3865493"/>
            <a:ext cx="1885116" cy="1650228"/>
          </a:xfrm>
          <a:prstGeom prst="rect">
            <a:avLst/>
          </a:prstGeom>
        </p:spPr>
      </p:pic>
      <p:pic>
        <p:nvPicPr>
          <p:cNvPr id="7186" name="Picture 18" descr="ë¶ ìì´ì½ì ëí ì´ë¯¸ì§ ê²ìê²°ê³¼">
            <a:extLst>
              <a:ext uri="{FF2B5EF4-FFF2-40B4-BE49-F238E27FC236}">
                <a16:creationId xmlns="" xmlns:a16="http://schemas.microsoft.com/office/drawing/2014/main" id="{7750C23B-46FE-4552-9A36-A97855B84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705" y="2036043"/>
            <a:ext cx="1885115" cy="188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화살표: 오른쪽 14">
            <a:extLst>
              <a:ext uri="{FF2B5EF4-FFF2-40B4-BE49-F238E27FC236}">
                <a16:creationId xmlns="" xmlns:a16="http://schemas.microsoft.com/office/drawing/2014/main" id="{40CACB8E-8E69-40BE-B755-C3FDEBC86F22}"/>
              </a:ext>
            </a:extLst>
          </p:cNvPr>
          <p:cNvSpPr/>
          <p:nvPr/>
        </p:nvSpPr>
        <p:spPr>
          <a:xfrm>
            <a:off x="3490522" y="3815143"/>
            <a:ext cx="641672" cy="425186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="" xmlns:a16="http://schemas.microsoft.com/office/drawing/2014/main" id="{C3CF77FA-349D-4FDA-AB21-4D6A055490FD}"/>
              </a:ext>
            </a:extLst>
          </p:cNvPr>
          <p:cNvSpPr/>
          <p:nvPr/>
        </p:nvSpPr>
        <p:spPr>
          <a:xfrm>
            <a:off x="7596937" y="3766076"/>
            <a:ext cx="641672" cy="425186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E5A8486-3BD6-4FD3-B6D4-BFD5189CEBF8}"/>
              </a:ext>
            </a:extLst>
          </p:cNvPr>
          <p:cNvSpPr txBox="1"/>
          <p:nvPr/>
        </p:nvSpPr>
        <p:spPr>
          <a:xfrm>
            <a:off x="391217" y="29849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</a:rPr>
              <a:t>문제 인식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252515" y="311315"/>
            <a:ext cx="0" cy="63351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1797304" y="1268761"/>
            <a:ext cx="4165175" cy="1051394"/>
            <a:chOff x="1797304" y="620688"/>
            <a:chExt cx="8330350" cy="1692084"/>
          </a:xfrm>
        </p:grpSpPr>
        <p:sp>
          <p:nvSpPr>
            <p:cNvPr id="21" name="아래로 구부러진 화살표 20"/>
            <p:cNvSpPr/>
            <p:nvPr/>
          </p:nvSpPr>
          <p:spPr>
            <a:xfrm>
              <a:off x="1797304" y="620688"/>
              <a:ext cx="8330350" cy="1692084"/>
            </a:xfrm>
            <a:prstGeom prst="curvedDownArrow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41F4B779-188C-4542-8109-3B1A1712412E}"/>
                </a:ext>
              </a:extLst>
            </p:cNvPr>
            <p:cNvSpPr txBox="1"/>
            <p:nvPr/>
          </p:nvSpPr>
          <p:spPr>
            <a:xfrm>
              <a:off x="4076480" y="983222"/>
              <a:ext cx="3771996" cy="64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재활용률 </a:t>
              </a:r>
              <a:r>
                <a:rPr lang="en-US" altLang="ko-KR" sz="2000" b="1" dirty="0"/>
                <a:t>60%!</a:t>
              </a:r>
              <a:endParaRPr lang="ko-KR" altLang="en-US" sz="2000" b="1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746455" y="1268760"/>
            <a:ext cx="4165175" cy="1051394"/>
            <a:chOff x="1797304" y="620688"/>
            <a:chExt cx="8330350" cy="1692084"/>
          </a:xfrm>
          <a:solidFill>
            <a:srgbClr val="FF0000"/>
          </a:solidFill>
        </p:grpSpPr>
        <p:sp>
          <p:nvSpPr>
            <p:cNvPr id="27" name="아래로 구부러진 화살표 26"/>
            <p:cNvSpPr/>
            <p:nvPr/>
          </p:nvSpPr>
          <p:spPr>
            <a:xfrm>
              <a:off x="1797304" y="620688"/>
              <a:ext cx="8330350" cy="1692084"/>
            </a:xfrm>
            <a:prstGeom prst="curvedDownArrow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41F4B779-188C-4542-8109-3B1A1712412E}"/>
                </a:ext>
              </a:extLst>
            </p:cNvPr>
            <p:cNvSpPr txBox="1"/>
            <p:nvPr/>
          </p:nvSpPr>
          <p:spPr>
            <a:xfrm>
              <a:off x="4076480" y="983222"/>
              <a:ext cx="3771996" cy="6439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60%</a:t>
              </a:r>
              <a:endParaRPr lang="ko-KR" altLang="en-US" sz="2000" b="1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797304" y="620688"/>
            <a:ext cx="8330350" cy="1692084"/>
            <a:chOff x="1797304" y="620688"/>
            <a:chExt cx="8330350" cy="1692084"/>
          </a:xfrm>
          <a:solidFill>
            <a:srgbClr val="FF0000"/>
          </a:solidFill>
        </p:grpSpPr>
        <p:sp>
          <p:nvSpPr>
            <p:cNvPr id="30" name="아래로 구부러진 화살표 29"/>
            <p:cNvSpPr/>
            <p:nvPr/>
          </p:nvSpPr>
          <p:spPr>
            <a:xfrm>
              <a:off x="1797304" y="620688"/>
              <a:ext cx="8330350" cy="1692084"/>
            </a:xfrm>
            <a:prstGeom prst="curvedDownArrow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41F4B779-188C-4542-8109-3B1A1712412E}"/>
                </a:ext>
              </a:extLst>
            </p:cNvPr>
            <p:cNvSpPr txBox="1"/>
            <p:nvPr/>
          </p:nvSpPr>
          <p:spPr>
            <a:xfrm>
              <a:off x="4508246" y="764704"/>
              <a:ext cx="290846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/>
                <a:t>재활용률 </a:t>
              </a:r>
              <a:r>
                <a:rPr lang="en-US" altLang="ko-KR" sz="2800" b="1" dirty="0"/>
                <a:t>36%...</a:t>
              </a:r>
              <a:endParaRPr lang="ko-KR" altLang="en-US" sz="2800" b="1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037" y="3663303"/>
            <a:ext cx="224547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구름 모양 설명선 1"/>
          <p:cNvSpPr/>
          <p:nvPr/>
        </p:nvSpPr>
        <p:spPr>
          <a:xfrm>
            <a:off x="7477804" y="2332089"/>
            <a:ext cx="4234026" cy="1400220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선별할 필요도 없이 </a:t>
            </a:r>
            <a:r>
              <a:rPr lang="ko-KR" altLang="en-US" dirty="0" smtClean="0">
                <a:solidFill>
                  <a:schemeClr val="tx1"/>
                </a:solidFill>
              </a:rPr>
              <a:t>분리수거를 </a:t>
            </a:r>
            <a:r>
              <a:rPr lang="ko-KR" altLang="en-US" dirty="0">
                <a:solidFill>
                  <a:schemeClr val="tx1"/>
                </a:solidFill>
              </a:rPr>
              <a:t>잘한다면</a:t>
            </a:r>
            <a:r>
              <a:rPr lang="en-US" altLang="ko-KR" dirty="0">
                <a:solidFill>
                  <a:schemeClr val="tx1"/>
                </a:solidFill>
              </a:rPr>
              <a:t>..?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5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5" grpId="0" animBg="1"/>
      <p:bldP spid="26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249350" y="203199"/>
            <a:ext cx="0" cy="633513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AA9426E-B08C-48DB-8297-C7E312BE952F}"/>
              </a:ext>
            </a:extLst>
          </p:cNvPr>
          <p:cNvSpPr txBox="1"/>
          <p:nvPr/>
        </p:nvSpPr>
        <p:spPr>
          <a:xfrm>
            <a:off x="3081710" y="1582118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116836B-4A99-4DA6-844A-6DA31D73B646}"/>
              </a:ext>
            </a:extLst>
          </p:cNvPr>
          <p:cNvSpPr txBox="1"/>
          <p:nvPr/>
        </p:nvSpPr>
        <p:spPr>
          <a:xfrm>
            <a:off x="3081710" y="2732049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658F02A-B088-48BF-BBA3-B59574AB41DC}"/>
              </a:ext>
            </a:extLst>
          </p:cNvPr>
          <p:cNvSpPr txBox="1"/>
          <p:nvPr/>
        </p:nvSpPr>
        <p:spPr>
          <a:xfrm>
            <a:off x="3081710" y="3881976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5923EE1-4BA6-40F9-AFBD-09A8B779C05D}"/>
              </a:ext>
            </a:extLst>
          </p:cNvPr>
          <p:cNvSpPr txBox="1"/>
          <p:nvPr/>
        </p:nvSpPr>
        <p:spPr>
          <a:xfrm>
            <a:off x="378413" y="258740"/>
            <a:ext cx="212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Table of Contents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F02332-4E2F-442D-B4F7-2B56CDF9B969}"/>
              </a:ext>
            </a:extLst>
          </p:cNvPr>
          <p:cNvSpPr txBox="1"/>
          <p:nvPr/>
        </p:nvSpPr>
        <p:spPr>
          <a:xfrm flipH="1">
            <a:off x="4082011" y="1939175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문제정의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2892069-F950-4415-B2B0-DA0EEC6B1BC0}"/>
              </a:ext>
            </a:extLst>
          </p:cNvPr>
          <p:cNvSpPr txBox="1"/>
          <p:nvPr/>
        </p:nvSpPr>
        <p:spPr>
          <a:xfrm flipH="1">
            <a:off x="4082011" y="3052157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방향설정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5D7D538-70B4-43F2-944A-6633B39142F4}"/>
              </a:ext>
            </a:extLst>
          </p:cNvPr>
          <p:cNvSpPr txBox="1"/>
          <p:nvPr/>
        </p:nvSpPr>
        <p:spPr>
          <a:xfrm flipH="1">
            <a:off x="4082011" y="4165139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솔루션 구상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6A23DAEB-6DCE-4737-BB58-84D4D3616BDF}"/>
              </a:ext>
            </a:extLst>
          </p:cNvPr>
          <p:cNvSpPr txBox="1"/>
          <p:nvPr/>
        </p:nvSpPr>
        <p:spPr>
          <a:xfrm flipH="1">
            <a:off x="4082011" y="5278121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기대효과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0815533F-2873-4AA3-BFCC-6D8E3DF7ED5F}"/>
              </a:ext>
            </a:extLst>
          </p:cNvPr>
          <p:cNvSpPr/>
          <p:nvPr/>
        </p:nvSpPr>
        <p:spPr>
          <a:xfrm>
            <a:off x="3823854" y="0"/>
            <a:ext cx="8368145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7F02332-4E2F-442D-B4F7-2B56CDF9B969}"/>
              </a:ext>
            </a:extLst>
          </p:cNvPr>
          <p:cNvSpPr txBox="1"/>
          <p:nvPr/>
        </p:nvSpPr>
        <p:spPr>
          <a:xfrm flipH="1">
            <a:off x="4097249" y="1893455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문제 인식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B2892069-F950-4415-B2B0-DA0EEC6B1BC0}"/>
              </a:ext>
            </a:extLst>
          </p:cNvPr>
          <p:cNvSpPr txBox="1"/>
          <p:nvPr/>
        </p:nvSpPr>
        <p:spPr>
          <a:xfrm flipH="1">
            <a:off x="4097249" y="3006437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프로젝트 목적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5D7D538-70B4-43F2-944A-6633B39142F4}"/>
              </a:ext>
            </a:extLst>
          </p:cNvPr>
          <p:cNvSpPr txBox="1"/>
          <p:nvPr/>
        </p:nvSpPr>
        <p:spPr>
          <a:xfrm flipH="1">
            <a:off x="4097249" y="4119419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발전 방향</a:t>
            </a:r>
          </a:p>
        </p:txBody>
      </p:sp>
      <p:pic>
        <p:nvPicPr>
          <p:cNvPr id="27" name="Picture 2" descr="C:\Users\cdetg\Downloads\sprou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6000"/>
                    </a14:imgEffect>
                    <a14:imgEffect>
                      <a14:brightnessContrast bright="-10000"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760" y="188640"/>
            <a:ext cx="834611" cy="83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827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5F4F375-8BB1-4282-9BFF-B0172892E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04"/>
          <a:stretch/>
        </p:blipFill>
        <p:spPr>
          <a:xfrm>
            <a:off x="-1" y="-1"/>
            <a:ext cx="12190413" cy="685800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16C3911-5B6C-4D38-9286-517AE8AE83E1}"/>
              </a:ext>
            </a:extLst>
          </p:cNvPr>
          <p:cNvSpPr/>
          <p:nvPr/>
        </p:nvSpPr>
        <p:spPr>
          <a:xfrm>
            <a:off x="6029" y="-27384"/>
            <a:ext cx="12190413" cy="685800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大かっこ 3">
            <a:extLst>
              <a:ext uri="{FF2B5EF4-FFF2-40B4-BE49-F238E27FC236}">
                <a16:creationId xmlns="" xmlns:a16="http://schemas.microsoft.com/office/drawing/2014/main" id="{68E853F1-1F7B-47C8-9880-B54DC95E02BD}"/>
              </a:ext>
            </a:extLst>
          </p:cNvPr>
          <p:cNvSpPr/>
          <p:nvPr/>
        </p:nvSpPr>
        <p:spPr>
          <a:xfrm>
            <a:off x="1702718" y="1695449"/>
            <a:ext cx="9004300" cy="3467100"/>
          </a:xfrm>
          <a:prstGeom prst="bracketPair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CBC6A7F-B3B7-4695-9926-21DE1D06841C}"/>
              </a:ext>
            </a:extLst>
          </p:cNvPr>
          <p:cNvSpPr txBox="1"/>
          <p:nvPr/>
        </p:nvSpPr>
        <p:spPr>
          <a:xfrm>
            <a:off x="6029" y="2377014"/>
            <a:ext cx="121964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bg1"/>
                </a:solidFill>
              </a:rPr>
              <a:t>Deep-Cycle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CBDA4C08-5747-4514-B341-D1B152ADD7C4}"/>
              </a:ext>
            </a:extLst>
          </p:cNvPr>
          <p:cNvCxnSpPr/>
          <p:nvPr/>
        </p:nvCxnSpPr>
        <p:spPr>
          <a:xfrm>
            <a:off x="3142878" y="3812167"/>
            <a:ext cx="6048672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CBC6A7F-B3B7-4695-9926-21DE1D06841C}"/>
              </a:ext>
            </a:extLst>
          </p:cNvPr>
          <p:cNvSpPr txBox="1"/>
          <p:nvPr/>
        </p:nvSpPr>
        <p:spPr>
          <a:xfrm>
            <a:off x="46534" y="3933056"/>
            <a:ext cx="12196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분리수거를 통한 개인의 사회적 기여도 정량화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89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0BCC18D-15D6-4765-8145-181B9EDE033A}"/>
              </a:ext>
            </a:extLst>
          </p:cNvPr>
          <p:cNvSpPr/>
          <p:nvPr/>
        </p:nvSpPr>
        <p:spPr>
          <a:xfrm>
            <a:off x="252515" y="1246053"/>
            <a:ext cx="11642564" cy="5408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="" xmlns:a16="http://schemas.microsoft.com/office/drawing/2014/main" id="{8A35C2C4-14D6-419F-A213-BDBCBDAFCFF3}"/>
              </a:ext>
            </a:extLst>
          </p:cNvPr>
          <p:cNvSpPr/>
          <p:nvPr/>
        </p:nvSpPr>
        <p:spPr>
          <a:xfrm>
            <a:off x="460961" y="2416255"/>
            <a:ext cx="2248170" cy="224846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9ACF8EE2-DF0F-4A49-A156-B8679A9124D8}"/>
              </a:ext>
            </a:extLst>
          </p:cNvPr>
          <p:cNvSpPr/>
          <p:nvPr/>
        </p:nvSpPr>
        <p:spPr>
          <a:xfrm>
            <a:off x="3484408" y="2416255"/>
            <a:ext cx="2248170" cy="224846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2A7F87FB-2354-4FBE-8B84-E32BE6BD4609}"/>
              </a:ext>
            </a:extLst>
          </p:cNvPr>
          <p:cNvSpPr/>
          <p:nvPr/>
        </p:nvSpPr>
        <p:spPr>
          <a:xfrm>
            <a:off x="6511225" y="2416255"/>
            <a:ext cx="2248170" cy="22484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="" xmlns:a16="http://schemas.microsoft.com/office/drawing/2014/main" id="{8DABD564-F17B-48B8-9CEB-93CE6ACE3C90}"/>
              </a:ext>
            </a:extLst>
          </p:cNvPr>
          <p:cNvSpPr/>
          <p:nvPr/>
        </p:nvSpPr>
        <p:spPr>
          <a:xfrm rot="5400000">
            <a:off x="2642866" y="3435112"/>
            <a:ext cx="1004816" cy="442833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="" xmlns:a16="http://schemas.microsoft.com/office/drawing/2014/main" id="{E56346F1-D7F1-4C6D-98C0-ECC380ACBF54}"/>
              </a:ext>
            </a:extLst>
          </p:cNvPr>
          <p:cNvSpPr/>
          <p:nvPr/>
        </p:nvSpPr>
        <p:spPr>
          <a:xfrm rot="5400000">
            <a:off x="5663067" y="3421957"/>
            <a:ext cx="1004816" cy="442833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71F7433B-987A-4B3A-AF3C-7695CDF593CD}"/>
              </a:ext>
            </a:extLst>
          </p:cNvPr>
          <p:cNvCxnSpPr>
            <a:cxnSpLocks/>
          </p:cNvCxnSpPr>
          <p:nvPr/>
        </p:nvCxnSpPr>
        <p:spPr>
          <a:xfrm>
            <a:off x="966605" y="4941168"/>
            <a:ext cx="1236882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28DF4D3-C3CA-4A30-A11E-94929ADC193F}"/>
              </a:ext>
            </a:extLst>
          </p:cNvPr>
          <p:cNvSpPr txBox="1"/>
          <p:nvPr/>
        </p:nvSpPr>
        <p:spPr>
          <a:xfrm>
            <a:off x="913471" y="5094856"/>
            <a:ext cx="134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촬영 </a:t>
            </a:r>
            <a:endParaRPr lang="en-US" altLang="ko-KR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0F75021-5B31-46EE-9FEF-8D26A463C771}"/>
              </a:ext>
            </a:extLst>
          </p:cNvPr>
          <p:cNvSpPr txBox="1"/>
          <p:nvPr/>
        </p:nvSpPr>
        <p:spPr>
          <a:xfrm>
            <a:off x="406574" y="1403490"/>
            <a:ext cx="2500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</a:rPr>
              <a:t> Work-Flow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D3533A47-434A-479E-B648-14B943E7F8AD}"/>
              </a:ext>
            </a:extLst>
          </p:cNvPr>
          <p:cNvSpPr/>
          <p:nvPr/>
        </p:nvSpPr>
        <p:spPr>
          <a:xfrm>
            <a:off x="9536224" y="2416255"/>
            <a:ext cx="2248170" cy="2248463"/>
          </a:xfrm>
          <a:prstGeom prst="ellipse">
            <a:avLst/>
          </a:prstGeom>
          <a:solidFill>
            <a:srgbClr val="00A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이등변 삼각형 27">
            <a:extLst>
              <a:ext uri="{FF2B5EF4-FFF2-40B4-BE49-F238E27FC236}">
                <a16:creationId xmlns="" xmlns:a16="http://schemas.microsoft.com/office/drawing/2014/main" id="{45D9A111-28F2-4FAF-B4B6-4BA2589EE359}"/>
              </a:ext>
            </a:extLst>
          </p:cNvPr>
          <p:cNvSpPr/>
          <p:nvPr/>
        </p:nvSpPr>
        <p:spPr>
          <a:xfrm rot="5400000">
            <a:off x="8664816" y="3423449"/>
            <a:ext cx="1004816" cy="442833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1624975A-E0CF-424B-9D24-073D97901328}"/>
              </a:ext>
            </a:extLst>
          </p:cNvPr>
          <p:cNvCxnSpPr>
            <a:cxnSpLocks/>
          </p:cNvCxnSpPr>
          <p:nvPr/>
        </p:nvCxnSpPr>
        <p:spPr>
          <a:xfrm>
            <a:off x="4000204" y="4941168"/>
            <a:ext cx="1236882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="" xmlns:a16="http://schemas.microsoft.com/office/drawing/2014/main" id="{86BB9885-8FAB-4402-9358-A31C1A9CA0FC}"/>
              </a:ext>
            </a:extLst>
          </p:cNvPr>
          <p:cNvCxnSpPr>
            <a:cxnSpLocks/>
          </p:cNvCxnSpPr>
          <p:nvPr/>
        </p:nvCxnSpPr>
        <p:spPr>
          <a:xfrm>
            <a:off x="7103318" y="4941168"/>
            <a:ext cx="1236882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F25E97D5-07B9-4F01-9C24-B495C7A089EA}"/>
              </a:ext>
            </a:extLst>
          </p:cNvPr>
          <p:cNvCxnSpPr>
            <a:cxnSpLocks/>
          </p:cNvCxnSpPr>
          <p:nvPr/>
        </p:nvCxnSpPr>
        <p:spPr>
          <a:xfrm>
            <a:off x="10066929" y="4941168"/>
            <a:ext cx="1236882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 descr="개체이(가) 표시된 사진&#10;&#10;자동 생성된 설명">
            <a:extLst>
              <a:ext uri="{FF2B5EF4-FFF2-40B4-BE49-F238E27FC236}">
                <a16:creationId xmlns="" xmlns:a16="http://schemas.microsoft.com/office/drawing/2014/main" id="{2984E395-61DF-4F90-8681-4F6DDAE8E7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46" y="2798886"/>
            <a:ext cx="1483200" cy="1483200"/>
          </a:xfrm>
          <a:prstGeom prst="rect">
            <a:avLst/>
          </a:prstGeom>
        </p:spPr>
      </p:pic>
      <p:pic>
        <p:nvPicPr>
          <p:cNvPr id="58" name="그림 57" descr="벡터그래픽이(가) 표시된 사진&#10;&#10;자동 생성된 설명">
            <a:extLst>
              <a:ext uri="{FF2B5EF4-FFF2-40B4-BE49-F238E27FC236}">
                <a16:creationId xmlns="" xmlns:a16="http://schemas.microsoft.com/office/drawing/2014/main" id="{A291FCFF-B398-4040-89AF-8AD4ECAF1B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893" y="2798886"/>
            <a:ext cx="1483200" cy="1483200"/>
          </a:xfrm>
          <a:prstGeom prst="rect">
            <a:avLst/>
          </a:prstGeom>
        </p:spPr>
      </p:pic>
      <p:pic>
        <p:nvPicPr>
          <p:cNvPr id="60" name="그림 59" descr="개체이(가) 표시된 사진&#10;&#10;자동 생성된 설명">
            <a:extLst>
              <a:ext uri="{FF2B5EF4-FFF2-40B4-BE49-F238E27FC236}">
                <a16:creationId xmlns="" xmlns:a16="http://schemas.microsoft.com/office/drawing/2014/main" id="{D6041762-C26C-4123-8280-B7AE1D0882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710" y="2798886"/>
            <a:ext cx="1483200" cy="14832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E78C67A7-F2B8-4407-8068-E04C388B2B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709" y="2798886"/>
            <a:ext cx="1483200" cy="14832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A21F2673-51DF-4454-B637-92E6AC620230}"/>
              </a:ext>
            </a:extLst>
          </p:cNvPr>
          <p:cNvSpPr txBox="1"/>
          <p:nvPr/>
        </p:nvSpPr>
        <p:spPr>
          <a:xfrm>
            <a:off x="3795479" y="5121588"/>
            <a:ext cx="1626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이미지 인식</a:t>
            </a:r>
            <a:endParaRPr lang="en-US" altLang="ko-KR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DBEE0F6C-49E7-4879-88B0-414567519A24}"/>
              </a:ext>
            </a:extLst>
          </p:cNvPr>
          <p:cNvSpPr txBox="1"/>
          <p:nvPr/>
        </p:nvSpPr>
        <p:spPr>
          <a:xfrm>
            <a:off x="7050184" y="5121424"/>
            <a:ext cx="134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가치 측정 </a:t>
            </a:r>
            <a:endParaRPr lang="en-US" altLang="ko-KR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41A3E798-EEED-407E-8C72-6E426E6DC9A3}"/>
              </a:ext>
            </a:extLst>
          </p:cNvPr>
          <p:cNvSpPr txBox="1"/>
          <p:nvPr/>
        </p:nvSpPr>
        <p:spPr>
          <a:xfrm>
            <a:off x="9656332" y="5094856"/>
            <a:ext cx="2058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분리수거 장려</a:t>
            </a:r>
            <a:endParaRPr lang="en-US" altLang="ko-KR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20A65ED2-3950-4EF9-934A-8AEF430CF42B}"/>
              </a:ext>
            </a:extLst>
          </p:cNvPr>
          <p:cNvSpPr txBox="1"/>
          <p:nvPr/>
        </p:nvSpPr>
        <p:spPr>
          <a:xfrm>
            <a:off x="583475" y="5520885"/>
            <a:ext cx="2010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>
                <a:solidFill>
                  <a:schemeClr val="accent4">
                    <a:lumMod val="50000"/>
                  </a:schemeClr>
                </a:solidFill>
              </a:rPr>
              <a:t>분리수거 할 물건의 사진 촬영</a:t>
            </a:r>
            <a:endParaRPr lang="en-US" altLang="ko-KR" sz="15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AB8061C1-B7E0-4214-A70D-84D80E2B6937}"/>
              </a:ext>
            </a:extLst>
          </p:cNvPr>
          <p:cNvSpPr txBox="1"/>
          <p:nvPr/>
        </p:nvSpPr>
        <p:spPr>
          <a:xfrm>
            <a:off x="3559082" y="5494966"/>
            <a:ext cx="21191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accent4">
                    <a:lumMod val="50000"/>
                  </a:schemeClr>
                </a:solidFill>
              </a:rPr>
              <a:t> 촬영 이미지로</a:t>
            </a:r>
            <a:endParaRPr lang="en-US" altLang="ko-KR" sz="15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accent4">
                    <a:lumMod val="50000"/>
                  </a:schemeClr>
                </a:solidFill>
              </a:rPr>
              <a:t>재활용품 판별 및 분류</a:t>
            </a:r>
            <a:endParaRPr lang="en-US" altLang="ko-KR" sz="15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A0D03743-D3D5-4DEC-9864-5F19C577563D}"/>
              </a:ext>
            </a:extLst>
          </p:cNvPr>
          <p:cNvSpPr txBox="1"/>
          <p:nvPr/>
        </p:nvSpPr>
        <p:spPr>
          <a:xfrm>
            <a:off x="6662196" y="5516746"/>
            <a:ext cx="21191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accent4">
                    <a:lumMod val="50000"/>
                  </a:schemeClr>
                </a:solidFill>
              </a:rPr>
              <a:t>재활용 시 파생되는</a:t>
            </a:r>
            <a:endParaRPr lang="en-US" altLang="ko-KR" sz="15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accent4">
                    <a:lumMod val="50000"/>
                  </a:schemeClr>
                </a:solidFill>
              </a:rPr>
              <a:t>이익 환산</a:t>
            </a:r>
            <a:endParaRPr lang="en-US" altLang="ko-KR" sz="15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E5A8486-3BD6-4FD3-B6D4-BFD5189CEBF8}"/>
              </a:ext>
            </a:extLst>
          </p:cNvPr>
          <p:cNvSpPr txBox="1"/>
          <p:nvPr/>
        </p:nvSpPr>
        <p:spPr>
          <a:xfrm>
            <a:off x="391217" y="298497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</a:rPr>
              <a:t>프로젝트 목적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252515" y="311315"/>
            <a:ext cx="0" cy="63351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0D03743-D3D5-4DEC-9864-5F19C577563D}"/>
              </a:ext>
            </a:extLst>
          </p:cNvPr>
          <p:cNvSpPr txBox="1"/>
          <p:nvPr/>
        </p:nvSpPr>
        <p:spPr>
          <a:xfrm>
            <a:off x="9600746" y="5494966"/>
            <a:ext cx="21191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accent4">
                    <a:lumMod val="50000"/>
                  </a:schemeClr>
                </a:solidFill>
              </a:rPr>
              <a:t>분리수거를 통한</a:t>
            </a:r>
            <a:endParaRPr lang="en-US" altLang="ko-KR" sz="15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accent4">
                    <a:lumMod val="50000"/>
                  </a:schemeClr>
                </a:solidFill>
              </a:rPr>
              <a:t> 개인의 사회적 기여도 정량화</a:t>
            </a:r>
            <a:endParaRPr lang="en-US" altLang="ko-KR" sz="15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568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28C7091-2D33-457B-85C5-396C5DE5CAC5}"/>
              </a:ext>
            </a:extLst>
          </p:cNvPr>
          <p:cNvSpPr txBox="1"/>
          <p:nvPr/>
        </p:nvSpPr>
        <p:spPr>
          <a:xfrm>
            <a:off x="391217" y="298497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</a:rPr>
              <a:t>프로젝트 목적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81711AD-F741-4B9C-BF11-3E3333B6B8F0}"/>
              </a:ext>
            </a:extLst>
          </p:cNvPr>
          <p:cNvCxnSpPr>
            <a:cxnSpLocks/>
          </p:cNvCxnSpPr>
          <p:nvPr/>
        </p:nvCxnSpPr>
        <p:spPr>
          <a:xfrm>
            <a:off x="252515" y="311315"/>
            <a:ext cx="0" cy="63351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E5C9DEB-6639-4850-ACA0-5FA1035481B6}"/>
              </a:ext>
            </a:extLst>
          </p:cNvPr>
          <p:cNvSpPr txBox="1"/>
          <p:nvPr/>
        </p:nvSpPr>
        <p:spPr>
          <a:xfrm>
            <a:off x="609346" y="1484784"/>
            <a:ext cx="1992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이미지 인식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19C8E21E-1312-4892-9C5E-EBA341580A8E}"/>
              </a:ext>
            </a:extLst>
          </p:cNvPr>
          <p:cNvGrpSpPr/>
          <p:nvPr/>
        </p:nvGrpSpPr>
        <p:grpSpPr>
          <a:xfrm>
            <a:off x="4006974" y="1770438"/>
            <a:ext cx="3312368" cy="4599225"/>
            <a:chOff x="3429334" y="428625"/>
            <a:chExt cx="4438650" cy="5831681"/>
          </a:xfrm>
        </p:grpSpPr>
        <p:grpSp>
          <p:nvGrpSpPr>
            <p:cNvPr id="25" name="그룹 24">
              <a:extLst>
                <a:ext uri="{FF2B5EF4-FFF2-40B4-BE49-F238E27FC236}">
                  <a16:creationId xmlns="" xmlns:a16="http://schemas.microsoft.com/office/drawing/2014/main" id="{FFA7736F-4A9C-43CF-B1D7-C1D4F23FC249}"/>
                </a:ext>
              </a:extLst>
            </p:cNvPr>
            <p:cNvGrpSpPr/>
            <p:nvPr/>
          </p:nvGrpSpPr>
          <p:grpSpPr>
            <a:xfrm>
              <a:off x="3429334" y="428625"/>
              <a:ext cx="4438650" cy="5831681"/>
              <a:chOff x="6772275" y="495300"/>
              <a:chExt cx="4438650" cy="5831681"/>
            </a:xfrm>
          </p:grpSpPr>
          <p:pic>
            <p:nvPicPr>
              <p:cNvPr id="29" name="Picture 4" descr="ì¤ë§í¸í° ìì´ì½ì ëí ì´ë¯¸ì§ ê²ìê²°ê³¼">
                <a:extLst>
                  <a:ext uri="{FF2B5EF4-FFF2-40B4-BE49-F238E27FC236}">
                    <a16:creationId xmlns="" xmlns:a16="http://schemas.microsoft.com/office/drawing/2014/main" id="{DD52D9AA-A738-4817-B510-228AA43820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045" t="-616" r="18612"/>
              <a:stretch/>
            </p:blipFill>
            <p:spPr bwMode="auto">
              <a:xfrm>
                <a:off x="7197469" y="495300"/>
                <a:ext cx="3613406" cy="58316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" name="그룹 29">
                <a:extLst>
                  <a:ext uri="{FF2B5EF4-FFF2-40B4-BE49-F238E27FC236}">
                    <a16:creationId xmlns="" xmlns:a16="http://schemas.microsoft.com/office/drawing/2014/main" id="{9A11045A-DCF1-43CC-821E-9C2DC8832A62}"/>
                  </a:ext>
                </a:extLst>
              </p:cNvPr>
              <p:cNvGrpSpPr/>
              <p:nvPr/>
            </p:nvGrpSpPr>
            <p:grpSpPr>
              <a:xfrm>
                <a:off x="6772275" y="1252662"/>
                <a:ext cx="4438650" cy="4233022"/>
                <a:chOff x="6772275" y="1252662"/>
                <a:chExt cx="4438650" cy="4233022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="" xmlns:a16="http://schemas.microsoft.com/office/drawing/2014/main" id="{DE188786-BA7F-4096-A415-2F780CCE60BC}"/>
                    </a:ext>
                  </a:extLst>
                </p:cNvPr>
                <p:cNvSpPr txBox="1"/>
                <p:nvPr/>
              </p:nvSpPr>
              <p:spPr>
                <a:xfrm>
                  <a:off x="6772275" y="3105150"/>
                  <a:ext cx="4438650" cy="2380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“</a:t>
                  </a:r>
                  <a:r>
                    <a:rPr lang="ko-KR" altLang="en-US" sz="1400" dirty="0"/>
                    <a:t>플라스틱입니다</a:t>
                  </a:r>
                  <a:r>
                    <a:rPr lang="en-US" altLang="ko-KR" sz="1400" dirty="0"/>
                    <a:t>”</a:t>
                  </a:r>
                </a:p>
                <a:p>
                  <a:pPr algn="ctr"/>
                  <a:endParaRPr lang="en-US" altLang="ko-KR" sz="1400" dirty="0"/>
                </a:p>
                <a:p>
                  <a:pPr algn="ctr"/>
                  <a:r>
                    <a:rPr lang="en-US" altLang="ko-KR" sz="1400" dirty="0"/>
                    <a:t>“</a:t>
                  </a:r>
                  <a:r>
                    <a:rPr lang="ko-KR" altLang="en-US" sz="1400" dirty="0"/>
                    <a:t>비닐 포장재를 제거해주세요“</a:t>
                  </a:r>
                  <a:endParaRPr lang="en-US" altLang="ko-KR" sz="1400" dirty="0"/>
                </a:p>
                <a:p>
                  <a:pPr algn="ctr"/>
                  <a:endParaRPr lang="en-US" altLang="ko-KR" sz="1400" dirty="0"/>
                </a:p>
                <a:p>
                  <a:pPr algn="ctr"/>
                  <a:r>
                    <a:rPr lang="en-US" altLang="ko-KR" sz="1400" dirty="0"/>
                    <a:t>“</a:t>
                  </a:r>
                  <a:r>
                    <a:rPr lang="ko-KR" altLang="en-US" sz="1400" dirty="0"/>
                    <a:t>압축하여 버려주세요“</a:t>
                  </a:r>
                  <a:endParaRPr lang="en-US" altLang="ko-KR" sz="1400" dirty="0"/>
                </a:p>
                <a:p>
                  <a:pPr algn="ctr"/>
                  <a:endParaRPr lang="en-US" altLang="ko-KR" sz="1400" dirty="0"/>
                </a:p>
                <a:p>
                  <a:pPr algn="ctr"/>
                  <a:r>
                    <a:rPr lang="en-US" altLang="ko-KR" sz="1400" dirty="0"/>
                    <a:t>“PET(</a:t>
                  </a:r>
                  <a:r>
                    <a:rPr lang="ko-KR" altLang="en-US" sz="1400" dirty="0"/>
                    <a:t>압축</a:t>
                  </a:r>
                  <a:r>
                    <a:rPr lang="en-US" altLang="ko-KR" sz="1400" dirty="0"/>
                    <a:t>) : 264</a:t>
                  </a:r>
                  <a:r>
                    <a:rPr lang="ko-KR" altLang="en-US" sz="1400" dirty="0"/>
                    <a:t>원 </a:t>
                  </a:r>
                  <a:r>
                    <a:rPr lang="en-US" altLang="ko-KR" sz="1400" dirty="0"/>
                    <a:t>/ kg”</a:t>
                  </a:r>
                </a:p>
                <a:p>
                  <a:endParaRPr lang="en-US" altLang="ko-KR" dirty="0"/>
                </a:p>
              </p:txBody>
            </p:sp>
            <p:pic>
              <p:nvPicPr>
                <p:cNvPr id="32" name="Picture 2" descr="ë¹ ì½ì¹´ì½ë¼ì ëí ì´ë¯¸ì§ ê²ìê²°ê³¼">
                  <a:extLst>
                    <a:ext uri="{FF2B5EF4-FFF2-40B4-BE49-F238E27FC236}">
                      <a16:creationId xmlns="" xmlns:a16="http://schemas.microsoft.com/office/drawing/2014/main" id="{7E39B473-D0A8-43BE-ADAE-D4ECEFF033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091" t="7907" r="29064" b="7361"/>
                <a:stretch/>
              </p:blipFill>
              <p:spPr bwMode="auto">
                <a:xfrm>
                  <a:off x="7816977" y="1252662"/>
                  <a:ext cx="501395" cy="174282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6" name="그룹 25">
              <a:extLst>
                <a:ext uri="{FF2B5EF4-FFF2-40B4-BE49-F238E27FC236}">
                  <a16:creationId xmlns="" xmlns:a16="http://schemas.microsoft.com/office/drawing/2014/main" id="{48CFA45F-649F-4B91-BA6E-123D41A60B06}"/>
                </a:ext>
              </a:extLst>
            </p:cNvPr>
            <p:cNvGrpSpPr/>
            <p:nvPr/>
          </p:nvGrpSpPr>
          <p:grpSpPr>
            <a:xfrm>
              <a:off x="5858038" y="1214437"/>
              <a:ext cx="1144310" cy="1685925"/>
              <a:chOff x="5858038" y="1214437"/>
              <a:chExt cx="1144310" cy="1685925"/>
            </a:xfrm>
          </p:grpSpPr>
          <p:pic>
            <p:nvPicPr>
              <p:cNvPr id="27" name="Picture 2" descr="ë¹ ì½ì¹´ì½ë¼ì ëí ì´ë¯¸ì§ ê²ìê²°ê³¼">
                <a:extLst>
                  <a:ext uri="{FF2B5EF4-FFF2-40B4-BE49-F238E27FC236}">
                    <a16:creationId xmlns="" xmlns:a16="http://schemas.microsoft.com/office/drawing/2014/main" id="{181207E1-02B6-44E2-BDF2-C8E88BD973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91" t="35104" r="29064" b="49108"/>
              <a:stretch/>
            </p:blipFill>
            <p:spPr bwMode="auto">
              <a:xfrm>
                <a:off x="6500953" y="1761106"/>
                <a:ext cx="501395" cy="3247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그림 27">
                <a:extLst>
                  <a:ext uri="{FF2B5EF4-FFF2-40B4-BE49-F238E27FC236}">
                    <a16:creationId xmlns="" xmlns:a16="http://schemas.microsoft.com/office/drawing/2014/main" id="{C0AA9011-95E6-4106-931D-AF904B4E70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58038" y="1214437"/>
                <a:ext cx="504825" cy="1685925"/>
              </a:xfrm>
              <a:prstGeom prst="rect">
                <a:avLst/>
              </a:prstGeom>
            </p:spPr>
          </p:pic>
        </p:grpSp>
      </p:grp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002C7EA0-0821-484D-9C0C-DA005AC73564}"/>
              </a:ext>
            </a:extLst>
          </p:cNvPr>
          <p:cNvGrpSpPr/>
          <p:nvPr/>
        </p:nvGrpSpPr>
        <p:grpSpPr>
          <a:xfrm>
            <a:off x="982145" y="2324557"/>
            <a:ext cx="1919749" cy="3756761"/>
            <a:chOff x="595072" y="1235985"/>
            <a:chExt cx="2368676" cy="4386030"/>
          </a:xfrm>
        </p:grpSpPr>
        <p:grpSp>
          <p:nvGrpSpPr>
            <p:cNvPr id="34" name="그룹 33">
              <a:extLst>
                <a:ext uri="{FF2B5EF4-FFF2-40B4-BE49-F238E27FC236}">
                  <a16:creationId xmlns="" xmlns:a16="http://schemas.microsoft.com/office/drawing/2014/main" id="{C6DD84D7-785D-4601-A537-1B3D95AB1BB4}"/>
                </a:ext>
              </a:extLst>
            </p:cNvPr>
            <p:cNvGrpSpPr/>
            <p:nvPr/>
          </p:nvGrpSpPr>
          <p:grpSpPr>
            <a:xfrm>
              <a:off x="595072" y="1235985"/>
              <a:ext cx="2368676" cy="4386030"/>
              <a:chOff x="434163" y="2066925"/>
              <a:chExt cx="2689728" cy="4402781"/>
            </a:xfrm>
          </p:grpSpPr>
          <p:pic>
            <p:nvPicPr>
              <p:cNvPr id="36" name="Picture 2" descr="ì¤ë§í¸í° ìì´ì½ì ëí ì´ë¯¸ì§ ê²ìê²°ê³¼">
                <a:extLst>
                  <a:ext uri="{FF2B5EF4-FFF2-40B4-BE49-F238E27FC236}">
                    <a16:creationId xmlns="" xmlns:a16="http://schemas.microsoft.com/office/drawing/2014/main" id="{F0A7DBE9-1396-4D44-B993-13A8E1F352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061" t="18130" r="26506" b="19337"/>
              <a:stretch/>
            </p:blipFill>
            <p:spPr bwMode="auto">
              <a:xfrm>
                <a:off x="434163" y="3352800"/>
                <a:ext cx="2264534" cy="3116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2" descr="ë¹ ì½ì¹´ì½ë¼ì ëí ì´ë¯¸ì§ ê²ìê²°ê³¼">
                <a:extLst>
                  <a:ext uri="{FF2B5EF4-FFF2-40B4-BE49-F238E27FC236}">
                    <a16:creationId xmlns="" xmlns:a16="http://schemas.microsoft.com/office/drawing/2014/main" id="{CCAD4CB5-868B-49E5-B8F8-097264D632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91" t="7907" r="29064" b="7361"/>
              <a:stretch/>
            </p:blipFill>
            <p:spPr bwMode="auto">
              <a:xfrm>
                <a:off x="2622496" y="2066925"/>
                <a:ext cx="501395" cy="17428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" name="Picture 2" descr="ë¹ ì½ì¹´ì½ë¼ì ëí ì´ë¯¸ì§ ê²ìê²°ê³¼">
              <a:extLst>
                <a:ext uri="{FF2B5EF4-FFF2-40B4-BE49-F238E27FC236}">
                  <a16:creationId xmlns="" xmlns:a16="http://schemas.microsoft.com/office/drawing/2014/main" id="{95DB9CA1-1FCB-436F-98B5-1F91A9B36C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91" t="7907" r="29064" b="7361"/>
            <a:stretch/>
          </p:blipFill>
          <p:spPr bwMode="auto">
            <a:xfrm>
              <a:off x="1447562" y="3257550"/>
              <a:ext cx="183525" cy="637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08856BBE-6824-47BD-B3DE-F8BF4C860E96}"/>
              </a:ext>
            </a:extLst>
          </p:cNvPr>
          <p:cNvGrpSpPr/>
          <p:nvPr/>
        </p:nvGrpSpPr>
        <p:grpSpPr>
          <a:xfrm>
            <a:off x="8298118" y="1839924"/>
            <a:ext cx="2696525" cy="4529739"/>
            <a:chOff x="8063180" y="516731"/>
            <a:chExt cx="3613406" cy="5743575"/>
          </a:xfrm>
        </p:grpSpPr>
        <p:pic>
          <p:nvPicPr>
            <p:cNvPr id="39" name="Picture 4" descr="ì¤ë§í¸í° ìì´ì½ì ëí ì´ë¯¸ì§ ê²ìê²°ê³¼">
              <a:extLst>
                <a:ext uri="{FF2B5EF4-FFF2-40B4-BE49-F238E27FC236}">
                  <a16:creationId xmlns="" xmlns:a16="http://schemas.microsoft.com/office/drawing/2014/main" id="{6B84684B-BA6C-4FBD-9A3B-7B30CFBA57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47" t="904" r="19209"/>
            <a:stretch/>
          </p:blipFill>
          <p:spPr bwMode="auto">
            <a:xfrm>
              <a:off x="8063180" y="516731"/>
              <a:ext cx="3613406" cy="5743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arpet iconì ëí ì´ë¯¸ì§ ê²ìê²°ê³¼">
              <a:extLst>
                <a:ext uri="{FF2B5EF4-FFF2-40B4-BE49-F238E27FC236}">
                  <a16:creationId xmlns="" xmlns:a16="http://schemas.microsoft.com/office/drawing/2014/main" id="{60C89430-6941-4D24-A42F-E48011C00D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6" t="18704" r="5493" b="25665"/>
            <a:stretch/>
          </p:blipFill>
          <p:spPr bwMode="auto">
            <a:xfrm>
              <a:off x="10452253" y="1517913"/>
              <a:ext cx="742907" cy="483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ë¹ ì½ì¹´ì½ë¼ì ëí ì´ë¯¸ì§ ê²ìê²°ê³¼">
              <a:extLst>
                <a:ext uri="{FF2B5EF4-FFF2-40B4-BE49-F238E27FC236}">
                  <a16:creationId xmlns="" xmlns:a16="http://schemas.microsoft.com/office/drawing/2014/main" id="{2C5F1A5A-D96F-4284-B5CB-3708DEE11F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91" t="7907" r="29064" b="7361"/>
            <a:stretch/>
          </p:blipFill>
          <p:spPr bwMode="auto">
            <a:xfrm>
              <a:off x="9748257" y="2281024"/>
              <a:ext cx="307779" cy="952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6" descr="backpack iconì ëí ì´ë¯¸ì§ ê²ìê²°ê³¼">
              <a:extLst>
                <a:ext uri="{FF2B5EF4-FFF2-40B4-BE49-F238E27FC236}">
                  <a16:creationId xmlns="" xmlns:a16="http://schemas.microsoft.com/office/drawing/2014/main" id="{E3DE18DD-C765-4C6B-BAAF-83B50D0FC0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13" t="-1104" r="15658"/>
            <a:stretch/>
          </p:blipFill>
          <p:spPr bwMode="auto">
            <a:xfrm>
              <a:off x="8733156" y="1405260"/>
              <a:ext cx="468711" cy="680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6" descr="ê´ë ¨ ì´ë¯¸ì§">
              <a:extLst>
                <a:ext uri="{FF2B5EF4-FFF2-40B4-BE49-F238E27FC236}">
                  <a16:creationId xmlns="" xmlns:a16="http://schemas.microsoft.com/office/drawing/2014/main" id="{D3D63E80-F3F0-4C43-A219-C9314F6D00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88" r="14682"/>
            <a:stretch/>
          </p:blipFill>
          <p:spPr bwMode="auto">
            <a:xfrm>
              <a:off x="10509720" y="3429000"/>
              <a:ext cx="580904" cy="81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생각 풍선: 구름 모양 43">
              <a:extLst>
                <a:ext uri="{FF2B5EF4-FFF2-40B4-BE49-F238E27FC236}">
                  <a16:creationId xmlns="" xmlns:a16="http://schemas.microsoft.com/office/drawing/2014/main" id="{A42F2760-40AB-4E6A-8602-3ED6B978D635}"/>
                </a:ext>
              </a:extLst>
            </p:cNvPr>
            <p:cNvSpPr/>
            <p:nvPr/>
          </p:nvSpPr>
          <p:spPr>
            <a:xfrm>
              <a:off x="10252742" y="1284794"/>
              <a:ext cx="1094859" cy="952624"/>
            </a:xfrm>
            <a:prstGeom prst="cloudCallout">
              <a:avLst>
                <a:gd name="adj1" fmla="val -46752"/>
                <a:gd name="adj2" fmla="val 50364"/>
              </a:avLst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생각 풍선: 구름 모양 44">
              <a:extLst>
                <a:ext uri="{FF2B5EF4-FFF2-40B4-BE49-F238E27FC236}">
                  <a16:creationId xmlns="" xmlns:a16="http://schemas.microsoft.com/office/drawing/2014/main" id="{10B3D19D-6AEB-43E8-872A-C7F0ADA5A8F9}"/>
                </a:ext>
              </a:extLst>
            </p:cNvPr>
            <p:cNvSpPr/>
            <p:nvPr/>
          </p:nvSpPr>
          <p:spPr>
            <a:xfrm>
              <a:off x="10252742" y="3362174"/>
              <a:ext cx="1094859" cy="952624"/>
            </a:xfrm>
            <a:prstGeom prst="cloudCallout">
              <a:avLst>
                <a:gd name="adj1" fmla="val -61152"/>
                <a:gd name="adj2" fmla="val -58864"/>
              </a:avLst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생각 풍선: 구름 모양 45">
              <a:extLst>
                <a:ext uri="{FF2B5EF4-FFF2-40B4-BE49-F238E27FC236}">
                  <a16:creationId xmlns="" xmlns:a16="http://schemas.microsoft.com/office/drawing/2014/main" id="{C9AAE089-1D26-4B6A-915D-66C0434FA0BD}"/>
                </a:ext>
              </a:extLst>
            </p:cNvPr>
            <p:cNvSpPr/>
            <p:nvPr/>
          </p:nvSpPr>
          <p:spPr>
            <a:xfrm>
              <a:off x="8414991" y="3331255"/>
              <a:ext cx="1094859" cy="952624"/>
            </a:xfrm>
            <a:prstGeom prst="cloudCallout">
              <a:avLst>
                <a:gd name="adj1" fmla="val 58845"/>
                <a:gd name="adj2" fmla="val -44520"/>
              </a:avLst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생각 풍선: 구름 모양 46">
              <a:extLst>
                <a:ext uri="{FF2B5EF4-FFF2-40B4-BE49-F238E27FC236}">
                  <a16:creationId xmlns="" xmlns:a16="http://schemas.microsoft.com/office/drawing/2014/main" id="{7AC65F2A-CED4-4968-A7B6-7D74DC654ECC}"/>
                </a:ext>
              </a:extLst>
            </p:cNvPr>
            <p:cNvSpPr/>
            <p:nvPr/>
          </p:nvSpPr>
          <p:spPr>
            <a:xfrm>
              <a:off x="8468063" y="1284794"/>
              <a:ext cx="1094859" cy="952624"/>
            </a:xfrm>
            <a:prstGeom prst="cloudCallout">
              <a:avLst>
                <a:gd name="adj1" fmla="val 42525"/>
                <a:gd name="adj2" fmla="val 47054"/>
              </a:avLst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8" name="Picture 8" descr="sleeping bag iconì ëí ì´ë¯¸ì§ ê²ìê²°ê³¼">
              <a:extLst>
                <a:ext uri="{FF2B5EF4-FFF2-40B4-BE49-F238E27FC236}">
                  <a16:creationId xmlns="" xmlns:a16="http://schemas.microsoft.com/office/drawing/2014/main" id="{51213BA7-9BFF-4B12-9EBF-096D3900B1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98" r="21042"/>
            <a:stretch/>
          </p:blipFill>
          <p:spPr bwMode="auto">
            <a:xfrm>
              <a:off x="8733156" y="3414722"/>
              <a:ext cx="458530" cy="785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249C1D66-F391-4CBD-A2B0-9E522B7E3BD3}"/>
                </a:ext>
              </a:extLst>
            </p:cNvPr>
            <p:cNvSpPr txBox="1"/>
            <p:nvPr/>
          </p:nvSpPr>
          <p:spPr>
            <a:xfrm>
              <a:off x="8487492" y="4698124"/>
              <a:ext cx="2899110" cy="35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/>
                <a:t>백팩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카펫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침낭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우비 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038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28C7091-2D33-457B-85C5-396C5DE5CAC5}"/>
              </a:ext>
            </a:extLst>
          </p:cNvPr>
          <p:cNvSpPr txBox="1"/>
          <p:nvPr/>
        </p:nvSpPr>
        <p:spPr>
          <a:xfrm>
            <a:off x="391217" y="298497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</a:rPr>
              <a:t>프로젝트 목적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E81711AD-F741-4B9C-BF11-3E3333B6B8F0}"/>
              </a:ext>
            </a:extLst>
          </p:cNvPr>
          <p:cNvCxnSpPr>
            <a:cxnSpLocks/>
          </p:cNvCxnSpPr>
          <p:nvPr/>
        </p:nvCxnSpPr>
        <p:spPr>
          <a:xfrm>
            <a:off x="252515" y="311315"/>
            <a:ext cx="0" cy="63351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234A6D4A-DDD1-4F0F-BD1B-BF17306C3BB3}"/>
              </a:ext>
            </a:extLst>
          </p:cNvPr>
          <p:cNvSpPr/>
          <p:nvPr/>
        </p:nvSpPr>
        <p:spPr>
          <a:xfrm>
            <a:off x="391217" y="1230911"/>
            <a:ext cx="11543672" cy="53285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E5C9DEB-6639-4850-ACA0-5FA1035481B6}"/>
              </a:ext>
            </a:extLst>
          </p:cNvPr>
          <p:cNvSpPr txBox="1"/>
          <p:nvPr/>
        </p:nvSpPr>
        <p:spPr>
          <a:xfrm>
            <a:off x="609346" y="1484784"/>
            <a:ext cx="2595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가치 예측 모델링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7DE085BE-C647-4881-AF89-880FB2CFB8B9}"/>
              </a:ext>
            </a:extLst>
          </p:cNvPr>
          <p:cNvSpPr/>
          <p:nvPr/>
        </p:nvSpPr>
        <p:spPr>
          <a:xfrm>
            <a:off x="1563560" y="2113187"/>
            <a:ext cx="3888432" cy="2418413"/>
          </a:xfrm>
          <a:prstGeom prst="roundRect">
            <a:avLst>
              <a:gd name="adj" fmla="val 1666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4D4C5E32-30A1-45FE-B384-2D438B57A0F0}"/>
              </a:ext>
            </a:extLst>
          </p:cNvPr>
          <p:cNvSpPr/>
          <p:nvPr/>
        </p:nvSpPr>
        <p:spPr>
          <a:xfrm>
            <a:off x="6624335" y="2126998"/>
            <a:ext cx="3888432" cy="2390790"/>
          </a:xfrm>
          <a:prstGeom prst="roundRect">
            <a:avLst>
              <a:gd name="adj" fmla="val 16667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E38B80C-2DDE-447B-8567-511E313FD558}"/>
              </a:ext>
            </a:extLst>
          </p:cNvPr>
          <p:cNvSpPr txBox="1"/>
          <p:nvPr/>
        </p:nvSpPr>
        <p:spPr>
          <a:xfrm>
            <a:off x="2210290" y="4759893"/>
            <a:ext cx="259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데이터 수집</a:t>
            </a:r>
            <a:endParaRPr lang="en-US" altLang="ko-KR" b="1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144202E-723F-4DE9-A913-C078060DFED4}"/>
              </a:ext>
            </a:extLst>
          </p:cNvPr>
          <p:cNvSpPr txBox="1"/>
          <p:nvPr/>
        </p:nvSpPr>
        <p:spPr>
          <a:xfrm>
            <a:off x="2051265" y="5089455"/>
            <a:ext cx="29919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▶ </a:t>
            </a:r>
            <a:r>
              <a:rPr lang="ko-KR" altLang="en-US" sz="1400" dirty="0" err="1"/>
              <a:t>일반수거함</a:t>
            </a:r>
            <a:r>
              <a:rPr lang="ko-KR" altLang="en-US" sz="1400" dirty="0"/>
              <a:t> 내</a:t>
            </a:r>
            <a:r>
              <a:rPr lang="en-US" altLang="ko-KR" sz="1400" dirty="0"/>
              <a:t>, </a:t>
            </a:r>
            <a:r>
              <a:rPr lang="ko-KR" altLang="en-US" sz="1400" dirty="0"/>
              <a:t>재활용품 비율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▶ 재활용품 소각</a:t>
            </a:r>
            <a:r>
              <a:rPr lang="en-US" altLang="ko-KR" sz="1400" dirty="0"/>
              <a:t>, </a:t>
            </a:r>
            <a:r>
              <a:rPr lang="ko-KR" altLang="en-US" sz="1400" dirty="0"/>
              <a:t>매각비용 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▶ 재활용시 발생이익 </a:t>
            </a:r>
            <a:endParaRPr lang="en-US" altLang="ko-KR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74DD554-5A43-47F3-8B21-4BE15C7EA5E9}"/>
              </a:ext>
            </a:extLst>
          </p:cNvPr>
          <p:cNvSpPr txBox="1"/>
          <p:nvPr/>
        </p:nvSpPr>
        <p:spPr>
          <a:xfrm>
            <a:off x="7271065" y="4720124"/>
            <a:ext cx="259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가치예측과 시각화</a:t>
            </a:r>
            <a:endParaRPr lang="en-US" altLang="ko-KR" b="1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3690F36-2853-4E40-883B-2CBC6743ECB5}"/>
              </a:ext>
            </a:extLst>
          </p:cNvPr>
          <p:cNvSpPr txBox="1"/>
          <p:nvPr/>
        </p:nvSpPr>
        <p:spPr>
          <a:xfrm>
            <a:off x="7271065" y="5089456"/>
            <a:ext cx="25949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▶재활용시 창출할 수 있는 </a:t>
            </a:r>
            <a:endParaRPr lang="en-US" altLang="ko-KR" sz="1400" dirty="0"/>
          </a:p>
          <a:p>
            <a:pPr algn="ctr"/>
            <a:r>
              <a:rPr lang="ko-KR" altLang="en-US" sz="1400" dirty="0"/>
              <a:t>  가치예측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▶재활용시 만들 수 있는 </a:t>
            </a:r>
            <a:endParaRPr lang="en-US" altLang="ko-KR" sz="1400" dirty="0"/>
          </a:p>
          <a:p>
            <a:pPr algn="ctr"/>
            <a:r>
              <a:rPr lang="en-US" altLang="ko-KR" sz="1400" dirty="0"/>
              <a:t>   </a:t>
            </a:r>
            <a:r>
              <a:rPr lang="ko-KR" altLang="en-US" sz="1400" dirty="0"/>
              <a:t>상품 이미지화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346443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249350" y="203199"/>
            <a:ext cx="0" cy="633513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AA9426E-B08C-48DB-8297-C7E312BE952F}"/>
              </a:ext>
            </a:extLst>
          </p:cNvPr>
          <p:cNvSpPr txBox="1"/>
          <p:nvPr/>
        </p:nvSpPr>
        <p:spPr>
          <a:xfrm>
            <a:off x="3081710" y="1582118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116836B-4A99-4DA6-844A-6DA31D73B646}"/>
              </a:ext>
            </a:extLst>
          </p:cNvPr>
          <p:cNvSpPr txBox="1"/>
          <p:nvPr/>
        </p:nvSpPr>
        <p:spPr>
          <a:xfrm>
            <a:off x="3081710" y="2732049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658F02A-B088-48BF-BBA3-B59574AB41DC}"/>
              </a:ext>
            </a:extLst>
          </p:cNvPr>
          <p:cNvSpPr txBox="1"/>
          <p:nvPr/>
        </p:nvSpPr>
        <p:spPr>
          <a:xfrm>
            <a:off x="3081710" y="3881976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5923EE1-4BA6-40F9-AFBD-09A8B779C05D}"/>
              </a:ext>
            </a:extLst>
          </p:cNvPr>
          <p:cNvSpPr txBox="1"/>
          <p:nvPr/>
        </p:nvSpPr>
        <p:spPr>
          <a:xfrm>
            <a:off x="378413" y="258740"/>
            <a:ext cx="212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Table of Contents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F02332-4E2F-442D-B4F7-2B56CDF9B969}"/>
              </a:ext>
            </a:extLst>
          </p:cNvPr>
          <p:cNvSpPr txBox="1"/>
          <p:nvPr/>
        </p:nvSpPr>
        <p:spPr>
          <a:xfrm flipH="1">
            <a:off x="4082011" y="1939175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문제정의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2892069-F950-4415-B2B0-DA0EEC6B1BC0}"/>
              </a:ext>
            </a:extLst>
          </p:cNvPr>
          <p:cNvSpPr txBox="1"/>
          <p:nvPr/>
        </p:nvSpPr>
        <p:spPr>
          <a:xfrm flipH="1">
            <a:off x="4082011" y="3052157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방향설정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5D7D538-70B4-43F2-944A-6633B39142F4}"/>
              </a:ext>
            </a:extLst>
          </p:cNvPr>
          <p:cNvSpPr txBox="1"/>
          <p:nvPr/>
        </p:nvSpPr>
        <p:spPr>
          <a:xfrm flipH="1">
            <a:off x="4082011" y="4165139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솔루션 구상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6A23DAEB-6DCE-4737-BB58-84D4D3616BDF}"/>
              </a:ext>
            </a:extLst>
          </p:cNvPr>
          <p:cNvSpPr txBox="1"/>
          <p:nvPr/>
        </p:nvSpPr>
        <p:spPr>
          <a:xfrm flipH="1">
            <a:off x="4082011" y="5278121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기대효과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0815533F-2873-4AA3-BFCC-6D8E3DF7ED5F}"/>
              </a:ext>
            </a:extLst>
          </p:cNvPr>
          <p:cNvSpPr/>
          <p:nvPr/>
        </p:nvSpPr>
        <p:spPr>
          <a:xfrm>
            <a:off x="3823854" y="0"/>
            <a:ext cx="8368145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7F02332-4E2F-442D-B4F7-2B56CDF9B969}"/>
              </a:ext>
            </a:extLst>
          </p:cNvPr>
          <p:cNvSpPr txBox="1"/>
          <p:nvPr/>
        </p:nvSpPr>
        <p:spPr>
          <a:xfrm flipH="1">
            <a:off x="4097249" y="1893455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문제 인식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B2892069-F950-4415-B2B0-DA0EEC6B1BC0}"/>
              </a:ext>
            </a:extLst>
          </p:cNvPr>
          <p:cNvSpPr txBox="1"/>
          <p:nvPr/>
        </p:nvSpPr>
        <p:spPr>
          <a:xfrm flipH="1">
            <a:off x="4097249" y="3006437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프로젝트 목적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5D7D538-70B4-43F2-944A-6633B39142F4}"/>
              </a:ext>
            </a:extLst>
          </p:cNvPr>
          <p:cNvSpPr txBox="1"/>
          <p:nvPr/>
        </p:nvSpPr>
        <p:spPr>
          <a:xfrm flipH="1">
            <a:off x="4097249" y="4119419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발전 방향</a:t>
            </a:r>
          </a:p>
        </p:txBody>
      </p:sp>
      <p:pic>
        <p:nvPicPr>
          <p:cNvPr id="27" name="Picture 2" descr="C:\Users\cdetg\Downloads\sprou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6000"/>
                    </a14:imgEffect>
                    <a14:imgEffect>
                      <a14:brightnessContrast bright="-10000"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760" y="188640"/>
            <a:ext cx="834611" cy="83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25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249350" y="203199"/>
            <a:ext cx="0" cy="633513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AA9426E-B08C-48DB-8297-C7E312BE952F}"/>
              </a:ext>
            </a:extLst>
          </p:cNvPr>
          <p:cNvSpPr txBox="1"/>
          <p:nvPr/>
        </p:nvSpPr>
        <p:spPr>
          <a:xfrm>
            <a:off x="3081710" y="1582118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116836B-4A99-4DA6-844A-6DA31D73B646}"/>
              </a:ext>
            </a:extLst>
          </p:cNvPr>
          <p:cNvSpPr txBox="1"/>
          <p:nvPr/>
        </p:nvSpPr>
        <p:spPr>
          <a:xfrm>
            <a:off x="3081710" y="2732049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658F02A-B088-48BF-BBA3-B59574AB41DC}"/>
              </a:ext>
            </a:extLst>
          </p:cNvPr>
          <p:cNvSpPr txBox="1"/>
          <p:nvPr/>
        </p:nvSpPr>
        <p:spPr>
          <a:xfrm>
            <a:off x="3081710" y="3881976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5923EE1-4BA6-40F9-AFBD-09A8B779C05D}"/>
              </a:ext>
            </a:extLst>
          </p:cNvPr>
          <p:cNvSpPr txBox="1"/>
          <p:nvPr/>
        </p:nvSpPr>
        <p:spPr>
          <a:xfrm>
            <a:off x="378413" y="258740"/>
            <a:ext cx="212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Table of Contents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F02332-4E2F-442D-B4F7-2B56CDF9B969}"/>
              </a:ext>
            </a:extLst>
          </p:cNvPr>
          <p:cNvSpPr txBox="1"/>
          <p:nvPr/>
        </p:nvSpPr>
        <p:spPr>
          <a:xfrm flipH="1">
            <a:off x="4082011" y="1939175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문제정의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2892069-F950-4415-B2B0-DA0EEC6B1BC0}"/>
              </a:ext>
            </a:extLst>
          </p:cNvPr>
          <p:cNvSpPr txBox="1"/>
          <p:nvPr/>
        </p:nvSpPr>
        <p:spPr>
          <a:xfrm flipH="1">
            <a:off x="4082011" y="3052157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방향설정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5D7D538-70B4-43F2-944A-6633B39142F4}"/>
              </a:ext>
            </a:extLst>
          </p:cNvPr>
          <p:cNvSpPr txBox="1"/>
          <p:nvPr/>
        </p:nvSpPr>
        <p:spPr>
          <a:xfrm flipH="1">
            <a:off x="4082011" y="4165139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솔루션 구상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6A23DAEB-6DCE-4737-BB58-84D4D3616BDF}"/>
              </a:ext>
            </a:extLst>
          </p:cNvPr>
          <p:cNvSpPr txBox="1"/>
          <p:nvPr/>
        </p:nvSpPr>
        <p:spPr>
          <a:xfrm flipH="1">
            <a:off x="4082011" y="5278121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기대효과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0815533F-2873-4AA3-BFCC-6D8E3DF7ED5F}"/>
              </a:ext>
            </a:extLst>
          </p:cNvPr>
          <p:cNvSpPr/>
          <p:nvPr/>
        </p:nvSpPr>
        <p:spPr>
          <a:xfrm>
            <a:off x="3823854" y="0"/>
            <a:ext cx="8368145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7F02332-4E2F-442D-B4F7-2B56CDF9B969}"/>
              </a:ext>
            </a:extLst>
          </p:cNvPr>
          <p:cNvSpPr txBox="1"/>
          <p:nvPr/>
        </p:nvSpPr>
        <p:spPr>
          <a:xfrm flipH="1">
            <a:off x="4097249" y="1893455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</a:rPr>
              <a:t>문제 인식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B2892069-F950-4415-B2B0-DA0EEC6B1BC0}"/>
              </a:ext>
            </a:extLst>
          </p:cNvPr>
          <p:cNvSpPr txBox="1"/>
          <p:nvPr/>
        </p:nvSpPr>
        <p:spPr>
          <a:xfrm flipH="1">
            <a:off x="4097249" y="3006437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프로젝트 목적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5D7D538-70B4-43F2-944A-6633B39142F4}"/>
              </a:ext>
            </a:extLst>
          </p:cNvPr>
          <p:cNvSpPr txBox="1"/>
          <p:nvPr/>
        </p:nvSpPr>
        <p:spPr>
          <a:xfrm flipH="1">
            <a:off x="4097249" y="4119419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발전 방향</a:t>
            </a:r>
          </a:p>
        </p:txBody>
      </p:sp>
      <p:pic>
        <p:nvPicPr>
          <p:cNvPr id="27" name="Picture 2" descr="C:\Users\cdetg\Downloads\sprou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6000"/>
                    </a14:imgEffect>
                    <a14:imgEffect>
                      <a14:brightnessContrast bright="-10000"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760" y="188640"/>
            <a:ext cx="834611" cy="83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000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roup 472">
            <a:extLst>
              <a:ext uri="{FF2B5EF4-FFF2-40B4-BE49-F238E27FC236}">
                <a16:creationId xmlns="" xmlns:a16="http://schemas.microsoft.com/office/drawing/2014/main" id="{DD8CCF76-FCD0-4DE7-9912-D20A8FAF6777}"/>
              </a:ext>
            </a:extLst>
          </p:cNvPr>
          <p:cNvGrpSpPr/>
          <p:nvPr/>
        </p:nvGrpSpPr>
        <p:grpSpPr>
          <a:xfrm>
            <a:off x="419778" y="1196752"/>
            <a:ext cx="3689908" cy="1307083"/>
            <a:chOff x="699567" y="1472817"/>
            <a:chExt cx="3018581" cy="1307083"/>
          </a:xfrm>
        </p:grpSpPr>
        <p:grpSp>
          <p:nvGrpSpPr>
            <p:cNvPr id="340" name="Group 471">
              <a:extLst>
                <a:ext uri="{FF2B5EF4-FFF2-40B4-BE49-F238E27FC236}">
                  <a16:creationId xmlns="" xmlns:a16="http://schemas.microsoft.com/office/drawing/2014/main" id="{5466D173-2943-4003-8259-2415D29436B0}"/>
                </a:ext>
              </a:extLst>
            </p:cNvPr>
            <p:cNvGrpSpPr/>
            <p:nvPr/>
          </p:nvGrpSpPr>
          <p:grpSpPr>
            <a:xfrm>
              <a:off x="1431920" y="1541816"/>
              <a:ext cx="2286228" cy="1238084"/>
              <a:chOff x="834090" y="1579317"/>
              <a:chExt cx="2952327" cy="1238084"/>
            </a:xfrm>
          </p:grpSpPr>
          <p:sp>
            <p:nvSpPr>
              <p:cNvPr id="342" name="Rectangle 468">
                <a:extLst>
                  <a:ext uri="{FF2B5EF4-FFF2-40B4-BE49-F238E27FC236}">
                    <a16:creationId xmlns="" xmlns:a16="http://schemas.microsoft.com/office/drawing/2014/main" id="{C5271988-0D66-403A-8CC5-BD6954D9C0B0}"/>
                  </a:ext>
                </a:extLst>
              </p:cNvPr>
              <p:cNvSpPr/>
              <p:nvPr/>
            </p:nvSpPr>
            <p:spPr>
              <a:xfrm>
                <a:off x="834090" y="2078737"/>
                <a:ext cx="2952326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정확한 가이드라인 제공</a:t>
                </a:r>
                <a:endPara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어린이 대상 교육 활용</a:t>
                </a:r>
                <a:endParaRPr lang="en-I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3" name="TextBox 342">
                <a:extLst>
                  <a:ext uri="{FF2B5EF4-FFF2-40B4-BE49-F238E27FC236}">
                    <a16:creationId xmlns="" xmlns:a16="http://schemas.microsoft.com/office/drawing/2014/main" id="{A07269AD-1373-488F-BC67-413F32DDDE80}"/>
                  </a:ext>
                </a:extLst>
              </p:cNvPr>
              <p:cNvSpPr txBox="1"/>
              <p:nvPr/>
            </p:nvSpPr>
            <p:spPr>
              <a:xfrm>
                <a:off x="834091" y="1579317"/>
                <a:ext cx="29523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분리수거 정보 제공</a:t>
                </a:r>
                <a:endParaRPr lang="en-I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41" name="TextBox 340">
              <a:extLst>
                <a:ext uri="{FF2B5EF4-FFF2-40B4-BE49-F238E27FC236}">
                  <a16:creationId xmlns="" xmlns:a16="http://schemas.microsoft.com/office/drawing/2014/main" id="{BA2794A7-AEBE-4AA5-A7E8-A1B3712075CE}"/>
                </a:ext>
              </a:extLst>
            </p:cNvPr>
            <p:cNvSpPr txBox="1"/>
            <p:nvPr/>
          </p:nvSpPr>
          <p:spPr>
            <a:xfrm>
              <a:off x="699567" y="1472817"/>
              <a:ext cx="7647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4800" b="1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01</a:t>
              </a:r>
              <a:endParaRPr lang="en-IN" sz="48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4" name="Group 473">
            <a:extLst>
              <a:ext uri="{FF2B5EF4-FFF2-40B4-BE49-F238E27FC236}">
                <a16:creationId xmlns="" xmlns:a16="http://schemas.microsoft.com/office/drawing/2014/main" id="{561AD238-E9E6-4D6E-9D81-2C69B1AF13B3}"/>
              </a:ext>
            </a:extLst>
          </p:cNvPr>
          <p:cNvGrpSpPr/>
          <p:nvPr/>
        </p:nvGrpSpPr>
        <p:grpSpPr>
          <a:xfrm>
            <a:off x="4067691" y="1196752"/>
            <a:ext cx="3689908" cy="1737970"/>
            <a:chOff x="699567" y="1472817"/>
            <a:chExt cx="3018581" cy="1737970"/>
          </a:xfrm>
        </p:grpSpPr>
        <p:grpSp>
          <p:nvGrpSpPr>
            <p:cNvPr id="345" name="Group 474">
              <a:extLst>
                <a:ext uri="{FF2B5EF4-FFF2-40B4-BE49-F238E27FC236}">
                  <a16:creationId xmlns="" xmlns:a16="http://schemas.microsoft.com/office/drawing/2014/main" id="{B8BDB4C8-9784-4EDE-A857-9D1DB60CBF7A}"/>
                </a:ext>
              </a:extLst>
            </p:cNvPr>
            <p:cNvGrpSpPr/>
            <p:nvPr/>
          </p:nvGrpSpPr>
          <p:grpSpPr>
            <a:xfrm>
              <a:off x="1431920" y="1541816"/>
              <a:ext cx="2286228" cy="1668971"/>
              <a:chOff x="834090" y="1579317"/>
              <a:chExt cx="2952327" cy="1668971"/>
            </a:xfrm>
          </p:grpSpPr>
          <p:sp>
            <p:nvSpPr>
              <p:cNvPr id="347" name="Rectangle 476">
                <a:extLst>
                  <a:ext uri="{FF2B5EF4-FFF2-40B4-BE49-F238E27FC236}">
                    <a16:creationId xmlns="" xmlns:a16="http://schemas.microsoft.com/office/drawing/2014/main" id="{210808F4-B300-4DD2-B212-6966857C771A}"/>
                  </a:ext>
                </a:extLst>
              </p:cNvPr>
              <p:cNvSpPr/>
              <p:nvPr/>
            </p:nvSpPr>
            <p:spPr>
              <a:xfrm>
                <a:off x="834090" y="2078737"/>
                <a:ext cx="2952326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분리수거율에 따른 관리비 감면</a:t>
                </a:r>
                <a:r>
                  <a:rPr lang="en-US" altLang="ko-KR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ko-KR" altLang="en-US" sz="14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마일리지</a:t>
                </a:r>
                <a:r>
                  <a:rPr lang="ko-KR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제공 등 보상</a:t>
                </a:r>
                <a:endPara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아파트단지 등 집단거주지에 적용</a:t>
                </a:r>
                <a:endParaRPr lang="en-I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="" xmlns:a16="http://schemas.microsoft.com/office/drawing/2014/main" id="{AC11A08F-754C-409E-B92D-69DCDBEE2CFB}"/>
                  </a:ext>
                </a:extLst>
              </p:cNvPr>
              <p:cNvSpPr txBox="1"/>
              <p:nvPr/>
            </p:nvSpPr>
            <p:spPr>
              <a:xfrm>
                <a:off x="834091" y="1579317"/>
                <a:ext cx="29523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분리수거 혜택 제공 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ko-KR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집단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endParaRPr lang="en-I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46" name="TextBox 345">
              <a:extLst>
                <a:ext uri="{FF2B5EF4-FFF2-40B4-BE49-F238E27FC236}">
                  <a16:creationId xmlns="" xmlns:a16="http://schemas.microsoft.com/office/drawing/2014/main" id="{E147CE05-7985-4382-9C56-3174AA52B3EB}"/>
                </a:ext>
              </a:extLst>
            </p:cNvPr>
            <p:cNvSpPr txBox="1"/>
            <p:nvPr/>
          </p:nvSpPr>
          <p:spPr>
            <a:xfrm>
              <a:off x="699567" y="1472817"/>
              <a:ext cx="7647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48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02</a:t>
              </a:r>
              <a:endParaRPr lang="en-IN" sz="4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9" name="Group 478">
            <a:extLst>
              <a:ext uri="{FF2B5EF4-FFF2-40B4-BE49-F238E27FC236}">
                <a16:creationId xmlns="" xmlns:a16="http://schemas.microsoft.com/office/drawing/2014/main" id="{D473E8E3-B623-4A0E-BD4F-B200BBA0CC69}"/>
              </a:ext>
            </a:extLst>
          </p:cNvPr>
          <p:cNvGrpSpPr/>
          <p:nvPr/>
        </p:nvGrpSpPr>
        <p:grpSpPr>
          <a:xfrm>
            <a:off x="7707267" y="1196752"/>
            <a:ext cx="3689908" cy="1953414"/>
            <a:chOff x="699567" y="1472817"/>
            <a:chExt cx="3018581" cy="1953414"/>
          </a:xfrm>
        </p:grpSpPr>
        <p:grpSp>
          <p:nvGrpSpPr>
            <p:cNvPr id="350" name="Group 479">
              <a:extLst>
                <a:ext uri="{FF2B5EF4-FFF2-40B4-BE49-F238E27FC236}">
                  <a16:creationId xmlns="" xmlns:a16="http://schemas.microsoft.com/office/drawing/2014/main" id="{DCFDFA70-884D-41BD-ACF7-3B0C03A6296A}"/>
                </a:ext>
              </a:extLst>
            </p:cNvPr>
            <p:cNvGrpSpPr/>
            <p:nvPr/>
          </p:nvGrpSpPr>
          <p:grpSpPr>
            <a:xfrm>
              <a:off x="1431920" y="1541816"/>
              <a:ext cx="2286228" cy="1884415"/>
              <a:chOff x="834090" y="1579317"/>
              <a:chExt cx="2952327" cy="1884415"/>
            </a:xfrm>
          </p:grpSpPr>
          <p:sp>
            <p:nvSpPr>
              <p:cNvPr id="352" name="Rectangle 481">
                <a:extLst>
                  <a:ext uri="{FF2B5EF4-FFF2-40B4-BE49-F238E27FC236}">
                    <a16:creationId xmlns="" xmlns:a16="http://schemas.microsoft.com/office/drawing/2014/main" id="{E0062BDA-0714-43E2-8770-DF4F453F5E82}"/>
                  </a:ext>
                </a:extLst>
              </p:cNvPr>
              <p:cNvSpPr/>
              <p:nvPr/>
            </p:nvSpPr>
            <p:spPr>
              <a:xfrm>
                <a:off x="834090" y="2078737"/>
                <a:ext cx="295232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길거리 쓰레기통에 적용</a:t>
                </a:r>
                <a:endPara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스마트폰을</a:t>
                </a:r>
                <a:r>
                  <a:rPr lang="ko-KR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이용한 신원 확인</a:t>
                </a:r>
                <a:endPara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재활용품 판별 및 보상</a:t>
                </a:r>
                <a:endPara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="" xmlns:a16="http://schemas.microsoft.com/office/drawing/2014/main" id="{9FE32ED3-D87A-4ECF-9D25-A1CF7A915D56}"/>
                  </a:ext>
                </a:extLst>
              </p:cNvPr>
              <p:cNvSpPr txBox="1"/>
              <p:nvPr/>
            </p:nvSpPr>
            <p:spPr>
              <a:xfrm>
                <a:off x="834091" y="1579317"/>
                <a:ext cx="29523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분리수거 혜택 제공 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ko-KR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개인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endParaRPr lang="en-I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51" name="TextBox 350">
              <a:extLst>
                <a:ext uri="{FF2B5EF4-FFF2-40B4-BE49-F238E27FC236}">
                  <a16:creationId xmlns="" xmlns:a16="http://schemas.microsoft.com/office/drawing/2014/main" id="{C95C584A-2141-437F-BFF6-45F9040BC18A}"/>
                </a:ext>
              </a:extLst>
            </p:cNvPr>
            <p:cNvSpPr txBox="1"/>
            <p:nvPr/>
          </p:nvSpPr>
          <p:spPr>
            <a:xfrm>
              <a:off x="699567" y="1472817"/>
              <a:ext cx="7647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48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03</a:t>
              </a:r>
              <a:endParaRPr lang="en-IN" sz="4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61" name="TextBox 360">
            <a:extLst>
              <a:ext uri="{FF2B5EF4-FFF2-40B4-BE49-F238E27FC236}">
                <a16:creationId xmlns="" xmlns:a16="http://schemas.microsoft.com/office/drawing/2014/main" id="{0E5A8486-3BD6-4FD3-B6D4-BFD5189CEBF8}"/>
              </a:ext>
            </a:extLst>
          </p:cNvPr>
          <p:cNvSpPr txBox="1"/>
          <p:nvPr/>
        </p:nvSpPr>
        <p:spPr>
          <a:xfrm>
            <a:off x="391217" y="29849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</a:rPr>
              <a:t>발전 방향</a:t>
            </a:r>
          </a:p>
        </p:txBody>
      </p:sp>
      <p:cxnSp>
        <p:nvCxnSpPr>
          <p:cNvPr id="362" name="직선 연결선 361">
            <a:extLst>
              <a:ext uri="{FF2B5EF4-FFF2-40B4-BE49-F238E27FC236}">
                <a16:creationId xmlns="" xmlns:a16="http://schemas.microsoft.com/office/drawing/2014/main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252515" y="311315"/>
            <a:ext cx="0" cy="63351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4" name="그룹 1023"/>
          <p:cNvGrpSpPr/>
          <p:nvPr/>
        </p:nvGrpSpPr>
        <p:grpSpPr>
          <a:xfrm>
            <a:off x="4367014" y="2924944"/>
            <a:ext cx="3600000" cy="3631844"/>
            <a:chOff x="5226782" y="2077763"/>
            <a:chExt cx="3600000" cy="3631844"/>
          </a:xfrm>
        </p:grpSpPr>
        <p:pic>
          <p:nvPicPr>
            <p:cNvPr id="1030" name="Picture 6" descr="ì¹ì©ì°¨ ë§ì¼ë¦¬ì§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6782" y="2077763"/>
              <a:ext cx="3600000" cy="1423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ì¹ì©ì°¨ ë§ì¼ë¦¬ì§ ë³´ì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6782" y="3517582"/>
              <a:ext cx="3600000" cy="2192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4" name="Picture 10" descr="ëììëë°ë©ê¸°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835" y="3141367"/>
            <a:ext cx="3600000" cy="360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5" name="그룹 1024"/>
          <p:cNvGrpSpPr/>
          <p:nvPr/>
        </p:nvGrpSpPr>
        <p:grpSpPr>
          <a:xfrm>
            <a:off x="431610" y="2924944"/>
            <a:ext cx="3200000" cy="3600000"/>
            <a:chOff x="360582" y="2833117"/>
            <a:chExt cx="3200000" cy="3600000"/>
          </a:xfrm>
        </p:grpSpPr>
        <p:pic>
          <p:nvPicPr>
            <p:cNvPr id="1028" name="Picture 4" descr="ê´ë ¨ ì´ë¯¸ì§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005"/>
            <a:stretch/>
          </p:blipFill>
          <p:spPr bwMode="auto">
            <a:xfrm>
              <a:off x="664054" y="4633117"/>
              <a:ext cx="2593056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ì ìêµì¡ ê²ì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582" y="2833117"/>
              <a:ext cx="320000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27755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QNA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6" descr="QNA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8" descr="QNA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0" descr="QNA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2" descr="QNA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4" descr="QNA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9" descr="QNA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160" y="2349000"/>
            <a:ext cx="6348092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2013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879D038-0D20-4E4C-9512-E80D62B31392}"/>
              </a:ext>
            </a:extLst>
          </p:cNvPr>
          <p:cNvSpPr/>
          <p:nvPr/>
        </p:nvSpPr>
        <p:spPr>
          <a:xfrm>
            <a:off x="486989" y="459560"/>
            <a:ext cx="11216437" cy="5938887"/>
          </a:xfrm>
          <a:prstGeom prst="rect">
            <a:avLst/>
          </a:prstGeom>
          <a:solidFill>
            <a:srgbClr val="C3E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161B78E-D4DE-46BD-90F5-09BF3EC5BF15}"/>
              </a:ext>
            </a:extLst>
          </p:cNvPr>
          <p:cNvSpPr txBox="1"/>
          <p:nvPr/>
        </p:nvSpPr>
        <p:spPr>
          <a:xfrm>
            <a:off x="3619209" y="2921172"/>
            <a:ext cx="49519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bg2">
                    <a:lumMod val="25000"/>
                  </a:schemeClr>
                </a:solidFill>
              </a:rPr>
              <a:t>감사합니다 </a:t>
            </a:r>
            <a:r>
              <a:rPr lang="en-US" altLang="ko-KR" sz="60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</a:t>
            </a:r>
            <a:endParaRPr lang="ko-KR" altLang="en-US" sz="6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="" xmlns:a16="http://schemas.microsoft.com/office/drawing/2014/main" id="{5F8112C1-514E-4093-913A-C021DE95F80B}"/>
              </a:ext>
            </a:extLst>
          </p:cNvPr>
          <p:cNvSpPr/>
          <p:nvPr/>
        </p:nvSpPr>
        <p:spPr>
          <a:xfrm>
            <a:off x="2" y="0"/>
            <a:ext cx="2808822" cy="2809188"/>
          </a:xfrm>
          <a:prstGeom prst="diagStripe">
            <a:avLst>
              <a:gd name="adj" fmla="val 7114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="" xmlns:a16="http://schemas.microsoft.com/office/drawing/2014/main" id="{4AC7A1D0-7CC6-4878-89EE-3F659223762C}"/>
              </a:ext>
            </a:extLst>
          </p:cNvPr>
          <p:cNvSpPr/>
          <p:nvPr/>
        </p:nvSpPr>
        <p:spPr>
          <a:xfrm rot="10800000">
            <a:off x="9381591" y="4048811"/>
            <a:ext cx="2808822" cy="2809188"/>
          </a:xfrm>
          <a:prstGeom prst="diagStripe">
            <a:avLst>
              <a:gd name="adj" fmla="val 7114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92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249350" y="203199"/>
            <a:ext cx="0" cy="633513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AA9426E-B08C-48DB-8297-C7E312BE952F}"/>
              </a:ext>
            </a:extLst>
          </p:cNvPr>
          <p:cNvSpPr txBox="1"/>
          <p:nvPr/>
        </p:nvSpPr>
        <p:spPr>
          <a:xfrm>
            <a:off x="3081710" y="1582118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116836B-4A99-4DA6-844A-6DA31D73B646}"/>
              </a:ext>
            </a:extLst>
          </p:cNvPr>
          <p:cNvSpPr txBox="1"/>
          <p:nvPr/>
        </p:nvSpPr>
        <p:spPr>
          <a:xfrm>
            <a:off x="3081710" y="2732049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658F02A-B088-48BF-BBA3-B59574AB41DC}"/>
              </a:ext>
            </a:extLst>
          </p:cNvPr>
          <p:cNvSpPr txBox="1"/>
          <p:nvPr/>
        </p:nvSpPr>
        <p:spPr>
          <a:xfrm>
            <a:off x="3081710" y="3881976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5923EE1-4BA6-40F9-AFBD-09A8B779C05D}"/>
              </a:ext>
            </a:extLst>
          </p:cNvPr>
          <p:cNvSpPr txBox="1"/>
          <p:nvPr/>
        </p:nvSpPr>
        <p:spPr>
          <a:xfrm>
            <a:off x="378413" y="258740"/>
            <a:ext cx="212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Table of Contents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F02332-4E2F-442D-B4F7-2B56CDF9B969}"/>
              </a:ext>
            </a:extLst>
          </p:cNvPr>
          <p:cNvSpPr txBox="1"/>
          <p:nvPr/>
        </p:nvSpPr>
        <p:spPr>
          <a:xfrm flipH="1">
            <a:off x="4082011" y="1939175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문제정의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2892069-F950-4415-B2B0-DA0EEC6B1BC0}"/>
              </a:ext>
            </a:extLst>
          </p:cNvPr>
          <p:cNvSpPr txBox="1"/>
          <p:nvPr/>
        </p:nvSpPr>
        <p:spPr>
          <a:xfrm flipH="1">
            <a:off x="4082011" y="3052157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방향설정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5D7D538-70B4-43F2-944A-6633B39142F4}"/>
              </a:ext>
            </a:extLst>
          </p:cNvPr>
          <p:cNvSpPr txBox="1"/>
          <p:nvPr/>
        </p:nvSpPr>
        <p:spPr>
          <a:xfrm flipH="1">
            <a:off x="4082011" y="4165139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솔루션 구상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6A23DAEB-6DCE-4737-BB58-84D4D3616BDF}"/>
              </a:ext>
            </a:extLst>
          </p:cNvPr>
          <p:cNvSpPr txBox="1"/>
          <p:nvPr/>
        </p:nvSpPr>
        <p:spPr>
          <a:xfrm flipH="1">
            <a:off x="4082011" y="5278121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기대효과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0815533F-2873-4AA3-BFCC-6D8E3DF7ED5F}"/>
              </a:ext>
            </a:extLst>
          </p:cNvPr>
          <p:cNvSpPr/>
          <p:nvPr/>
        </p:nvSpPr>
        <p:spPr>
          <a:xfrm>
            <a:off x="3823854" y="0"/>
            <a:ext cx="8368145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7F02332-4E2F-442D-B4F7-2B56CDF9B969}"/>
              </a:ext>
            </a:extLst>
          </p:cNvPr>
          <p:cNvSpPr txBox="1"/>
          <p:nvPr/>
        </p:nvSpPr>
        <p:spPr>
          <a:xfrm flipH="1">
            <a:off x="4097249" y="1893455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</a:rPr>
              <a:t>문제 인식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B2892069-F950-4415-B2B0-DA0EEC6B1BC0}"/>
              </a:ext>
            </a:extLst>
          </p:cNvPr>
          <p:cNvSpPr txBox="1"/>
          <p:nvPr/>
        </p:nvSpPr>
        <p:spPr>
          <a:xfrm flipH="1">
            <a:off x="4097249" y="3006437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프로젝트 목적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5D7D538-70B4-43F2-944A-6633B39142F4}"/>
              </a:ext>
            </a:extLst>
          </p:cNvPr>
          <p:cNvSpPr txBox="1"/>
          <p:nvPr/>
        </p:nvSpPr>
        <p:spPr>
          <a:xfrm flipH="1">
            <a:off x="4097249" y="4119419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발전 방향</a:t>
            </a:r>
          </a:p>
        </p:txBody>
      </p:sp>
      <p:pic>
        <p:nvPicPr>
          <p:cNvPr id="27" name="Picture 2" descr="C:\Users\cdetg\Downloads\sprou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6000"/>
                    </a14:imgEffect>
                    <a14:imgEffect>
                      <a14:brightnessContrast bright="-10000"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760" y="188640"/>
            <a:ext cx="834611" cy="83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88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F5E8AE3E-08FD-47C2-9EA5-C36725979BEE}"/>
              </a:ext>
            </a:extLst>
          </p:cNvPr>
          <p:cNvCxnSpPr>
            <a:cxnSpLocks/>
          </p:cNvCxnSpPr>
          <p:nvPr/>
        </p:nvCxnSpPr>
        <p:spPr>
          <a:xfrm>
            <a:off x="355698" y="3429000"/>
            <a:ext cx="892023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2587AF0A-378F-489D-8252-A41182F23FF6}"/>
              </a:ext>
            </a:extLst>
          </p:cNvPr>
          <p:cNvSpPr/>
          <p:nvPr/>
        </p:nvSpPr>
        <p:spPr>
          <a:xfrm>
            <a:off x="235023" y="2779441"/>
            <a:ext cx="71657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/>
              <a:t>분리수거</a:t>
            </a:r>
            <a:r>
              <a:rPr lang="en-US" altLang="ko-KR" sz="2800" dirty="0"/>
              <a:t>, </a:t>
            </a:r>
            <a:r>
              <a:rPr lang="ko-KR" altLang="en-US" sz="2800" b="1" dirty="0"/>
              <a:t>우리</a:t>
            </a:r>
            <a:r>
              <a:rPr lang="ko-KR" altLang="en-US" sz="2800" dirty="0"/>
              <a:t>는 얼마나 잘 하고 있을까요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E5A8486-3BD6-4FD3-B6D4-BFD5189CEBF8}"/>
              </a:ext>
            </a:extLst>
          </p:cNvPr>
          <p:cNvSpPr txBox="1"/>
          <p:nvPr/>
        </p:nvSpPr>
        <p:spPr>
          <a:xfrm>
            <a:off x="391217" y="29849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</a:rPr>
              <a:t>문제 인식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252515" y="311315"/>
            <a:ext cx="0" cy="63351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32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íë§ê¸ì¤ì ëí ì´ë¯¸ì§ ê²ìê²°ê³¼">
            <a:extLst>
              <a:ext uri="{FF2B5EF4-FFF2-40B4-BE49-F238E27FC236}">
                <a16:creationId xmlns="" xmlns:a16="http://schemas.microsoft.com/office/drawing/2014/main" id="{505DE426-7A3F-4B7D-883C-278C99C51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741" y="1974873"/>
            <a:ext cx="3292095" cy="329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0846EC31-32DA-4E47-A59D-E45C5DB4C351}"/>
              </a:ext>
            </a:extLst>
          </p:cNvPr>
          <p:cNvGrpSpPr/>
          <p:nvPr/>
        </p:nvGrpSpPr>
        <p:grpSpPr>
          <a:xfrm>
            <a:off x="4341582" y="2211338"/>
            <a:ext cx="7304373" cy="2819594"/>
            <a:chOff x="4886676" y="2217107"/>
            <a:chExt cx="7305324" cy="2819594"/>
          </a:xfrm>
        </p:grpSpPr>
        <p:pic>
          <p:nvPicPr>
            <p:cNvPr id="13" name="Picture 2" descr="ë¶ë¦¬ìê±°ì ëí ì´ë¯¸ì§ ê²ìê²°ê³¼">
              <a:extLst>
                <a:ext uri="{FF2B5EF4-FFF2-40B4-BE49-F238E27FC236}">
                  <a16:creationId xmlns="" xmlns:a16="http://schemas.microsoft.com/office/drawing/2014/main" id="{0A58B247-6042-4C5E-822B-815CCE89B9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86676" y="2217107"/>
              <a:ext cx="5412925" cy="281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ì¼ë° ì¢ëì  ë´í¬ ìì´ì½ì ëí ì´ë¯¸ì§ ê²ìê²°ê³¼">
              <a:extLst>
                <a:ext uri="{FF2B5EF4-FFF2-40B4-BE49-F238E27FC236}">
                  <a16:creationId xmlns="" xmlns:a16="http://schemas.microsoft.com/office/drawing/2014/main" id="{2A05866E-BC70-4EC2-9C91-9966F0A57A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5075" y="2593441"/>
              <a:ext cx="2066925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E5A8486-3BD6-4FD3-B6D4-BFD5189CEBF8}"/>
              </a:ext>
            </a:extLst>
          </p:cNvPr>
          <p:cNvSpPr txBox="1"/>
          <p:nvPr/>
        </p:nvSpPr>
        <p:spPr>
          <a:xfrm>
            <a:off x="391217" y="29849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</a:rPr>
              <a:t>문제 인식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252515" y="311315"/>
            <a:ext cx="0" cy="63351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9352627" y="2361135"/>
            <a:ext cx="2520000" cy="252000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75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0846EC31-32DA-4E47-A59D-E45C5DB4C351}"/>
              </a:ext>
            </a:extLst>
          </p:cNvPr>
          <p:cNvGrpSpPr/>
          <p:nvPr/>
        </p:nvGrpSpPr>
        <p:grpSpPr>
          <a:xfrm>
            <a:off x="4341582" y="2211338"/>
            <a:ext cx="7304373" cy="2819594"/>
            <a:chOff x="4886676" y="2217107"/>
            <a:chExt cx="7305324" cy="2819594"/>
          </a:xfrm>
        </p:grpSpPr>
        <p:pic>
          <p:nvPicPr>
            <p:cNvPr id="13" name="Picture 2" descr="ë¶ë¦¬ìê±°ì ëí ì´ë¯¸ì§ ê²ìê²°ê³¼">
              <a:extLst>
                <a:ext uri="{FF2B5EF4-FFF2-40B4-BE49-F238E27FC236}">
                  <a16:creationId xmlns="" xmlns:a16="http://schemas.microsoft.com/office/drawing/2014/main" id="{0A58B247-6042-4C5E-822B-815CCE89B9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86676" y="2217107"/>
              <a:ext cx="5412925" cy="281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ì¼ë° ì¢ëì  ë´í¬ ìì´ì½ì ëí ì´ë¯¸ì§ ê²ìê²°ê³¼">
              <a:extLst>
                <a:ext uri="{FF2B5EF4-FFF2-40B4-BE49-F238E27FC236}">
                  <a16:creationId xmlns="" xmlns:a16="http://schemas.microsoft.com/office/drawing/2014/main" id="{2A05866E-BC70-4EC2-9C91-9966F0A57A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5075" y="2593441"/>
              <a:ext cx="2066925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2" descr="ì´ì½ì¡ì´ì ëí ì´ë¯¸ì§ ê²ìê²°ê³¼">
            <a:extLst>
              <a:ext uri="{FF2B5EF4-FFF2-40B4-BE49-F238E27FC236}">
                <a16:creationId xmlns="" xmlns:a16="http://schemas.microsoft.com/office/drawing/2014/main" id="{2AED0BFE-871B-4CF4-A578-A41ECC6DF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11" y="1738278"/>
            <a:ext cx="3588240" cy="358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E5A8486-3BD6-4FD3-B6D4-BFD5189CEBF8}"/>
              </a:ext>
            </a:extLst>
          </p:cNvPr>
          <p:cNvSpPr txBox="1"/>
          <p:nvPr/>
        </p:nvSpPr>
        <p:spPr>
          <a:xfrm>
            <a:off x="391217" y="29849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</a:rPr>
              <a:t>문제 인식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252515" y="311315"/>
            <a:ext cx="0" cy="63351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9352627" y="2361135"/>
            <a:ext cx="2520000" cy="252000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55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0846EC31-32DA-4E47-A59D-E45C5DB4C351}"/>
              </a:ext>
            </a:extLst>
          </p:cNvPr>
          <p:cNvGrpSpPr/>
          <p:nvPr/>
        </p:nvGrpSpPr>
        <p:grpSpPr>
          <a:xfrm>
            <a:off x="4341582" y="2211338"/>
            <a:ext cx="7304373" cy="2819594"/>
            <a:chOff x="4886676" y="2217107"/>
            <a:chExt cx="7305324" cy="2819594"/>
          </a:xfrm>
        </p:grpSpPr>
        <p:pic>
          <p:nvPicPr>
            <p:cNvPr id="13" name="Picture 2" descr="ë¶ë¦¬ìê±°ì ëí ì´ë¯¸ì§ ê²ìê²°ê³¼">
              <a:extLst>
                <a:ext uri="{FF2B5EF4-FFF2-40B4-BE49-F238E27FC236}">
                  <a16:creationId xmlns="" xmlns:a16="http://schemas.microsoft.com/office/drawing/2014/main" id="{0A58B247-6042-4C5E-822B-815CCE89B9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86676" y="2217107"/>
              <a:ext cx="5412925" cy="281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ì¼ë° ì¢ëì  ë´í¬ ìì´ì½ì ëí ì´ë¯¸ì§ ê²ìê²°ê³¼">
              <a:extLst>
                <a:ext uri="{FF2B5EF4-FFF2-40B4-BE49-F238E27FC236}">
                  <a16:creationId xmlns="" xmlns:a16="http://schemas.microsoft.com/office/drawing/2014/main" id="{2A05866E-BC70-4EC2-9C91-9966F0A57A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5075" y="2593441"/>
              <a:ext cx="2066925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2" descr="íê´ë± ì¼ë¬ì¤í¸ì ëí ì´ë¯¸ì§ ê²ìê²°ê³¼">
            <a:extLst>
              <a:ext uri="{FF2B5EF4-FFF2-40B4-BE49-F238E27FC236}">
                <a16:creationId xmlns="" xmlns:a16="http://schemas.microsoft.com/office/drawing/2014/main" id="{B7554028-8AB4-4B52-8E4C-C5FFBE4627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5"/>
          <a:stretch/>
        </p:blipFill>
        <p:spPr bwMode="auto">
          <a:xfrm>
            <a:off x="790567" y="1924330"/>
            <a:ext cx="3292095" cy="310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E5A8486-3BD6-4FD3-B6D4-BFD5189CEBF8}"/>
              </a:ext>
            </a:extLst>
          </p:cNvPr>
          <p:cNvSpPr txBox="1"/>
          <p:nvPr/>
        </p:nvSpPr>
        <p:spPr>
          <a:xfrm>
            <a:off x="391217" y="29849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</a:rPr>
              <a:t>문제 인식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252515" y="311315"/>
            <a:ext cx="0" cy="63351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182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EEC7F7B-F3E2-421A-A64E-AF490EF12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708" y="990600"/>
            <a:ext cx="8819003" cy="4876800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3430909" y="2241704"/>
            <a:ext cx="136815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671270" y="2241704"/>
            <a:ext cx="100811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E5A8486-3BD6-4FD3-B6D4-BFD5189CEBF8}"/>
              </a:ext>
            </a:extLst>
          </p:cNvPr>
          <p:cNvSpPr txBox="1"/>
          <p:nvPr/>
        </p:nvSpPr>
        <p:spPr>
          <a:xfrm>
            <a:off x="391217" y="29849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</a:rPr>
              <a:t>문제 인식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252515" y="311315"/>
            <a:ext cx="0" cy="63351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850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F5E8AE3E-08FD-47C2-9EA5-C36725979BEE}"/>
              </a:ext>
            </a:extLst>
          </p:cNvPr>
          <p:cNvCxnSpPr>
            <a:cxnSpLocks/>
          </p:cNvCxnSpPr>
          <p:nvPr/>
        </p:nvCxnSpPr>
        <p:spPr>
          <a:xfrm>
            <a:off x="355698" y="3429000"/>
            <a:ext cx="892023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2587AF0A-378F-489D-8252-A41182F23FF6}"/>
              </a:ext>
            </a:extLst>
          </p:cNvPr>
          <p:cNvSpPr/>
          <p:nvPr/>
        </p:nvSpPr>
        <p:spPr>
          <a:xfrm>
            <a:off x="202921" y="2720065"/>
            <a:ext cx="78838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/>
              <a:t>분리수거</a:t>
            </a:r>
            <a:r>
              <a:rPr lang="en-US" altLang="ko-KR" sz="2800" dirty="0"/>
              <a:t>, </a:t>
            </a:r>
            <a:r>
              <a:rPr lang="ko-KR" altLang="en-US" sz="2800" b="1" dirty="0"/>
              <a:t>우리나라</a:t>
            </a:r>
            <a:r>
              <a:rPr lang="ko-KR" altLang="en-US" sz="2800" dirty="0"/>
              <a:t>는 얼마나 잘 하고 있을까요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E5A8486-3BD6-4FD3-B6D4-BFD5189CEBF8}"/>
              </a:ext>
            </a:extLst>
          </p:cNvPr>
          <p:cNvSpPr txBox="1"/>
          <p:nvPr/>
        </p:nvSpPr>
        <p:spPr>
          <a:xfrm>
            <a:off x="391217" y="29849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</a:rPr>
              <a:t>문제 인식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252515" y="311315"/>
            <a:ext cx="0" cy="63351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339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4">
      <a:dk1>
        <a:sysClr val="windowText" lastClr="000000"/>
      </a:dk1>
      <a:lt1>
        <a:sysClr val="window" lastClr="FFFFFF"/>
      </a:lt1>
      <a:dk2>
        <a:srgbClr val="C3D69B"/>
      </a:dk2>
      <a:lt2>
        <a:srgbClr val="EEECE1"/>
      </a:lt2>
      <a:accent1>
        <a:srgbClr val="DDD9C3"/>
      </a:accent1>
      <a:accent2>
        <a:srgbClr val="C4BD97"/>
      </a:accent2>
      <a:accent3>
        <a:srgbClr val="938953"/>
      </a:accent3>
      <a:accent4>
        <a:srgbClr val="C3D69B"/>
      </a:accent4>
      <a:accent5>
        <a:srgbClr val="76923C"/>
      </a:accent5>
      <a:accent6>
        <a:srgbClr val="4F6128"/>
      </a:accent6>
      <a:hlink>
        <a:srgbClr val="7F7F7F"/>
      </a:hlink>
      <a:folHlink>
        <a:srgbClr val="7F7F7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</TotalTime>
  <Words>577</Words>
  <Application>Microsoft Office PowerPoint</Application>
  <PresentationFormat>사용자 지정</PresentationFormat>
  <Paragraphs>178</Paragraphs>
  <Slides>22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황준식</dc:creator>
  <cp:lastModifiedBy>huijeong</cp:lastModifiedBy>
  <cp:revision>45</cp:revision>
  <dcterms:created xsi:type="dcterms:W3CDTF">2019-07-25T10:23:21Z</dcterms:created>
  <dcterms:modified xsi:type="dcterms:W3CDTF">2019-08-07T12:19:12Z</dcterms:modified>
</cp:coreProperties>
</file>