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8" r:id="rId3"/>
    <p:sldId id="260" r:id="rId4"/>
    <p:sldId id="305" r:id="rId5"/>
    <p:sldId id="288" r:id="rId6"/>
    <p:sldId id="300" r:id="rId7"/>
    <p:sldId id="316" r:id="rId8"/>
    <p:sldId id="301" r:id="rId9"/>
    <p:sldId id="315" r:id="rId10"/>
    <p:sldId id="318" r:id="rId11"/>
    <p:sldId id="270" r:id="rId12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3D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>
      <p:cViewPr varScale="1">
        <p:scale>
          <a:sx n="116" d="100"/>
          <a:sy n="116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6A1D-F624-4283-8790-5B481415B4B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FD63-790C-482C-987C-EF3D175D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4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8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41"/>
            <a:ext cx="274284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74641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6903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1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3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3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417F-0F1B-437E-9E67-EA198FDA4F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3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¬íì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r="14425"/>
          <a:stretch/>
        </p:blipFill>
        <p:spPr bwMode="auto">
          <a:xfrm>
            <a:off x="0" y="0"/>
            <a:ext cx="6070413" cy="68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76A805D-3663-436E-9094-3A3B19B64BA7}"/>
              </a:ext>
            </a:extLst>
          </p:cNvPr>
          <p:cNvSpPr/>
          <p:nvPr/>
        </p:nvSpPr>
        <p:spPr>
          <a:xfrm>
            <a:off x="6070413" y="0"/>
            <a:ext cx="6120000" cy="6885384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244999-B61A-4D76-A124-162D24C648D6}"/>
              </a:ext>
            </a:extLst>
          </p:cNvPr>
          <p:cNvSpPr txBox="1"/>
          <p:nvPr/>
        </p:nvSpPr>
        <p:spPr>
          <a:xfrm>
            <a:off x="6234709" y="1847780"/>
            <a:ext cx="5686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25000"/>
                  </a:schemeClr>
                </a:solidFill>
              </a:rPr>
              <a:t>Deep-Cycle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4AD19C72-A2A0-4596-9163-847FC3B86106}"/>
              </a:ext>
            </a:extLst>
          </p:cNvPr>
          <p:cNvCxnSpPr>
            <a:cxnSpLocks/>
          </p:cNvCxnSpPr>
          <p:nvPr/>
        </p:nvCxnSpPr>
        <p:spPr>
          <a:xfrm>
            <a:off x="6234709" y="3239105"/>
            <a:ext cx="43287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C8C5772-6A37-418F-A3AD-D1FC6827C69F}"/>
              </a:ext>
            </a:extLst>
          </p:cNvPr>
          <p:cNvSpPr txBox="1"/>
          <p:nvPr/>
        </p:nvSpPr>
        <p:spPr>
          <a:xfrm>
            <a:off x="6231482" y="3423931"/>
            <a:ext cx="432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빅데이터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청년인재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고려대학교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조</a:t>
            </a:r>
            <a:endParaRPr lang="en-US" altLang="ko-KR" sz="2000" b="1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12BCDF-032D-4517-9299-26B4D70F98B5}"/>
              </a:ext>
            </a:extLst>
          </p:cNvPr>
          <p:cNvSpPr txBox="1"/>
          <p:nvPr/>
        </p:nvSpPr>
        <p:spPr>
          <a:xfrm>
            <a:off x="6231482" y="3824041"/>
            <a:ext cx="432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박정운</a:t>
            </a:r>
            <a:endParaRPr lang="en-US" altLang="ko-KR" b="1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박채림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박현종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심재준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정효희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황준식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DBB7B5A3-C693-4D62-8894-DE7BCED6CC89}"/>
              </a:ext>
            </a:extLst>
          </p:cNvPr>
          <p:cNvSpPr/>
          <p:nvPr/>
        </p:nvSpPr>
        <p:spPr>
          <a:xfrm>
            <a:off x="378777" y="3074268"/>
            <a:ext cx="1170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7F191477-4F28-4FE9-9760-3518DC5D40A6}"/>
              </a:ext>
            </a:extLst>
          </p:cNvPr>
          <p:cNvSpPr/>
          <p:nvPr/>
        </p:nvSpPr>
        <p:spPr>
          <a:xfrm>
            <a:off x="378777" y="1279376"/>
            <a:ext cx="1170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B1AB4570-85EE-4CDA-BD9F-E0D23B5A4351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3E7FDD-1837-4AB7-A5B2-E116BB6F3D89}"/>
              </a:ext>
            </a:extLst>
          </p:cNvPr>
          <p:cNvSpPr txBox="1"/>
          <p:nvPr/>
        </p:nvSpPr>
        <p:spPr>
          <a:xfrm>
            <a:off x="478902" y="1855376"/>
            <a:ext cx="2880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혼합배출량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C81925F-761B-4898-9EAF-D2174A21B514}"/>
              </a:ext>
            </a:extLst>
          </p:cNvPr>
          <p:cNvSpPr txBox="1"/>
          <p:nvPr/>
        </p:nvSpPr>
        <p:spPr>
          <a:xfrm>
            <a:off x="478902" y="3650268"/>
            <a:ext cx="2880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재활용 가격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57CB4652-E448-4B58-A341-B9F047E2E0D9}"/>
              </a:ext>
            </a:extLst>
          </p:cNvPr>
          <p:cNvSpPr/>
          <p:nvPr/>
        </p:nvSpPr>
        <p:spPr>
          <a:xfrm>
            <a:off x="378777" y="4869320"/>
            <a:ext cx="1170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2E8A4C6-9EC6-4110-9E6D-3A75E6FF1205}"/>
              </a:ext>
            </a:extLst>
          </p:cNvPr>
          <p:cNvSpPr txBox="1"/>
          <p:nvPr/>
        </p:nvSpPr>
        <p:spPr>
          <a:xfrm>
            <a:off x="478902" y="5445320"/>
            <a:ext cx="2880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인구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가구수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252D69A-5961-416C-AFF2-ABCBB1AE0EDA}"/>
              </a:ext>
            </a:extLst>
          </p:cNvPr>
          <p:cNvSpPr txBox="1"/>
          <p:nvPr/>
        </p:nvSpPr>
        <p:spPr>
          <a:xfrm>
            <a:off x="391217" y="298497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데이터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가치 환산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5846" y="1389289"/>
            <a:ext cx="9000000" cy="1400175"/>
            <a:chOff x="2710830" y="1319201"/>
            <a:chExt cx="9117013" cy="1400175"/>
          </a:xfrm>
        </p:grpSpPr>
        <p:grpSp>
          <p:nvGrpSpPr>
            <p:cNvPr id="2" name="그룹 1"/>
            <p:cNvGrpSpPr/>
            <p:nvPr/>
          </p:nvGrpSpPr>
          <p:grpSpPr>
            <a:xfrm>
              <a:off x="2710830" y="1319201"/>
              <a:ext cx="9117013" cy="1400175"/>
              <a:chOff x="2638822" y="1298088"/>
              <a:chExt cx="9117013" cy="1400175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822" y="1298088"/>
                <a:ext cx="9117013" cy="1400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08110" y="1298088"/>
                <a:ext cx="847725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4134514" y="2180150"/>
              <a:ext cx="7668000" cy="3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7102" y="3175825"/>
            <a:ext cx="8998744" cy="1416886"/>
            <a:chOff x="2857102" y="3110347"/>
            <a:chExt cx="8998744" cy="141688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102" y="3110347"/>
              <a:ext cx="8998744" cy="1053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246" y="4163809"/>
              <a:ext cx="8989200" cy="3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62858" y="415790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2019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1034" name="Picture 10" descr="https://lh5.googleusercontent.com/3zvEeKyNXBR7kS5znrOybt7v5Ip3R7pI60VYef7VEvLaoZpPs7WVgMGvRW8joVbgNhr09FAK6q1NBrSpjs3X5qT8sxZXTkgWtr1eB1GZ-_J87FWzKf2IkyAm95kyz-7NttU-R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89" y="4959320"/>
            <a:ext cx="667396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879D038-0D20-4E4C-9512-E80D62B31392}"/>
              </a:ext>
            </a:extLst>
          </p:cNvPr>
          <p:cNvSpPr/>
          <p:nvPr/>
        </p:nvSpPr>
        <p:spPr>
          <a:xfrm>
            <a:off x="486989" y="459560"/>
            <a:ext cx="11216437" cy="5938887"/>
          </a:xfrm>
          <a:prstGeom prst="rect">
            <a:avLst/>
          </a:prstGeom>
          <a:solidFill>
            <a:srgbClr val="C3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61B78E-D4DE-46BD-90F5-09BF3EC5BF15}"/>
              </a:ext>
            </a:extLst>
          </p:cNvPr>
          <p:cNvSpPr txBox="1"/>
          <p:nvPr/>
        </p:nvSpPr>
        <p:spPr>
          <a:xfrm>
            <a:off x="3619207" y="3334791"/>
            <a:ext cx="4951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</a:rPr>
              <a:t>감사합니다 </a:t>
            </a:r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="" xmlns:a16="http://schemas.microsoft.com/office/drawing/2014/main" id="{5F8112C1-514E-4093-913A-C021DE95F80B}"/>
              </a:ext>
            </a:extLst>
          </p:cNvPr>
          <p:cNvSpPr/>
          <p:nvPr/>
        </p:nvSpPr>
        <p:spPr>
          <a:xfrm>
            <a:off x="2" y="0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="" xmlns:a16="http://schemas.microsoft.com/office/drawing/2014/main" id="{4AC7A1D0-7CC6-4878-89EE-3F659223762C}"/>
              </a:ext>
            </a:extLst>
          </p:cNvPr>
          <p:cNvSpPr/>
          <p:nvPr/>
        </p:nvSpPr>
        <p:spPr>
          <a:xfrm rot="10800000">
            <a:off x="9381591" y="4048811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F468F4-7257-400F-B8E2-69AD53F84BAE}"/>
              </a:ext>
            </a:extLst>
          </p:cNvPr>
          <p:cNvSpPr txBox="1"/>
          <p:nvPr/>
        </p:nvSpPr>
        <p:spPr>
          <a:xfrm>
            <a:off x="5103588" y="2367406"/>
            <a:ext cx="1983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UI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데이터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437ADE1-90EA-40C4-88EA-F1EC7D806D78}"/>
              </a:ext>
            </a:extLst>
          </p:cNvPr>
          <p:cNvSpPr txBox="1"/>
          <p:nvPr/>
        </p:nvSpPr>
        <p:spPr>
          <a:xfrm>
            <a:off x="9198660" y="5876949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BBDA91A-54DD-4CDF-AD93-18384D36BFA8}"/>
              </a:ext>
            </a:extLst>
          </p:cNvPr>
          <p:cNvSpPr txBox="1"/>
          <p:nvPr/>
        </p:nvSpPr>
        <p:spPr>
          <a:xfrm>
            <a:off x="5154072" y="5876950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선별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C22D88-420B-4244-9B1E-78811ED282F1}"/>
              </a:ext>
            </a:extLst>
          </p:cNvPr>
          <p:cNvSpPr txBox="1"/>
          <p:nvPr/>
        </p:nvSpPr>
        <p:spPr>
          <a:xfrm>
            <a:off x="1437264" y="5876950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수거</a:t>
            </a:r>
          </a:p>
        </p:txBody>
      </p:sp>
      <p:pic>
        <p:nvPicPr>
          <p:cNvPr id="5" name="Picture 6" descr="ì°ë ê¸° ì²ë¦¬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628ED4EB-E83C-4C5F-AB3E-287989203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2"/>
          <a:stretch/>
        </p:blipFill>
        <p:spPr bwMode="auto">
          <a:xfrm>
            <a:off x="594457" y="2657439"/>
            <a:ext cx="2882255" cy="25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ì¬íì© 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FCC6FC4C-2211-421A-87B3-87F3394D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73" y="2657439"/>
            <a:ext cx="1331219" cy="13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ì¬íì© 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0C9C2E2F-A9CA-406D-87B6-A5720D37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00" y="4123811"/>
            <a:ext cx="1438215" cy="1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D9DEC8-3AC6-4A0D-898A-BD9F283893EB}"/>
              </a:ext>
            </a:extLst>
          </p:cNvPr>
          <p:cNvCxnSpPr/>
          <p:nvPr/>
        </p:nvCxnSpPr>
        <p:spPr>
          <a:xfrm flipH="1">
            <a:off x="5260865" y="4306541"/>
            <a:ext cx="1109129" cy="1187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05BD5AA-C45B-4EBA-9A74-9C539026E2B6}"/>
              </a:ext>
            </a:extLst>
          </p:cNvPr>
          <p:cNvCxnSpPr>
            <a:cxnSpLocks/>
          </p:cNvCxnSpPr>
          <p:nvPr/>
        </p:nvCxnSpPr>
        <p:spPr>
          <a:xfrm>
            <a:off x="5282801" y="4414017"/>
            <a:ext cx="1065251" cy="973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F4CA1EB-7DF2-4B64-BB8E-1DC0C37C7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69"/>
          <a:stretch/>
        </p:blipFill>
        <p:spPr>
          <a:xfrm>
            <a:off x="8796799" y="4017898"/>
            <a:ext cx="1885116" cy="1650228"/>
          </a:xfrm>
          <a:prstGeom prst="rect">
            <a:avLst/>
          </a:prstGeom>
        </p:spPr>
      </p:pic>
      <p:pic>
        <p:nvPicPr>
          <p:cNvPr id="11" name="Picture 18" descr="ë¶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74B097E2-C5A8-4415-9CCB-B4B3BC2C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05" y="2188448"/>
            <a:ext cx="1885115" cy="18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ACA64874-FD2D-4482-A953-59C7C6E05410}"/>
              </a:ext>
            </a:extLst>
          </p:cNvPr>
          <p:cNvSpPr/>
          <p:nvPr/>
        </p:nvSpPr>
        <p:spPr>
          <a:xfrm>
            <a:off x="3490522" y="3967548"/>
            <a:ext cx="641672" cy="42518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E019DE3C-D7B4-4464-97ED-8EF9E0086780}"/>
              </a:ext>
            </a:extLst>
          </p:cNvPr>
          <p:cNvSpPr/>
          <p:nvPr/>
        </p:nvSpPr>
        <p:spPr>
          <a:xfrm>
            <a:off x="7596937" y="3918481"/>
            <a:ext cx="641672" cy="42518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4D8A1B85-0EFC-4930-8808-0EFC89F4596D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7A78AA7-1096-4581-B4F5-D45E4BCF04AE}"/>
              </a:ext>
            </a:extLst>
          </p:cNvPr>
          <p:cNvGrpSpPr/>
          <p:nvPr/>
        </p:nvGrpSpPr>
        <p:grpSpPr>
          <a:xfrm>
            <a:off x="1797304" y="1421166"/>
            <a:ext cx="4165175" cy="1051394"/>
            <a:chOff x="1797304" y="620688"/>
            <a:chExt cx="8330350" cy="1692084"/>
          </a:xfrm>
        </p:grpSpPr>
        <p:sp>
          <p:nvSpPr>
            <p:cNvPr id="17" name="아래로 구부러진 화살표 20">
              <a:extLst>
                <a:ext uri="{FF2B5EF4-FFF2-40B4-BE49-F238E27FC236}">
                  <a16:creationId xmlns="" xmlns:a16="http://schemas.microsoft.com/office/drawing/2014/main" id="{AF2ECAAD-DD69-4C2E-BB47-D61006052634}"/>
                </a:ext>
              </a:extLst>
            </p:cNvPr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6DCAB71-7B64-4B3C-8514-7E49BE118CEF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재활용률 </a:t>
              </a:r>
              <a:r>
                <a:rPr lang="en-US" altLang="ko-KR" sz="2000" b="1" dirty="0"/>
                <a:t>60%!</a:t>
              </a:r>
              <a:endParaRPr lang="ko-KR" altLang="en-US" sz="20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FAF9DFDE-B2AE-41E1-B82B-8AC72557E4F6}"/>
              </a:ext>
            </a:extLst>
          </p:cNvPr>
          <p:cNvGrpSpPr/>
          <p:nvPr/>
        </p:nvGrpSpPr>
        <p:grpSpPr>
          <a:xfrm>
            <a:off x="5746455" y="1421165"/>
            <a:ext cx="4165175" cy="105139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20" name="아래로 구부러진 화살표 26">
              <a:extLst>
                <a:ext uri="{FF2B5EF4-FFF2-40B4-BE49-F238E27FC236}">
                  <a16:creationId xmlns="" xmlns:a16="http://schemas.microsoft.com/office/drawing/2014/main" id="{47A468B2-3711-4F60-ACAC-18643B17F8A6}"/>
                </a:ext>
              </a:extLst>
            </p:cNvPr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5D099C1-53AC-453E-B810-ED5DB4E4796D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60%</a:t>
              </a:r>
              <a:endParaRPr lang="ko-KR" altLang="en-US" sz="2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F91DFAE-065F-4B5D-8515-A05B320D0020}"/>
              </a:ext>
            </a:extLst>
          </p:cNvPr>
          <p:cNvGrpSpPr/>
          <p:nvPr/>
        </p:nvGrpSpPr>
        <p:grpSpPr>
          <a:xfrm>
            <a:off x="1797304" y="773093"/>
            <a:ext cx="8330350" cy="169208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23" name="아래로 구부러진 화살표 29">
              <a:extLst>
                <a:ext uri="{FF2B5EF4-FFF2-40B4-BE49-F238E27FC236}">
                  <a16:creationId xmlns="" xmlns:a16="http://schemas.microsoft.com/office/drawing/2014/main" id="{67B8949D-AD49-4BD4-850B-008312E91A89}"/>
                </a:ext>
              </a:extLst>
            </p:cNvPr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72E1C73-2D29-4B5D-8F67-3CFF58E942AF}"/>
                </a:ext>
              </a:extLst>
            </p:cNvPr>
            <p:cNvSpPr txBox="1"/>
            <p:nvPr/>
          </p:nvSpPr>
          <p:spPr>
            <a:xfrm>
              <a:off x="4508246" y="764704"/>
              <a:ext cx="29084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재활용률 </a:t>
              </a:r>
              <a:r>
                <a:rPr lang="en-US" altLang="ko-KR" sz="2800" b="1" dirty="0"/>
                <a:t>36%...</a:t>
              </a:r>
              <a:endParaRPr lang="ko-KR" altLang="en-US" sz="2800" b="1" dirty="0"/>
            </a:p>
          </p:txBody>
        </p:sp>
      </p:grp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A6FDB514-6665-4E9E-A9EC-53904C58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37" y="3815708"/>
            <a:ext cx="224547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구름 모양 설명선 1">
            <a:extLst>
              <a:ext uri="{FF2B5EF4-FFF2-40B4-BE49-F238E27FC236}">
                <a16:creationId xmlns="" xmlns:a16="http://schemas.microsoft.com/office/drawing/2014/main" id="{A21A1EEA-329A-4270-9DEA-C19D98E398F3}"/>
              </a:ext>
            </a:extLst>
          </p:cNvPr>
          <p:cNvSpPr/>
          <p:nvPr/>
        </p:nvSpPr>
        <p:spPr>
          <a:xfrm>
            <a:off x="7477804" y="2484494"/>
            <a:ext cx="4234026" cy="140022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선별할 필요도 </a:t>
            </a:r>
            <a:r>
              <a:rPr lang="ko-KR" altLang="en-US" dirty="0" smtClean="0">
                <a:solidFill>
                  <a:schemeClr val="tx1"/>
                </a:solidFill>
              </a:rPr>
              <a:t>없이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분리수거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>
                <a:solidFill>
                  <a:schemeClr val="tx1"/>
                </a:solidFill>
              </a:rPr>
              <a:t>잘한다면</a:t>
            </a:r>
            <a:r>
              <a:rPr lang="en-US" altLang="ko-KR" dirty="0">
                <a:solidFill>
                  <a:schemeClr val="tx1"/>
                </a:solidFill>
              </a:rPr>
              <a:t>..?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8C3ADF7-A3EC-4B67-B0BD-71E25F2C6A98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120108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 animBg="1"/>
      <p:bldP spid="1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0BCC18D-15D6-4765-8145-181B9EDE033A}"/>
              </a:ext>
            </a:extLst>
          </p:cNvPr>
          <p:cNvSpPr/>
          <p:nvPr/>
        </p:nvSpPr>
        <p:spPr>
          <a:xfrm>
            <a:off x="252515" y="1246053"/>
            <a:ext cx="11642564" cy="540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8A35C2C4-14D6-419F-A213-BDBCBDAFCFF3}"/>
              </a:ext>
            </a:extLst>
          </p:cNvPr>
          <p:cNvSpPr/>
          <p:nvPr/>
        </p:nvSpPr>
        <p:spPr>
          <a:xfrm>
            <a:off x="460961" y="2416255"/>
            <a:ext cx="2248170" cy="22484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ACF8EE2-DF0F-4A49-A156-B8679A9124D8}"/>
              </a:ext>
            </a:extLst>
          </p:cNvPr>
          <p:cNvSpPr/>
          <p:nvPr/>
        </p:nvSpPr>
        <p:spPr>
          <a:xfrm>
            <a:off x="3484408" y="2416255"/>
            <a:ext cx="2248170" cy="2248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2A7F87FB-2354-4FBE-8B84-E32BE6BD4609}"/>
              </a:ext>
            </a:extLst>
          </p:cNvPr>
          <p:cNvSpPr/>
          <p:nvPr/>
        </p:nvSpPr>
        <p:spPr>
          <a:xfrm>
            <a:off x="6511225" y="2416255"/>
            <a:ext cx="2248170" cy="2248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="" xmlns:a16="http://schemas.microsoft.com/office/drawing/2014/main" id="{8DABD564-F17B-48B8-9CEB-93CE6ACE3C90}"/>
              </a:ext>
            </a:extLst>
          </p:cNvPr>
          <p:cNvSpPr/>
          <p:nvPr/>
        </p:nvSpPr>
        <p:spPr>
          <a:xfrm rot="5400000">
            <a:off x="2642866" y="3435112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="" xmlns:a16="http://schemas.microsoft.com/office/drawing/2014/main" id="{E56346F1-D7F1-4C6D-98C0-ECC380ACBF54}"/>
              </a:ext>
            </a:extLst>
          </p:cNvPr>
          <p:cNvSpPr/>
          <p:nvPr/>
        </p:nvSpPr>
        <p:spPr>
          <a:xfrm rot="5400000">
            <a:off x="5663067" y="3421957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1F7433B-987A-4B3A-AF3C-7695CDF593CD}"/>
              </a:ext>
            </a:extLst>
          </p:cNvPr>
          <p:cNvCxnSpPr>
            <a:cxnSpLocks/>
          </p:cNvCxnSpPr>
          <p:nvPr/>
        </p:nvCxnSpPr>
        <p:spPr>
          <a:xfrm>
            <a:off x="966605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8DF4D3-C3CA-4A30-A11E-94929ADC193F}"/>
              </a:ext>
            </a:extLst>
          </p:cNvPr>
          <p:cNvSpPr txBox="1"/>
          <p:nvPr/>
        </p:nvSpPr>
        <p:spPr>
          <a:xfrm>
            <a:off x="754234" y="5094856"/>
            <a:ext cx="166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사진 업로드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F75021-5B31-46EE-9FEF-8D26A463C771}"/>
              </a:ext>
            </a:extLst>
          </p:cNvPr>
          <p:cNvSpPr txBox="1"/>
          <p:nvPr/>
        </p:nvSpPr>
        <p:spPr>
          <a:xfrm>
            <a:off x="406574" y="1556792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Work-Flow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3533A47-434A-479E-B648-14B943E7F8AD}"/>
              </a:ext>
            </a:extLst>
          </p:cNvPr>
          <p:cNvSpPr/>
          <p:nvPr/>
        </p:nvSpPr>
        <p:spPr>
          <a:xfrm>
            <a:off x="9536224" y="2416255"/>
            <a:ext cx="2248170" cy="2248463"/>
          </a:xfrm>
          <a:prstGeom prst="ellipse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="" xmlns:a16="http://schemas.microsoft.com/office/drawing/2014/main" id="{45D9A111-28F2-4FAF-B4B6-4BA2589EE359}"/>
              </a:ext>
            </a:extLst>
          </p:cNvPr>
          <p:cNvSpPr/>
          <p:nvPr/>
        </p:nvSpPr>
        <p:spPr>
          <a:xfrm rot="5400000">
            <a:off x="8664816" y="3423449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1624975A-E0CF-424B-9D24-073D97901328}"/>
              </a:ext>
            </a:extLst>
          </p:cNvPr>
          <p:cNvCxnSpPr>
            <a:cxnSpLocks/>
          </p:cNvCxnSpPr>
          <p:nvPr/>
        </p:nvCxnSpPr>
        <p:spPr>
          <a:xfrm>
            <a:off x="4000204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86BB9885-8FAB-4402-9358-A31C1A9CA0FC}"/>
              </a:ext>
            </a:extLst>
          </p:cNvPr>
          <p:cNvCxnSpPr>
            <a:cxnSpLocks/>
          </p:cNvCxnSpPr>
          <p:nvPr/>
        </p:nvCxnSpPr>
        <p:spPr>
          <a:xfrm>
            <a:off x="7103318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F25E97D5-07B9-4F01-9C24-B495C7A089EA}"/>
              </a:ext>
            </a:extLst>
          </p:cNvPr>
          <p:cNvCxnSpPr>
            <a:cxnSpLocks/>
          </p:cNvCxnSpPr>
          <p:nvPr/>
        </p:nvCxnSpPr>
        <p:spPr>
          <a:xfrm>
            <a:off x="10066929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개체이(가) 표시된 사진&#10;&#10;자동 생성된 설명">
            <a:extLst>
              <a:ext uri="{FF2B5EF4-FFF2-40B4-BE49-F238E27FC236}">
                <a16:creationId xmlns="" xmlns:a16="http://schemas.microsoft.com/office/drawing/2014/main" id="{2984E395-61DF-4F90-8681-4F6DDAE8E7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6" y="2798886"/>
            <a:ext cx="1483200" cy="1483200"/>
          </a:xfrm>
          <a:prstGeom prst="rect">
            <a:avLst/>
          </a:prstGeom>
        </p:spPr>
      </p:pic>
      <p:pic>
        <p:nvPicPr>
          <p:cNvPr id="58" name="그림 57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A291FCFF-B398-4040-89AF-8AD4ECAF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3" y="2798886"/>
            <a:ext cx="1483200" cy="1483200"/>
          </a:xfrm>
          <a:prstGeom prst="rect">
            <a:avLst/>
          </a:prstGeom>
        </p:spPr>
      </p:pic>
      <p:pic>
        <p:nvPicPr>
          <p:cNvPr id="60" name="그림 59" descr="개체이(가) 표시된 사진&#10;&#10;자동 생성된 설명">
            <a:extLst>
              <a:ext uri="{FF2B5EF4-FFF2-40B4-BE49-F238E27FC236}">
                <a16:creationId xmlns="" xmlns:a16="http://schemas.microsoft.com/office/drawing/2014/main" id="{D6041762-C26C-4123-8280-B7AE1D088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10" y="2798886"/>
            <a:ext cx="1483200" cy="14832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78C67A7-F2B8-4407-8068-E04C388B2B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9" y="2798886"/>
            <a:ext cx="1483200" cy="148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21F2673-51DF-4454-B637-92E6AC620230}"/>
              </a:ext>
            </a:extLst>
          </p:cNvPr>
          <p:cNvSpPr txBox="1"/>
          <p:nvPr/>
        </p:nvSpPr>
        <p:spPr>
          <a:xfrm>
            <a:off x="3795479" y="5121588"/>
            <a:ext cx="162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이미지 인식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BEE0F6C-49E7-4879-88B0-414567519A24}"/>
              </a:ext>
            </a:extLst>
          </p:cNvPr>
          <p:cNvSpPr txBox="1"/>
          <p:nvPr/>
        </p:nvSpPr>
        <p:spPr>
          <a:xfrm>
            <a:off x="7050184" y="5121424"/>
            <a:ext cx="1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가치 측정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1A3E798-EEED-407E-8C72-6E426E6DC9A3}"/>
              </a:ext>
            </a:extLst>
          </p:cNvPr>
          <p:cNvSpPr txBox="1"/>
          <p:nvPr/>
        </p:nvSpPr>
        <p:spPr>
          <a:xfrm>
            <a:off x="9656332" y="5094856"/>
            <a:ext cx="205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분리수거 장려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0A65ED2-3950-4EF9-934A-8AEF430CF42B}"/>
              </a:ext>
            </a:extLst>
          </p:cNvPr>
          <p:cNvSpPr txBox="1"/>
          <p:nvPr/>
        </p:nvSpPr>
        <p:spPr>
          <a:xfrm>
            <a:off x="583475" y="5520885"/>
            <a:ext cx="2010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분리수거 할 물건의 사진 등록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B8061C1-B7E0-4214-A70D-84D80E2B6937}"/>
              </a:ext>
            </a:extLst>
          </p:cNvPr>
          <p:cNvSpPr txBox="1"/>
          <p:nvPr/>
        </p:nvSpPr>
        <p:spPr>
          <a:xfrm>
            <a:off x="3559082" y="549496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촬영 이미지로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재활용품 판별 및 분류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D03743-D3D5-4DEC-9864-5F19C577563D}"/>
              </a:ext>
            </a:extLst>
          </p:cNvPr>
          <p:cNvSpPr txBox="1"/>
          <p:nvPr/>
        </p:nvSpPr>
        <p:spPr>
          <a:xfrm>
            <a:off x="6662196" y="551674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 시 파생되는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이익 환산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7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Deep-Cycle;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D03743-D3D5-4DEC-9864-5F19C577563D}"/>
              </a:ext>
            </a:extLst>
          </p:cNvPr>
          <p:cNvSpPr txBox="1"/>
          <p:nvPr/>
        </p:nvSpPr>
        <p:spPr>
          <a:xfrm>
            <a:off x="9600746" y="5494966"/>
            <a:ext cx="2119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분리수거를 통한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개인의 사회적 기여도 정량화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BF0ED86-A008-4C4A-8F96-D5FB362E3F31}"/>
              </a:ext>
            </a:extLst>
          </p:cNvPr>
          <p:cNvSpPr txBox="1"/>
          <p:nvPr/>
        </p:nvSpPr>
        <p:spPr>
          <a:xfrm>
            <a:off x="-313506" y="503567"/>
            <a:ext cx="121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분리수거를 통한 개인의 사회적 기여도 정량화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UI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</a:rPr>
              <a:t>데이터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cn\Videos\KakaoTalk_20190813_2114358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99"/>
            <a:ext cx="121904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47612" y="1649078"/>
            <a:ext cx="9295190" cy="3796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ìê¸°ë¥ ê¸°ë³¸ëíì ìì©í ê°ì²´ìë¬ (ë¶íê°ì¤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9427"/>
          <a:stretch/>
        </p:blipFill>
        <p:spPr bwMode="auto">
          <a:xfrm>
            <a:off x="5940212" y="1881844"/>
            <a:ext cx="1731302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¸ë ì¤íì¼ë§(ìë¹µ,ì»¤í¼ &amp; ìë£ì ìº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t="26544" r="31504" b="7350"/>
          <a:stretch/>
        </p:blipFill>
        <p:spPr bwMode="auto">
          <a:xfrm>
            <a:off x="3438619" y="1881844"/>
            <a:ext cx="2205692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ë¯¸ë°±,ê°ì§í¨ê³¼ì ì¢ì ì²ì°ì°ì í©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4" t="6223" r="16474" b="5215"/>
          <a:stretch/>
        </p:blipFill>
        <p:spPr bwMode="auto">
          <a:xfrm>
            <a:off x="7967414" y="1881844"/>
            <a:ext cx="25527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uqrl\Downloads\20190731_20182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" t="22517" r="22614" b="20849"/>
          <a:stretch/>
        </p:blipFill>
        <p:spPr bwMode="auto">
          <a:xfrm rot="5400000">
            <a:off x="832851" y="2781844"/>
            <a:ext cx="317973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47612" y="1649078"/>
            <a:ext cx="9295190" cy="37961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5303119" y="1881844"/>
            <a:ext cx="5233282" cy="3240000"/>
            <a:chOff x="2635169" y="333987"/>
            <a:chExt cx="10255640" cy="6120000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361" y="333987"/>
              <a:ext cx="5112448" cy="61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169" y="333987"/>
              <a:ext cx="5143192" cy="61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6239222" y="2204534"/>
            <a:ext cx="252000" cy="252000"/>
            <a:chOff x="1918742" y="2134860"/>
            <a:chExt cx="2824581" cy="2824581"/>
          </a:xfrm>
        </p:grpSpPr>
        <p:pic>
          <p:nvPicPr>
            <p:cNvPr id="1040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>
            <a:grpSpLocks noChangeAspect="1"/>
          </p:cNvGrpSpPr>
          <p:nvPr/>
        </p:nvGrpSpPr>
        <p:grpSpPr>
          <a:xfrm>
            <a:off x="7571398" y="2204534"/>
            <a:ext cx="252000" cy="252000"/>
            <a:chOff x="1918742" y="2134860"/>
            <a:chExt cx="2824581" cy="2824581"/>
          </a:xfrm>
        </p:grpSpPr>
        <p:pic>
          <p:nvPicPr>
            <p:cNvPr id="21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>
            <a:grpSpLocks noChangeAspect="1"/>
          </p:cNvGrpSpPr>
          <p:nvPr/>
        </p:nvGrpSpPr>
        <p:grpSpPr>
          <a:xfrm>
            <a:off x="8867542" y="2204534"/>
            <a:ext cx="252000" cy="252000"/>
            <a:chOff x="1918742" y="2134860"/>
            <a:chExt cx="2824581" cy="2824581"/>
          </a:xfrm>
        </p:grpSpPr>
        <p:pic>
          <p:nvPicPr>
            <p:cNvPr id="25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10167628" y="2204534"/>
            <a:ext cx="252000" cy="252000"/>
            <a:chOff x="1918742" y="2134860"/>
            <a:chExt cx="2824581" cy="2824581"/>
          </a:xfrm>
        </p:grpSpPr>
        <p:pic>
          <p:nvPicPr>
            <p:cNvPr id="29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>
            <a:grpSpLocks noChangeAspect="1"/>
          </p:cNvGrpSpPr>
          <p:nvPr/>
        </p:nvGrpSpPr>
        <p:grpSpPr>
          <a:xfrm>
            <a:off x="10167628" y="3749854"/>
            <a:ext cx="252000" cy="252000"/>
            <a:chOff x="1918742" y="2134860"/>
            <a:chExt cx="2824581" cy="2824581"/>
          </a:xfrm>
        </p:grpSpPr>
        <p:pic>
          <p:nvPicPr>
            <p:cNvPr id="33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8857294" y="3749854"/>
            <a:ext cx="252000" cy="252000"/>
            <a:chOff x="1918742" y="2134860"/>
            <a:chExt cx="2824581" cy="2824581"/>
          </a:xfrm>
        </p:grpSpPr>
        <p:pic>
          <p:nvPicPr>
            <p:cNvPr id="37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>
            <a:grpSpLocks noChangeAspect="1"/>
          </p:cNvGrpSpPr>
          <p:nvPr/>
        </p:nvGrpSpPr>
        <p:grpSpPr>
          <a:xfrm>
            <a:off x="7573831" y="3749854"/>
            <a:ext cx="252000" cy="252000"/>
            <a:chOff x="1918742" y="2134860"/>
            <a:chExt cx="2824581" cy="2824581"/>
          </a:xfrm>
        </p:grpSpPr>
        <p:pic>
          <p:nvPicPr>
            <p:cNvPr id="41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6239222" y="3741770"/>
            <a:ext cx="252000" cy="252000"/>
            <a:chOff x="1918742" y="2134860"/>
            <a:chExt cx="2824581" cy="2824581"/>
          </a:xfrm>
        </p:grpSpPr>
        <p:pic>
          <p:nvPicPr>
            <p:cNvPr id="45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직사각형 45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02718" y="1881844"/>
            <a:ext cx="30243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가치 환산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PET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내용물을 비워주세요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라벨을 제거해주세요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부탄가스 및 살충제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구멍을 뚫어 남은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가스를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비워주세요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943078" y="1988840"/>
            <a:ext cx="0" cy="31028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/>
          <p:cNvGrpSpPr>
            <a:grpSpLocks noChangeAspect="1"/>
          </p:cNvGrpSpPr>
          <p:nvPr/>
        </p:nvGrpSpPr>
        <p:grpSpPr>
          <a:xfrm>
            <a:off x="2350790" y="3268508"/>
            <a:ext cx="252000" cy="252000"/>
            <a:chOff x="1918742" y="2134860"/>
            <a:chExt cx="2824581" cy="2824581"/>
          </a:xfrm>
        </p:grpSpPr>
        <p:pic>
          <p:nvPicPr>
            <p:cNvPr id="49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2350790" y="4564652"/>
            <a:ext cx="252000" cy="252000"/>
            <a:chOff x="1918742" y="2134860"/>
            <a:chExt cx="2824581" cy="2824581"/>
          </a:xfrm>
        </p:grpSpPr>
        <p:pic>
          <p:nvPicPr>
            <p:cNvPr id="54" name="Picture 16" descr="tree coi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742" y="2134860"/>
              <a:ext cx="2824581" cy="28245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2206774" y="3861048"/>
              <a:ext cx="72008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74926" y="3861048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3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UI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데이터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DBB7B5A3-C693-4D62-8894-DE7BCED6CC89}"/>
              </a:ext>
            </a:extLst>
          </p:cNvPr>
          <p:cNvSpPr/>
          <p:nvPr/>
        </p:nvSpPr>
        <p:spPr>
          <a:xfrm>
            <a:off x="4524595" y="1135199"/>
            <a:ext cx="3106386" cy="55196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7F191477-4F28-4FE9-9760-3518DC5D40A6}"/>
              </a:ext>
            </a:extLst>
          </p:cNvPr>
          <p:cNvSpPr/>
          <p:nvPr/>
        </p:nvSpPr>
        <p:spPr>
          <a:xfrm>
            <a:off x="391217" y="1135200"/>
            <a:ext cx="3106386" cy="55196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B1AB4570-85EE-4CDA-BD9F-E0D23B5A4351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3E7FDD-1837-4AB7-A5B2-E116BB6F3D89}"/>
              </a:ext>
            </a:extLst>
          </p:cNvPr>
          <p:cNvSpPr txBox="1"/>
          <p:nvPr/>
        </p:nvSpPr>
        <p:spPr>
          <a:xfrm>
            <a:off x="632641" y="1403490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범위 제한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C81925F-761B-4898-9EAF-D2174A21B514}"/>
              </a:ext>
            </a:extLst>
          </p:cNvPr>
          <p:cNvSpPr txBox="1"/>
          <p:nvPr/>
        </p:nvSpPr>
        <p:spPr>
          <a:xfrm>
            <a:off x="4831258" y="141234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수집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="" xmlns:a16="http://schemas.microsoft.com/office/drawing/2014/main" id="{8A788195-F64D-469C-BDFA-A6D2CDA78CFD}"/>
              </a:ext>
            </a:extLst>
          </p:cNvPr>
          <p:cNvSpPr/>
          <p:nvPr/>
        </p:nvSpPr>
        <p:spPr>
          <a:xfrm>
            <a:off x="3754914" y="3429000"/>
            <a:ext cx="528080" cy="792088"/>
          </a:xfrm>
          <a:prstGeom prst="chevron">
            <a:avLst>
              <a:gd name="adj" fmla="val 51024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="" xmlns:a16="http://schemas.microsoft.com/office/drawing/2014/main" id="{B82351DF-6CA8-4DF7-A080-13064776B2B3}"/>
              </a:ext>
            </a:extLst>
          </p:cNvPr>
          <p:cNvSpPr/>
          <p:nvPr/>
        </p:nvSpPr>
        <p:spPr>
          <a:xfrm>
            <a:off x="7894358" y="3429000"/>
            <a:ext cx="528080" cy="792088"/>
          </a:xfrm>
          <a:prstGeom prst="chevron">
            <a:avLst>
              <a:gd name="adj" fmla="val 51024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25FB454-A2B6-471D-9211-F9D22C1C4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1" y="1977276"/>
            <a:ext cx="1368152" cy="13681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7F612B6-8D63-4015-8DA3-F1B47622B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1" y="5089614"/>
            <a:ext cx="1368152" cy="1368152"/>
          </a:xfrm>
          <a:prstGeom prst="rect">
            <a:avLst/>
          </a:prstGeom>
        </p:spPr>
      </p:pic>
      <p:pic>
        <p:nvPicPr>
          <p:cNvPr id="11" name="그림 10" descr="개체이(가) 표시된 사진&#10;&#10;자동 생성된 설명">
            <a:extLst>
              <a:ext uri="{FF2B5EF4-FFF2-40B4-BE49-F238E27FC236}">
                <a16:creationId xmlns="" xmlns:a16="http://schemas.microsoft.com/office/drawing/2014/main" id="{E7DCE321-08CC-48CA-BC8E-2509D10A98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1" y="3533445"/>
            <a:ext cx="1368152" cy="136815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A869149-F479-4E1F-8A16-D950432881E1}"/>
              </a:ext>
            </a:extLst>
          </p:cNvPr>
          <p:cNvSpPr/>
          <p:nvPr/>
        </p:nvSpPr>
        <p:spPr>
          <a:xfrm>
            <a:off x="5002799" y="2190058"/>
            <a:ext cx="2207469" cy="18477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DB682F-4BE8-45C9-A89C-C017CF31BA70}"/>
              </a:ext>
            </a:extLst>
          </p:cNvPr>
          <p:cNvSpPr/>
          <p:nvPr/>
        </p:nvSpPr>
        <p:spPr>
          <a:xfrm>
            <a:off x="5018662" y="4362725"/>
            <a:ext cx="2207469" cy="184776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437898A-8EB9-4D0C-AC27-B811724AC9D1}"/>
              </a:ext>
            </a:extLst>
          </p:cNvPr>
          <p:cNvSpPr/>
          <p:nvPr/>
        </p:nvSpPr>
        <p:spPr>
          <a:xfrm>
            <a:off x="5002799" y="3336095"/>
            <a:ext cx="2207469" cy="70172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30021A1-DC9B-4C3C-BE4A-E73EBA22A110}"/>
              </a:ext>
            </a:extLst>
          </p:cNvPr>
          <p:cNvSpPr/>
          <p:nvPr/>
        </p:nvSpPr>
        <p:spPr>
          <a:xfrm>
            <a:off x="5018662" y="5503288"/>
            <a:ext cx="2207469" cy="70172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8DFC829-B2C3-4D6C-B17A-A753EF7D7B57}"/>
              </a:ext>
            </a:extLst>
          </p:cNvPr>
          <p:cNvSpPr txBox="1"/>
          <p:nvPr/>
        </p:nvSpPr>
        <p:spPr>
          <a:xfrm>
            <a:off x="5018662" y="3517244"/>
            <a:ext cx="219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 수집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8D9E3C9-20B2-42C7-99AE-7A281DCDF62C}"/>
              </a:ext>
            </a:extLst>
          </p:cNvPr>
          <p:cNvSpPr txBox="1"/>
          <p:nvPr/>
        </p:nvSpPr>
        <p:spPr>
          <a:xfrm>
            <a:off x="5018662" y="5650868"/>
            <a:ext cx="219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직접 수집 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57CB4652-E448-4B58-A341-B9F047E2E0D9}"/>
              </a:ext>
            </a:extLst>
          </p:cNvPr>
          <p:cNvSpPr/>
          <p:nvPr/>
        </p:nvSpPr>
        <p:spPr>
          <a:xfrm>
            <a:off x="8685815" y="1135199"/>
            <a:ext cx="3106386" cy="55196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2E8A4C6-9EC6-4110-9E6D-3A75E6FF1205}"/>
              </a:ext>
            </a:extLst>
          </p:cNvPr>
          <p:cNvSpPr txBox="1"/>
          <p:nvPr/>
        </p:nvSpPr>
        <p:spPr>
          <a:xfrm>
            <a:off x="9023468" y="140212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전처리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88CB36D-05E6-494D-BB8F-0C55F0576D41}"/>
              </a:ext>
            </a:extLst>
          </p:cNvPr>
          <p:cNvSpPr/>
          <p:nvPr/>
        </p:nvSpPr>
        <p:spPr>
          <a:xfrm>
            <a:off x="9806960" y="2164413"/>
            <a:ext cx="864096" cy="169651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3833613-9864-49DE-B0E4-B0370853FC1B}"/>
              </a:ext>
            </a:extLst>
          </p:cNvPr>
          <p:cNvSpPr/>
          <p:nvPr/>
        </p:nvSpPr>
        <p:spPr>
          <a:xfrm>
            <a:off x="9240055" y="4119886"/>
            <a:ext cx="2041820" cy="64906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EC48387-3206-4F2B-80AB-00D66409A409}"/>
              </a:ext>
            </a:extLst>
          </p:cNvPr>
          <p:cNvSpPr txBox="1"/>
          <p:nvPr/>
        </p:nvSpPr>
        <p:spPr>
          <a:xfrm>
            <a:off x="9255917" y="4276091"/>
            <a:ext cx="20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Augmentation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57299A-2125-41B6-99DB-35464E374319}"/>
              </a:ext>
            </a:extLst>
          </p:cNvPr>
          <p:cNvSpPr/>
          <p:nvPr/>
        </p:nvSpPr>
        <p:spPr>
          <a:xfrm>
            <a:off x="9234951" y="4904695"/>
            <a:ext cx="2041820" cy="64906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A7D64B7-D7D5-4A80-835F-7F6F18B672C4}"/>
              </a:ext>
            </a:extLst>
          </p:cNvPr>
          <p:cNvSpPr txBox="1"/>
          <p:nvPr/>
        </p:nvSpPr>
        <p:spPr>
          <a:xfrm>
            <a:off x="9250813" y="5060900"/>
            <a:ext cx="20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Crop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24892F9-6CE0-4A09-87DC-627D66C21586}"/>
              </a:ext>
            </a:extLst>
          </p:cNvPr>
          <p:cNvSpPr/>
          <p:nvPr/>
        </p:nvSpPr>
        <p:spPr>
          <a:xfrm>
            <a:off x="9250813" y="5696007"/>
            <a:ext cx="2041820" cy="64906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6A0708-D97A-4A98-A138-D2B9C4B635A3}"/>
              </a:ext>
            </a:extLst>
          </p:cNvPr>
          <p:cNvSpPr txBox="1"/>
          <p:nvPr/>
        </p:nvSpPr>
        <p:spPr>
          <a:xfrm>
            <a:off x="9266675" y="5852212"/>
            <a:ext cx="20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Resize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252D69A-5961-416C-AFF2-ABCBB1AE0EDA}"/>
              </a:ext>
            </a:extLst>
          </p:cNvPr>
          <p:cNvSpPr txBox="1"/>
          <p:nvPr/>
        </p:nvSpPr>
        <p:spPr>
          <a:xfrm>
            <a:off x="391217" y="298497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데이터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</a:p>
        </p:txBody>
      </p:sp>
    </p:spTree>
    <p:extLst>
      <p:ext uri="{BB962C8B-B14F-4D97-AF65-F5344CB8AC3E}">
        <p14:creationId xmlns:p14="http://schemas.microsoft.com/office/powerpoint/2010/main" val="23135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C3D69B"/>
      </a:dk2>
      <a:lt2>
        <a:srgbClr val="EEECE1"/>
      </a:lt2>
      <a:accent1>
        <a:srgbClr val="DDD9C3"/>
      </a:accent1>
      <a:accent2>
        <a:srgbClr val="C4BD97"/>
      </a:accent2>
      <a:accent3>
        <a:srgbClr val="938953"/>
      </a:accent3>
      <a:accent4>
        <a:srgbClr val="C3D69B"/>
      </a:accent4>
      <a:accent5>
        <a:srgbClr val="76923C"/>
      </a:accent5>
      <a:accent6>
        <a:srgbClr val="4F6128"/>
      </a:accent6>
      <a:hlink>
        <a:srgbClr val="7F7F7F"/>
      </a:hlink>
      <a:folHlink>
        <a:srgbClr val="7F7F7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180</Words>
  <Application>Microsoft Office PowerPoint</Application>
  <PresentationFormat>사용자 지정</PresentationFormat>
  <Paragraphs>96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황준식</dc:creator>
  <cp:lastModifiedBy>박정운</cp:lastModifiedBy>
  <cp:revision>86</cp:revision>
  <dcterms:created xsi:type="dcterms:W3CDTF">2019-07-25T10:23:21Z</dcterms:created>
  <dcterms:modified xsi:type="dcterms:W3CDTF">2019-08-13T17:11:49Z</dcterms:modified>
</cp:coreProperties>
</file>