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2792-FF69-4C57-AB47-D4DED523F7EC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FF616-73C3-46C3-83B3-FC3D3405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163C5-7278-42C3-9B36-0717984DB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31F3A-439E-486B-BF9D-A26C9202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CAD7B-8B9E-4304-A49F-8A0E123E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F322E-EC1C-40C3-9E19-1D3B09DA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9EE08-D377-4B1E-BF0A-B98AA5D6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3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88543-D63C-499E-BD32-96F53E68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CD8A0-346E-4760-B6AD-13AED8FC0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BF7A7-892A-4100-B9CB-2EA53976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0E7E9-40CF-4C14-A309-D9844A92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B96A0-501C-4878-B6B5-89DC667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716274-2770-498A-95A9-A75B80E2F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FC562-6596-452C-A923-323053405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5782D-A574-474C-A8D9-E01E57B8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F287-B8B6-4969-8D83-B3A14761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F6304-8EDC-4DC5-9D68-3E94F7EA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1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6014F-916C-462F-B9DE-55B93663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E9516-098C-402A-86DA-E4D318E9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40DCD-03E9-47AF-9556-6385314B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A6B2-8CDE-46E5-9EE2-8A79FCDC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75CB6-7E1A-4ABF-B12A-9EC215E3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201B-0198-454F-8392-08E88F7E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96836-96EC-40EF-B218-D24CF260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D9AC2-7697-4EC3-8315-15852FE4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19E78-DD4C-4F28-B6E3-D47DB2F1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8E381-D402-4E68-9F58-7A9D954F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1E38A-797A-4561-BAD6-42A77721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47963-C450-4B78-B714-3570C44E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4546-DF02-49F7-BAFB-9B5A36BE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2DF0C-75BF-41B6-9C1A-DCEC93EE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2DD71-4E84-4FB6-87A3-0CF5DECB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D3E88-41EB-44B7-935A-8EA6F38E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3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EA844-43FA-4A90-BE17-CD77E98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7A2D5-C601-491E-A88B-167B96BA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EE248-EA65-4BF3-AC7B-75E455DC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32024-FA0B-4B26-83C3-002C46221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43472-F616-4A67-A9FE-A6F24324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F884F9-F2DD-49E7-B7A2-CFC6DC09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7FE76-452D-488C-8C05-65D2A38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31C0A6-8EC3-4830-B7F5-854A524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5857A-31F6-49CD-B505-02F161E5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4A308B-6DA6-43D5-B58D-1CD03133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2D57B-B665-4539-BF84-0B632AEE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5F698-423F-4F74-9777-1E4F345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FE5016-56BC-4810-BCB6-874ED650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FD20B7-D329-4EB5-A6DE-B857271A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215A3-4CC1-406F-ADBA-88D46CAA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894CC-B683-4421-885F-CD72C17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94FE8-5181-43C6-A32D-60D118E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CFB32-867B-41C7-A10D-FE92A630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194E2-119A-4934-85B4-EF3BCF97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2700D-E837-4EE3-9FD5-606C702E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1E068-390E-41A7-9EBA-3C3B47FB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D7E69-76B1-4161-BE24-268CD00E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1BD20A-32D5-49A1-8881-625130531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3057C-FA39-4267-916E-086D7712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8AED1-06C1-473E-A6C4-7CF955DD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A19D2-AC0C-47CE-AAF2-3A1EAC9D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98662-0238-41CC-8BF6-78169F87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2A58D1-04FE-4C13-82F1-82A08A6B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44BB4-FD1F-421E-B744-F0E68475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BFF0B-86CF-4740-8225-B81CA7551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F073-C68E-47E0-9C05-BBC9CA239D6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52EE8-45A3-4085-B43A-AD5C6308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34870-8730-47F4-B9DF-4AA2E386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E9B9-1BF6-4020-A87C-CE351D20A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0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ycling-info.or.kr/sds/marketIndex.d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file:///C:\Users\LG\Downloads\&#236;&#160;&#132;&#234;&#181;&#173;&#237;&#143;&#144;&#234;&#184;&#176;&#235;&#172;&#188;&#235;&#176;&#156;&#236;&#131;&#157;&#235;&#176;&#143;&#236;&#178;&#152;&#235;&#166;&#172;&#237;&#152;&#132;&#237;&#153;&#169;_2015(Rev2)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ostat.go.kr/portal/korea/kor_nw/1/2/2/index.board?pageNo=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D2C87-E1BB-4C38-AFC2-5FF4723C7A9D}"/>
              </a:ext>
            </a:extLst>
          </p:cNvPr>
          <p:cNvSpPr txBox="1"/>
          <p:nvPr/>
        </p:nvSpPr>
        <p:spPr>
          <a:xfrm>
            <a:off x="2723149" y="2847975"/>
            <a:ext cx="6898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Deep-cycle</a:t>
            </a:r>
            <a:r>
              <a:rPr lang="ko-KR" altLang="en-US" sz="4400" dirty="0"/>
              <a:t> 경제적 가치</a:t>
            </a:r>
            <a:endParaRPr lang="en-US" altLang="ko-KR" sz="4400" dirty="0"/>
          </a:p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(PET</a:t>
            </a:r>
            <a:r>
              <a:rPr lang="ko-KR" altLang="en-US" sz="4400" dirty="0">
                <a:solidFill>
                  <a:srgbClr val="FF0000"/>
                </a:solidFill>
              </a:rPr>
              <a:t>기준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38318-7A5F-470E-A0D3-372CEFD20092}"/>
              </a:ext>
            </a:extLst>
          </p:cNvPr>
          <p:cNvSpPr txBox="1"/>
          <p:nvPr/>
        </p:nvSpPr>
        <p:spPr>
          <a:xfrm>
            <a:off x="2619375" y="2276475"/>
            <a:ext cx="7905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사람 한 명당 줄일 수 있는 낭비되는 돈 </a:t>
            </a:r>
            <a:r>
              <a:rPr lang="en-US" altLang="ko-KR" sz="2400" b="1" dirty="0"/>
              <a:t>: 292.238</a:t>
            </a:r>
            <a:r>
              <a:rPr lang="ko-KR" altLang="en-US" sz="2400" b="1" dirty="0"/>
              <a:t>원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전제조건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하루 기준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국민 모두가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PET</a:t>
            </a:r>
            <a:r>
              <a:rPr lang="ko-KR" altLang="en-US" dirty="0"/>
              <a:t>쓰레기를 제대로 분리수거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0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BE508-4544-4A70-931A-69254F4DDA00}"/>
              </a:ext>
            </a:extLst>
          </p:cNvPr>
          <p:cNvSpPr txBox="1"/>
          <p:nvPr/>
        </p:nvSpPr>
        <p:spPr>
          <a:xfrm>
            <a:off x="819150" y="27622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사용한 데이터셋 및 계산 과정</a:t>
            </a:r>
            <a:r>
              <a:rPr lang="en-US" altLang="ko-KR" sz="2400" dirty="0"/>
              <a:t>(1)</a:t>
            </a:r>
            <a:br>
              <a:rPr lang="en-US" altLang="ko-KR" sz="1200" dirty="0"/>
            </a:br>
            <a:endParaRPr lang="en-US" altLang="ko-KR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1F60C0-7C5D-4623-94C5-BE9DCF849CE5}"/>
              </a:ext>
            </a:extLst>
          </p:cNvPr>
          <p:cNvGrpSpPr/>
          <p:nvPr/>
        </p:nvGrpSpPr>
        <p:grpSpPr>
          <a:xfrm>
            <a:off x="752475" y="1219200"/>
            <a:ext cx="10572750" cy="1175742"/>
            <a:chOff x="942975" y="2247900"/>
            <a:chExt cx="10572750" cy="11757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568E507-72A3-46E8-B86E-40610E89F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" y="3071217"/>
              <a:ext cx="10439400" cy="3524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378ED2-159E-450C-9771-6A352A65211B}"/>
                </a:ext>
              </a:extLst>
            </p:cNvPr>
            <p:cNvSpPr txBox="1"/>
            <p:nvPr/>
          </p:nvSpPr>
          <p:spPr>
            <a:xfrm>
              <a:off x="942975" y="2247900"/>
              <a:ext cx="10572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재활용 가능자원 가격조사 </a:t>
              </a:r>
              <a:r>
                <a:rPr lang="en-US" altLang="ko-KR" dirty="0"/>
                <a:t>(2015</a:t>
              </a:r>
              <a:r>
                <a:rPr lang="ko-KR" altLang="en-US" dirty="0"/>
                <a:t>년 </a:t>
              </a:r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  <a:r>
                <a:rPr lang="en-US" altLang="ko-KR" dirty="0"/>
                <a:t>~12</a:t>
              </a:r>
              <a:r>
                <a:rPr lang="ko-KR" altLang="en-US" dirty="0"/>
                <a:t>월</a:t>
              </a:r>
              <a:r>
                <a:rPr lang="en-US" altLang="ko-KR" dirty="0"/>
                <a:t>)</a:t>
              </a:r>
              <a:r>
                <a:rPr lang="ko-KR" altLang="en-US" dirty="0"/>
                <a:t> 압축 </a:t>
              </a:r>
              <a:r>
                <a:rPr lang="en-US" altLang="ko-KR" dirty="0"/>
                <a:t>PET </a:t>
              </a:r>
              <a:r>
                <a:rPr lang="ko-KR" altLang="en-US" dirty="0"/>
                <a:t>평균 값 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324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(</a:t>
              </a:r>
              <a:r>
                <a:rPr lang="ko-KR" altLang="en-US" dirty="0">
                  <a:solidFill>
                    <a:srgbClr val="FF0000"/>
                  </a:solidFill>
                </a:rPr>
                <a:t>원</a:t>
              </a:r>
              <a:r>
                <a:rPr lang="en-US" altLang="ko-KR" dirty="0">
                  <a:solidFill>
                    <a:srgbClr val="FF0000"/>
                  </a:solidFill>
                </a:rPr>
                <a:t>/kg)</a:t>
              </a:r>
            </a:p>
            <a:p>
              <a:r>
                <a:rPr lang="en-US" altLang="ko-KR" dirty="0">
                  <a:hlinkClick r:id="rId3"/>
                </a:rPr>
                <a:t>https://www.recycling-info.or.kr/sds/marketIndex.do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8AB9E8-8176-4147-A86A-14DEB677429E}"/>
              </a:ext>
            </a:extLst>
          </p:cNvPr>
          <p:cNvGrpSpPr/>
          <p:nvPr/>
        </p:nvGrpSpPr>
        <p:grpSpPr>
          <a:xfrm>
            <a:off x="752475" y="2581275"/>
            <a:ext cx="10572750" cy="2705388"/>
            <a:chOff x="785812" y="2859537"/>
            <a:chExt cx="10820400" cy="29129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E4B26A-2F4B-423D-9147-338071B16E99}"/>
                </a:ext>
              </a:extLst>
            </p:cNvPr>
            <p:cNvSpPr txBox="1"/>
            <p:nvPr/>
          </p:nvSpPr>
          <p:spPr>
            <a:xfrm>
              <a:off x="785812" y="2859537"/>
              <a:ext cx="10820400" cy="248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종량제에 의한 혼합배출</a:t>
              </a:r>
              <a:r>
                <a:rPr lang="en-US" altLang="ko-KR" dirty="0"/>
                <a:t>(</a:t>
              </a:r>
              <a:r>
                <a:rPr lang="ko-KR" altLang="en-US" dirty="0"/>
                <a:t>매립</a:t>
              </a:r>
              <a:r>
                <a:rPr lang="en-US" altLang="ko-KR" dirty="0"/>
                <a:t>+</a:t>
              </a:r>
              <a:r>
                <a:rPr lang="ko-KR" altLang="en-US" dirty="0"/>
                <a:t>소각</a:t>
              </a:r>
              <a:r>
                <a:rPr lang="en-US" altLang="ko-KR" dirty="0"/>
                <a:t>+</a:t>
              </a:r>
              <a:r>
                <a:rPr lang="ko-KR" altLang="en-US" dirty="0"/>
                <a:t>재활용</a:t>
              </a:r>
              <a:r>
                <a:rPr lang="en-US" altLang="ko-KR" dirty="0"/>
                <a:t>)</a:t>
              </a:r>
              <a:r>
                <a:rPr lang="ko-KR" altLang="en-US" dirty="0"/>
                <a:t> 中 재활용 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126.2 (</a:t>
              </a:r>
              <a:r>
                <a:rPr lang="ko-KR" altLang="en-US" dirty="0">
                  <a:solidFill>
                    <a:srgbClr val="FF0000"/>
                  </a:solidFill>
                </a:rPr>
                <a:t>톤</a:t>
              </a:r>
              <a:r>
                <a:rPr lang="en-US" altLang="ko-KR" dirty="0">
                  <a:solidFill>
                    <a:srgbClr val="FF0000"/>
                  </a:solidFill>
                </a:rPr>
                <a:t>/</a:t>
              </a:r>
              <a:r>
                <a:rPr lang="ko-KR" altLang="en-US" dirty="0">
                  <a:solidFill>
                    <a:srgbClr val="FF0000"/>
                  </a:solidFill>
                </a:rPr>
                <a:t>일</a:t>
              </a:r>
              <a:r>
                <a:rPr lang="en-US" altLang="ko-KR" dirty="0">
                  <a:solidFill>
                    <a:srgbClr val="FF0000"/>
                  </a:solidFill>
                </a:rPr>
                <a:t>) * 365 = 46,063</a:t>
              </a:r>
            </a:p>
            <a:p>
              <a:r>
                <a:rPr lang="en-US" altLang="ko-KR" dirty="0">
                  <a:hlinkClick r:id="rId4" action="ppaction://hlinkfile"/>
                </a:rPr>
                <a:t>file:///C:/Users/LG/Downloads/%EC%A0%84%EA%B5%AD%ED%8F%90%EA%B8%B0%EB%AC%BC%EB%B0%9C%EC%83%9D%EB%B0%8F%EC%B2%98%EB%A6%AC%ED%98%84%ED%99%A9_2015(Rev2).pdf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C78C9A-225A-4AA8-AB00-BBA822237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812" y="4152612"/>
              <a:ext cx="10653713" cy="161982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0DE365-C31D-43A0-B999-CDB14EEC5449}"/>
              </a:ext>
            </a:extLst>
          </p:cNvPr>
          <p:cNvSpPr txBox="1"/>
          <p:nvPr/>
        </p:nvSpPr>
        <p:spPr>
          <a:xfrm>
            <a:off x="819150" y="5767390"/>
            <a:ext cx="1037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낭비되는 돈 </a:t>
            </a:r>
            <a:r>
              <a:rPr lang="en-US" altLang="ko-KR" b="1" dirty="0"/>
              <a:t>: </a:t>
            </a:r>
            <a:r>
              <a:rPr lang="ko-KR" altLang="en-US" b="1" dirty="0"/>
              <a:t>종량제 혼합배출 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46,063 * 324 * 1000 = 14,924,412,000(</a:t>
            </a:r>
            <a:r>
              <a:rPr lang="ko-KR" altLang="en-US" b="1" dirty="0">
                <a:solidFill>
                  <a:srgbClr val="FF0000"/>
                </a:solidFill>
              </a:rPr>
              <a:t>원</a:t>
            </a:r>
            <a:r>
              <a:rPr lang="en-US" altLang="ko-KR" b="1" dirty="0">
                <a:solidFill>
                  <a:srgbClr val="FF0000"/>
                </a:solidFill>
              </a:rPr>
              <a:t>/kg)  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149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억원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C5021-9B76-4982-968B-86360BB0332E}"/>
              </a:ext>
            </a:extLst>
          </p:cNvPr>
          <p:cNvSpPr txBox="1"/>
          <p:nvPr/>
        </p:nvSpPr>
        <p:spPr>
          <a:xfrm>
            <a:off x="819150" y="27622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사용한 데이터셋 및 계산 과정</a:t>
            </a:r>
            <a:r>
              <a:rPr lang="en-US" altLang="ko-KR" sz="2400" dirty="0"/>
              <a:t>(2)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F09C3-29E6-46CF-BE70-0E0A1DCE303A}"/>
              </a:ext>
            </a:extLst>
          </p:cNvPr>
          <p:cNvSpPr txBox="1"/>
          <p:nvPr/>
        </p:nvSpPr>
        <p:spPr>
          <a:xfrm>
            <a:off x="838200" y="1276350"/>
            <a:ext cx="96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 인구 </a:t>
            </a:r>
            <a:r>
              <a:rPr lang="ko-KR" altLang="en-US" dirty="0" err="1"/>
              <a:t>총조사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http://www.kostat.go.kr/portal/korea/kor_nw/1/2/2/index.board?pageNo=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D2517-9EAE-437F-BC98-27420D94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276475"/>
            <a:ext cx="8791575" cy="189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E8D1D-060F-4420-938A-B6418551F11E}"/>
              </a:ext>
            </a:extLst>
          </p:cNvPr>
          <p:cNvSpPr txBox="1"/>
          <p:nvPr/>
        </p:nvSpPr>
        <p:spPr>
          <a:xfrm>
            <a:off x="828675" y="4776790"/>
            <a:ext cx="1037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사람 한 명당 줄일 수 있는 낭비되는 돈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14,924,412,000(</a:t>
            </a:r>
            <a:r>
              <a:rPr lang="ko-KR" altLang="en-US" b="1" dirty="0">
                <a:solidFill>
                  <a:srgbClr val="FF0000"/>
                </a:solidFill>
              </a:rPr>
              <a:t>원</a:t>
            </a:r>
            <a:r>
              <a:rPr lang="en-US" altLang="ko-KR" b="1" dirty="0">
                <a:solidFill>
                  <a:srgbClr val="FF0000"/>
                </a:solidFill>
              </a:rPr>
              <a:t>/kg) / 51,069,375 = 292.238 (</a:t>
            </a:r>
            <a:r>
              <a:rPr lang="ko-KR" altLang="en-US" b="1" dirty="0">
                <a:solidFill>
                  <a:srgbClr val="FF0000"/>
                </a:solidFill>
              </a:rPr>
              <a:t>원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명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2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258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12</cp:revision>
  <dcterms:created xsi:type="dcterms:W3CDTF">2019-08-08T13:09:16Z</dcterms:created>
  <dcterms:modified xsi:type="dcterms:W3CDTF">2019-08-11T13:47:40Z</dcterms:modified>
</cp:coreProperties>
</file>