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6589-692C-42FA-A3A8-F8F117F14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Update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23C44-3A02-452B-91D5-C773FEBA5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Boston University College of Engineering</a:t>
            </a:r>
          </a:p>
          <a:p>
            <a:r>
              <a:rPr lang="en-US" dirty="0"/>
              <a:t>Ultrafast Optics Laboratory</a:t>
            </a:r>
          </a:p>
        </p:txBody>
      </p:sp>
    </p:spTree>
    <p:extLst>
      <p:ext uri="{BB962C8B-B14F-4D97-AF65-F5344CB8AC3E}">
        <p14:creationId xmlns:p14="http://schemas.microsoft.com/office/powerpoint/2010/main" val="97584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DD95-5B73-4934-862D-4A7F6591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2231-4578-4A90-B158-99A442BB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size of box</a:t>
            </a:r>
          </a:p>
          <a:p>
            <a:r>
              <a:rPr lang="en-US" dirty="0"/>
              <a:t>Found a way to have a single medium </a:t>
            </a:r>
          </a:p>
          <a:p>
            <a:r>
              <a:rPr lang="en-US" dirty="0"/>
              <a:t>Created larger array of temperature sensors</a:t>
            </a:r>
          </a:p>
          <a:p>
            <a:r>
              <a:rPr lang="en-US" dirty="0"/>
              <a:t>Altered fiber tilt</a:t>
            </a:r>
          </a:p>
          <a:p>
            <a:r>
              <a:rPr lang="en-US" dirty="0"/>
              <a:t>Better understanding of “z-focus”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1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F1E8-7467-427E-AC87-1AA6E097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Size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25E4-B4F2-4B95-8BDF-6EF0331F4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393579" cy="3599316"/>
          </a:xfrm>
        </p:spPr>
        <p:txBody>
          <a:bodyPr/>
          <a:lstStyle/>
          <a:p>
            <a:r>
              <a:rPr lang="en-US" dirty="0"/>
              <a:t>The scale of many of the examples lead to inaccurate results when modifying parameters on the micro scale</a:t>
            </a:r>
          </a:p>
          <a:p>
            <a:r>
              <a:rPr lang="en-US" dirty="0"/>
              <a:t>The model size has been reduced to better fit the scale of the project</a:t>
            </a:r>
          </a:p>
          <a:p>
            <a:r>
              <a:rPr lang="en-US" dirty="0"/>
              <a:t>This, however, increases the overall computation time</a:t>
            </a:r>
          </a:p>
          <a:p>
            <a:pPr lvl="1"/>
            <a:r>
              <a:rPr lang="en-US" dirty="0"/>
              <a:t> Granularity of the program (number of voxels) decreased as a result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399288B-A1AC-4778-A03F-F92883EC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89" y="2217760"/>
            <a:ext cx="3561279" cy="3837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2DB62-AE7D-4D2B-81D6-EB96C656568D}"/>
              </a:ext>
            </a:extLst>
          </p:cNvPr>
          <p:cNvSpPr txBox="1"/>
          <p:nvPr/>
        </p:nvSpPr>
        <p:spPr>
          <a:xfrm>
            <a:off x="8222379" y="6104772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 – Geometric Illustration</a:t>
            </a:r>
          </a:p>
        </p:txBody>
      </p:sp>
    </p:spTree>
    <p:extLst>
      <p:ext uri="{BB962C8B-B14F-4D97-AF65-F5344CB8AC3E}">
        <p14:creationId xmlns:p14="http://schemas.microsoft.com/office/powerpoint/2010/main" val="22205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14C5-58F9-4126-A95C-DE2DAA98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506B-65E1-410B-8A58-C12ACB93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336873"/>
            <a:ext cx="5062932" cy="3599316"/>
          </a:xfrm>
        </p:spPr>
        <p:txBody>
          <a:bodyPr/>
          <a:lstStyle/>
          <a:p>
            <a:r>
              <a:rPr lang="en-US" dirty="0"/>
              <a:t>We were hampered before by the “simple tissue” from many of the examples provided</a:t>
            </a:r>
          </a:p>
          <a:p>
            <a:r>
              <a:rPr lang="en-US" dirty="0"/>
              <a:t>We can subvert this by introducing the tissue below the bounds of the simulation cuboid </a:t>
            </a:r>
          </a:p>
          <a:p>
            <a:r>
              <a:rPr lang="en-US" dirty="0"/>
              <a:t>Changed the scattering coefficient to </a:t>
            </a:r>
            <a:r>
              <a:rPr lang="el-GR" dirty="0"/>
              <a:t>μ</a:t>
            </a:r>
            <a:r>
              <a:rPr lang="en-US" sz="1600" dirty="0"/>
              <a:t>s</a:t>
            </a:r>
            <a:r>
              <a:rPr lang="en-US" dirty="0"/>
              <a:t> = .003 cm ^ 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56E2E-67FD-4E25-B40A-D7914149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05" y="2235201"/>
            <a:ext cx="5232296" cy="346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89E24-DF05-4AC5-9A37-B802652E6743}"/>
              </a:ext>
            </a:extLst>
          </p:cNvPr>
          <p:cNvSpPr txBox="1"/>
          <p:nvPr/>
        </p:nvSpPr>
        <p:spPr>
          <a:xfrm>
            <a:off x="7462091" y="5801684"/>
            <a:ext cx="364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 – Media Properties of Water</a:t>
            </a:r>
          </a:p>
        </p:txBody>
      </p:sp>
    </p:spTree>
    <p:extLst>
      <p:ext uri="{BB962C8B-B14F-4D97-AF65-F5344CB8AC3E}">
        <p14:creationId xmlns:p14="http://schemas.microsoft.com/office/powerpoint/2010/main" val="276407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1DEC-2931-4C1A-A3A2-CD174ED5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Number of Temperature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9605-67C8-43EE-819A-BA00A8F9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8286" cy="3599316"/>
          </a:xfrm>
        </p:spPr>
        <p:txBody>
          <a:bodyPr/>
          <a:lstStyle/>
          <a:p>
            <a:r>
              <a:rPr lang="en-US" dirty="0"/>
              <a:t>After every simulation, the program outputs the “highest temperature observed”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find where that is, many temperature sensors were placed around the highest temperature zone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716BF832-894F-41EA-A767-0BAB5CD1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684" y="2067078"/>
            <a:ext cx="4096366" cy="4037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D3AEF-E094-4DFD-9CDF-F5EAE4688AF5}"/>
              </a:ext>
            </a:extLst>
          </p:cNvPr>
          <p:cNvSpPr txBox="1"/>
          <p:nvPr/>
        </p:nvSpPr>
        <p:spPr>
          <a:xfrm>
            <a:off x="7254162" y="6153018"/>
            <a:ext cx="364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 – Temperature Sensors</a:t>
            </a:r>
          </a:p>
        </p:txBody>
      </p:sp>
    </p:spTree>
    <p:extLst>
      <p:ext uri="{BB962C8B-B14F-4D97-AF65-F5344CB8AC3E}">
        <p14:creationId xmlns:p14="http://schemas.microsoft.com/office/powerpoint/2010/main" val="352849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E14B-A89B-4B09-8254-09205D8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Altered Fiber Tilt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0DDA-83BE-49FE-ACBA-71F3503E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864316" cy="3599316"/>
          </a:xfrm>
        </p:spPr>
        <p:txBody>
          <a:bodyPr/>
          <a:lstStyle/>
          <a:p>
            <a:r>
              <a:rPr lang="en-US" dirty="0"/>
              <a:t>In order to better match the experimental design, the fiber was tilted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a polar angle of 1.0821 radians (62 degrees)</a:t>
            </a:r>
          </a:p>
          <a:p>
            <a:pPr lvl="1"/>
            <a:r>
              <a:rPr lang="en-US" dirty="0"/>
              <a:t>Important note – perpendicular = 0 degrees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BF72D3F-E7FD-4590-9BF2-4460B8491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921" y="2096308"/>
            <a:ext cx="3967264" cy="3729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9C800-A302-4463-94D1-5569E90AE410}"/>
              </a:ext>
            </a:extLst>
          </p:cNvPr>
          <p:cNvSpPr txBox="1"/>
          <p:nvPr/>
        </p:nvSpPr>
        <p:spPr>
          <a:xfrm>
            <a:off x="7412804" y="5889956"/>
            <a:ext cx="375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 – Temperature Evolution (X-Z plane)</a:t>
            </a:r>
          </a:p>
        </p:txBody>
      </p:sp>
    </p:spTree>
    <p:extLst>
      <p:ext uri="{BB962C8B-B14F-4D97-AF65-F5344CB8AC3E}">
        <p14:creationId xmlns:p14="http://schemas.microsoft.com/office/powerpoint/2010/main" val="287947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0F38-7430-481A-B910-E626BBCB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2EE9-733E-406D-8FCD-68A220F6F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49" y="2377969"/>
            <a:ext cx="2818030" cy="3599316"/>
          </a:xfrm>
        </p:spPr>
        <p:txBody>
          <a:bodyPr/>
          <a:lstStyle/>
          <a:p>
            <a:r>
              <a:rPr lang="en-US" dirty="0"/>
              <a:t>The Z-Focus does not relate to the fiber’s absolute position</a:t>
            </a:r>
          </a:p>
          <a:p>
            <a:r>
              <a:rPr lang="en-US" dirty="0"/>
              <a:t>Increasing the z-focus elongates the beam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F54E914-95D0-4FA6-B3B3-D13022F85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76"/>
          <a:stretch/>
        </p:blipFill>
        <p:spPr>
          <a:xfrm>
            <a:off x="6330595" y="2530086"/>
            <a:ext cx="2557084" cy="313097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DC0E3D5-A313-4EF4-9105-661A4E505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76"/>
          <a:stretch/>
        </p:blipFill>
        <p:spPr>
          <a:xfrm>
            <a:off x="3304324" y="2530087"/>
            <a:ext cx="2557083" cy="313097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60E75C7-E77D-4111-9E1C-6C79366E4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677"/>
          <a:stretch/>
        </p:blipFill>
        <p:spPr>
          <a:xfrm>
            <a:off x="9299014" y="2530086"/>
            <a:ext cx="2557083" cy="3130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F551C-D782-42DB-A470-4B211FD6D1C5}"/>
              </a:ext>
            </a:extLst>
          </p:cNvPr>
          <p:cNvSpPr txBox="1"/>
          <p:nvPr/>
        </p:nvSpPr>
        <p:spPr>
          <a:xfrm>
            <a:off x="3401695" y="5710652"/>
            <a:ext cx="255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 – Temperature Evolution; z focus = 0.0 cm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8871A-539C-470E-A628-260ECC11F0BC}"/>
              </a:ext>
            </a:extLst>
          </p:cNvPr>
          <p:cNvSpPr txBox="1"/>
          <p:nvPr/>
        </p:nvSpPr>
        <p:spPr>
          <a:xfrm>
            <a:off x="6451407" y="5710651"/>
            <a:ext cx="255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 – Temperature Evolution; z focus = 0.01 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D3AAC6-28CD-4E44-BA02-AB267F5C33D6}"/>
              </a:ext>
            </a:extLst>
          </p:cNvPr>
          <p:cNvSpPr txBox="1"/>
          <p:nvPr/>
        </p:nvSpPr>
        <p:spPr>
          <a:xfrm>
            <a:off x="9501119" y="5710651"/>
            <a:ext cx="255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7 – Temperature Evolution; z focus = 0.025 cm</a:t>
            </a:r>
          </a:p>
        </p:txBody>
      </p:sp>
    </p:spTree>
    <p:extLst>
      <p:ext uri="{BB962C8B-B14F-4D97-AF65-F5344CB8AC3E}">
        <p14:creationId xmlns:p14="http://schemas.microsoft.com/office/powerpoint/2010/main" val="123823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574B-C378-42E0-AE3D-FBB9CEE0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2E564-FC9D-4AE1-8DAE-7611A69C2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2" y="2134755"/>
            <a:ext cx="5470002" cy="4102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779F6-57D6-4D82-B851-EA4B8FA49417}"/>
              </a:ext>
            </a:extLst>
          </p:cNvPr>
          <p:cNvSpPr txBox="1"/>
          <p:nvPr/>
        </p:nvSpPr>
        <p:spPr>
          <a:xfrm>
            <a:off x="2121299" y="5991036"/>
            <a:ext cx="1522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Time (</a:t>
            </a:r>
            <a:r>
              <a:rPr lang="en-US" sz="1000" dirty="0" err="1">
                <a:solidFill>
                  <a:schemeClr val="bg1"/>
                </a:solidFill>
              </a:rPr>
              <a:t>ms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95428-1C8A-4F56-B464-E042D4390586}"/>
              </a:ext>
            </a:extLst>
          </p:cNvPr>
          <p:cNvSpPr txBox="1"/>
          <p:nvPr/>
        </p:nvSpPr>
        <p:spPr>
          <a:xfrm>
            <a:off x="2121299" y="2209909"/>
            <a:ext cx="1522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Experimental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13A2B-7A45-40C9-AB1B-A26B0EF98728}"/>
              </a:ext>
            </a:extLst>
          </p:cNvPr>
          <p:cNvSpPr txBox="1"/>
          <p:nvPr/>
        </p:nvSpPr>
        <p:spPr>
          <a:xfrm rot="16200000">
            <a:off x="-368925" y="4104338"/>
            <a:ext cx="1522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Temperature (deg 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A78A7-4D02-4471-A655-1A90788000FC}"/>
              </a:ext>
            </a:extLst>
          </p:cNvPr>
          <p:cNvSpPr txBox="1"/>
          <p:nvPr/>
        </p:nvSpPr>
        <p:spPr>
          <a:xfrm>
            <a:off x="680321" y="6211669"/>
            <a:ext cx="4506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Fig. 8 – Experimental Data, plotted using </a:t>
            </a:r>
            <a:r>
              <a:rPr lang="en-US" sz="1600" dirty="0" err="1"/>
              <a:t>Matlab</a:t>
            </a:r>
            <a:endParaRPr lang="en-US" sz="1600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9860DF5-A537-4AF0-B07D-3A3E0B4F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568" y="2136598"/>
            <a:ext cx="5220815" cy="4100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0B7D66-FD10-4EDD-A95F-176B5DB5166C}"/>
              </a:ext>
            </a:extLst>
          </p:cNvPr>
          <p:cNvSpPr txBox="1"/>
          <p:nvPr/>
        </p:nvSpPr>
        <p:spPr>
          <a:xfrm>
            <a:off x="7146191" y="6247301"/>
            <a:ext cx="4506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Fig. 9 – </a:t>
            </a:r>
            <a:r>
              <a:rPr lang="en-US" sz="1600" dirty="0" err="1"/>
              <a:t>Temparature</a:t>
            </a:r>
            <a:r>
              <a:rPr lang="en-US" sz="1600" dirty="0"/>
              <a:t> Sensor data – </a:t>
            </a:r>
            <a:r>
              <a:rPr lang="en-US" sz="1600" dirty="0" err="1"/>
              <a:t>MCMatlab</a:t>
            </a:r>
            <a:r>
              <a:rPr lang="en-US" sz="1600" dirty="0"/>
              <a:t>; z focus = 0.01 cm</a:t>
            </a:r>
          </a:p>
        </p:txBody>
      </p:sp>
    </p:spTree>
    <p:extLst>
      <p:ext uri="{BB962C8B-B14F-4D97-AF65-F5344CB8AC3E}">
        <p14:creationId xmlns:p14="http://schemas.microsoft.com/office/powerpoint/2010/main" val="68950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7E88-EF7F-4444-83BE-A9AC3063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2511-446C-4383-8E30-4345F5FE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highest temperature in the final simulation was said to be </a:t>
            </a:r>
            <a:r>
              <a:rPr lang="en-US" b="1" dirty="0"/>
              <a:t>32.43˚C</a:t>
            </a:r>
            <a:endParaRPr lang="en-US" dirty="0"/>
          </a:p>
          <a:p>
            <a:pPr lvl="1"/>
            <a:r>
              <a:rPr lang="en-US" dirty="0"/>
              <a:t>Likely located off the z-axis</a:t>
            </a:r>
          </a:p>
          <a:p>
            <a:r>
              <a:rPr lang="en-US" dirty="0"/>
              <a:t>Very harsh plateau in simulation results</a:t>
            </a:r>
          </a:p>
          <a:p>
            <a:pPr lvl="1"/>
            <a:r>
              <a:rPr lang="en-US" dirty="0"/>
              <a:t>Investigating more about the simulation parameters (particularly those involved with the fiber) could prove fruitful</a:t>
            </a:r>
          </a:p>
          <a:p>
            <a:r>
              <a:rPr lang="en-US" dirty="0"/>
              <a:t>Fiber is still at the water surface</a:t>
            </a:r>
          </a:p>
        </p:txBody>
      </p:sp>
    </p:spTree>
    <p:extLst>
      <p:ext uri="{BB962C8B-B14F-4D97-AF65-F5344CB8AC3E}">
        <p14:creationId xmlns:p14="http://schemas.microsoft.com/office/powerpoint/2010/main" val="31080303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358</TotalTime>
  <Words>380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Spring Update 5</vt:lpstr>
      <vt:lpstr>Points of Note</vt:lpstr>
      <vt:lpstr>Box Size Modifications</vt:lpstr>
      <vt:lpstr>Single Media</vt:lpstr>
      <vt:lpstr>Larger Number of Temperature Sensors</vt:lpstr>
      <vt:lpstr>Altered Fiber Tilt</vt:lpstr>
      <vt:lpstr>Z-Focus</vt:lpstr>
      <vt:lpstr>Temperature Transients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Update 5</dc:title>
  <dc:creator>Dev B</dc:creator>
  <cp:lastModifiedBy>Dev B</cp:lastModifiedBy>
  <cp:revision>9</cp:revision>
  <dcterms:created xsi:type="dcterms:W3CDTF">2021-04-30T13:35:35Z</dcterms:created>
  <dcterms:modified xsi:type="dcterms:W3CDTF">2021-04-30T19:34:15Z</dcterms:modified>
</cp:coreProperties>
</file>