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78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26F5-6B41-40F5-98A4-43C33744B73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93DA-EA54-4E55-8785-74DFA049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514A-DFC6-4A4F-B266-627DCCDE8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BA266-6E11-4205-8688-02D4B463D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of October 5</a:t>
            </a:r>
          </a:p>
          <a:p>
            <a:r>
              <a:rPr lang="en-US" dirty="0"/>
              <a:t>Dev Bhatia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198624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51B-9F0C-4AF5-A24D-5D9CE248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E10D-83F6-435E-A6A7-CB6D2798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 were performed using geometry and parameters for oocyte simulation from another group</a:t>
            </a:r>
          </a:p>
          <a:p>
            <a:endParaRPr lang="en-US" dirty="0"/>
          </a:p>
          <a:p>
            <a:r>
              <a:rPr lang="en-US" dirty="0"/>
              <a:t>used two different pulse lengths and energies; a 1 </a:t>
            </a:r>
            <a:r>
              <a:rPr lang="en-US" dirty="0" err="1"/>
              <a:t>ms</a:t>
            </a:r>
            <a:r>
              <a:rPr lang="en-US" dirty="0"/>
              <a:t>, 2.8 </a:t>
            </a:r>
            <a:r>
              <a:rPr lang="en-US" dirty="0" err="1"/>
              <a:t>mJ</a:t>
            </a:r>
            <a:r>
              <a:rPr lang="en-US" dirty="0"/>
              <a:t> pulse and a 2 </a:t>
            </a:r>
            <a:r>
              <a:rPr lang="en-US" dirty="0" err="1"/>
              <a:t>ms</a:t>
            </a:r>
            <a:r>
              <a:rPr lang="en-US" dirty="0"/>
              <a:t>, 5.6 </a:t>
            </a:r>
            <a:r>
              <a:rPr lang="en-US" dirty="0" err="1"/>
              <a:t>mJ</a:t>
            </a:r>
            <a:r>
              <a:rPr lang="en-US" dirty="0"/>
              <a:t> pulse and a wavelength of 1,889 nm (absorption coefficient of 6,060 m-1)</a:t>
            </a:r>
          </a:p>
          <a:p>
            <a:endParaRPr lang="en-US" dirty="0"/>
          </a:p>
          <a:p>
            <a:r>
              <a:rPr lang="en-US" dirty="0"/>
              <a:t>The model was proven to show the spatial and temporal temperature distribution in the heated volume</a:t>
            </a:r>
          </a:p>
        </p:txBody>
      </p:sp>
    </p:spTree>
    <p:extLst>
      <p:ext uri="{BB962C8B-B14F-4D97-AF65-F5344CB8AC3E}">
        <p14:creationId xmlns:p14="http://schemas.microsoft.com/office/powerpoint/2010/main" val="112920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B542-7B40-499F-B658-7420A52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Two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CE2A-361E-41F7-935E-78183EAE3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Mohit’s Advice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E59E-67D1-4461-8131-49742DAFB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Implement a rudimentary NEURON model</a:t>
            </a:r>
          </a:p>
          <a:p>
            <a:r>
              <a:rPr lang="en-US" dirty="0"/>
              <a:t>Utilize the Vanderbilt paper to implement the details we have</a:t>
            </a:r>
          </a:p>
          <a:p>
            <a:r>
              <a:rPr lang="en-US" dirty="0"/>
              <a:t>Temperature simulations from the summer would be placed on the back-burner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930E-28CA-43F3-B738-AFD0C6868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spaciotemporal path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26E02-FE3F-4F1B-B684-A7CCE9E14F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Utilize this current paper to improve the temperature simulations from the summer</a:t>
            </a:r>
          </a:p>
          <a:p>
            <a:r>
              <a:rPr lang="en-US" dirty="0"/>
              <a:t>Repair the simulations from the summer</a:t>
            </a:r>
          </a:p>
        </p:txBody>
      </p:sp>
    </p:spTree>
    <p:extLst>
      <p:ext uri="{BB962C8B-B14F-4D97-AF65-F5344CB8AC3E}">
        <p14:creationId xmlns:p14="http://schemas.microsoft.com/office/powerpoint/2010/main" val="270009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A451-EBA3-4379-9485-2A09966D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6A04-16DD-43D5-96E8-1938B2441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Liljemalm</a:t>
            </a:r>
            <a:r>
              <a:rPr lang="en-US" dirty="0"/>
              <a:t>, R., Nyberg, T. and von Holst, H. (2013), Heating during infrared neural stimulation. Lasers Surg. Med., 45: 469-481. doi:10.1002/lsm.22158</a:t>
            </a:r>
          </a:p>
        </p:txBody>
      </p:sp>
    </p:spTree>
    <p:extLst>
      <p:ext uri="{BB962C8B-B14F-4D97-AF65-F5344CB8AC3E}">
        <p14:creationId xmlns:p14="http://schemas.microsoft.com/office/powerpoint/2010/main" val="35025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0173-37D3-41C5-BE8C-171529AC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79C-8AA4-4E35-A7E4-D61B4F0C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detailed presentation of a model for the heating during infrared nerve stimulation</a:t>
            </a:r>
          </a:p>
          <a:p>
            <a:endParaRPr lang="en-US" dirty="0"/>
          </a:p>
          <a:p>
            <a:r>
              <a:rPr lang="en-US" dirty="0"/>
              <a:t>Applied for INS of in-vitro neural networks of rat cerebral cortex neurons</a:t>
            </a:r>
          </a:p>
          <a:p>
            <a:endParaRPr lang="en-US" dirty="0"/>
          </a:p>
          <a:p>
            <a:r>
              <a:rPr lang="en-US" dirty="0"/>
              <a:t>Mechanism of heating is the heating of water, inducing changes in cell membranes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E19-EE22-415E-90F1-B27054BC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Heating Model – General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C4E-E652-4A8C-A8BA-5060DF10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COMSOL was used to create and implement the model </a:t>
            </a:r>
          </a:p>
          <a:p>
            <a:endParaRPr lang="en-US" dirty="0"/>
          </a:p>
          <a:p>
            <a:r>
              <a:rPr lang="en-US" dirty="0"/>
              <a:t>Most important parameters: laser power, pulse length, pulse frequency, the surrounding temperature, and the distance from the fiber tip to the glass slide</a:t>
            </a:r>
          </a:p>
          <a:p>
            <a:endParaRPr lang="en-US" dirty="0"/>
          </a:p>
          <a:p>
            <a:r>
              <a:rPr lang="en-US" dirty="0"/>
              <a:t>Two main components for heat transport in the model: conduction and convection</a:t>
            </a:r>
          </a:p>
        </p:txBody>
      </p:sp>
    </p:spTree>
    <p:extLst>
      <p:ext uri="{BB962C8B-B14F-4D97-AF65-F5344CB8AC3E}">
        <p14:creationId xmlns:p14="http://schemas.microsoft.com/office/powerpoint/2010/main" val="7726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A5F9-99DC-4F45-BE78-B075F975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Heating Model- Beam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E4B0-FDCF-4A21-B3A2-F0FE472A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3670" cy="3599316"/>
          </a:xfrm>
        </p:spPr>
        <p:txBody>
          <a:bodyPr/>
          <a:lstStyle/>
          <a:p>
            <a:r>
              <a:rPr lang="en-US" dirty="0"/>
              <a:t>The laser light was a Gaussian divergent beam with a spreading angle of 17.1°</a:t>
            </a:r>
          </a:p>
          <a:p>
            <a:r>
              <a:rPr lang="en-US" dirty="0"/>
              <a:t>Power Intensity at an arbitrary point in the volume (</a:t>
            </a:r>
            <a:r>
              <a:rPr lang="en-US" i="1" dirty="0"/>
              <a:t>I</a:t>
            </a:r>
            <a:r>
              <a:rPr lang="en-US" dirty="0"/>
              <a:t>) can be calculated with the equation to the right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55D1A-C946-4C0C-8BAF-FD85734F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21" y="2289025"/>
            <a:ext cx="4509714" cy="10809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8D0A8C-F152-4657-8199-3067AF4ACA67}"/>
              </a:ext>
            </a:extLst>
          </p:cNvPr>
          <p:cNvSpPr txBox="1">
            <a:spLocks/>
          </p:cNvSpPr>
          <p:nvPr/>
        </p:nvSpPr>
        <p:spPr>
          <a:xfrm>
            <a:off x="6404182" y="3573793"/>
            <a:ext cx="524910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I0 = Initial power density</a:t>
            </a:r>
          </a:p>
          <a:p>
            <a:r>
              <a:rPr lang="en-US" dirty="0"/>
              <a:t>E = laser power</a:t>
            </a:r>
          </a:p>
          <a:p>
            <a:r>
              <a:rPr lang="en-US" dirty="0"/>
              <a:t>z =  z-distance</a:t>
            </a:r>
          </a:p>
          <a:p>
            <a:r>
              <a:rPr lang="en-US" dirty="0" err="1"/>
              <a:t>absw</a:t>
            </a:r>
            <a:r>
              <a:rPr lang="en-US" dirty="0"/>
              <a:t> = absorption </a:t>
            </a:r>
            <a:r>
              <a:rPr lang="en-US" dirty="0" err="1"/>
              <a:t>coeff</a:t>
            </a:r>
            <a:r>
              <a:rPr lang="en-US" dirty="0"/>
              <a:t> of water </a:t>
            </a:r>
          </a:p>
          <a:p>
            <a:r>
              <a:rPr lang="en-US" dirty="0"/>
              <a:t>γ = Gaussian distribution of the intensity</a:t>
            </a:r>
          </a:p>
          <a:p>
            <a:r>
              <a:rPr lang="en-US" dirty="0" err="1"/>
              <a:t>rIo</a:t>
            </a:r>
            <a:r>
              <a:rPr lang="en-US" dirty="0"/>
              <a:t> = max radius at any z</a:t>
            </a:r>
          </a:p>
        </p:txBody>
      </p:sp>
    </p:spTree>
    <p:extLst>
      <p:ext uri="{BB962C8B-B14F-4D97-AF65-F5344CB8AC3E}">
        <p14:creationId xmlns:p14="http://schemas.microsoft.com/office/powerpoint/2010/main" val="36491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190B-B000-4AAE-BBBD-80972150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Properties,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7F3C-290A-4EB1-B5EF-B40E1236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3687960"/>
            <a:ext cx="3689660" cy="2416812"/>
          </a:xfrm>
        </p:spPr>
        <p:txBody>
          <a:bodyPr/>
          <a:lstStyle/>
          <a:p>
            <a:r>
              <a:rPr lang="en-US" dirty="0" err="1"/>
              <a:t>rIo</a:t>
            </a:r>
            <a:r>
              <a:rPr lang="en-US" dirty="0"/>
              <a:t> = is the maximum radius at an arbitrary z</a:t>
            </a:r>
          </a:p>
          <a:p>
            <a:r>
              <a:rPr lang="en-US" dirty="0"/>
              <a:t>c = parameter describing gaussian shape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B44DA-DAC0-43DD-9ED8-B5E4C8CF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37" y="2199495"/>
            <a:ext cx="2422591" cy="1018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54CC8-69B0-4A16-A2BF-039EC2BE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0" y="2400614"/>
            <a:ext cx="2673576" cy="523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37539-22FD-4D92-998A-62009193A912}"/>
              </a:ext>
            </a:extLst>
          </p:cNvPr>
          <p:cNvSpPr txBox="1"/>
          <p:nvPr/>
        </p:nvSpPr>
        <p:spPr>
          <a:xfrm>
            <a:off x="4558039" y="3640159"/>
            <a:ext cx="3205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 = fiber core radius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 = z-distance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 = spreading angle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55422-27AF-470A-A777-9AC3CAC6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296" y="2336861"/>
            <a:ext cx="3205537" cy="37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E0F-FA40-4270-8DA3-2509C47C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Heating Model – Heat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E908-EF07-4DB5-B9E8-13EE661F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391408" cy="3599316"/>
          </a:xfrm>
        </p:spPr>
        <p:txBody>
          <a:bodyPr/>
          <a:lstStyle/>
          <a:p>
            <a:r>
              <a:rPr lang="en-US" dirty="0"/>
              <a:t>Heat transfer due to convection is based on temperature differences that leads to density variations in a volume, and a resulting flow of mass and heat to equilibrate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363A4-A9B9-4AA7-B6A3-83D8805A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28" y="2440558"/>
            <a:ext cx="4586412" cy="1080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9F167-D687-4DEE-82C6-0DDE12A5E5EC}"/>
              </a:ext>
            </a:extLst>
          </p:cNvPr>
          <p:cNvSpPr txBox="1"/>
          <p:nvPr/>
        </p:nvSpPr>
        <p:spPr>
          <a:xfrm>
            <a:off x="6096000" y="3755204"/>
            <a:ext cx="5321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 =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Cp = specific heat capacity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constant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 = temperature (8C)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 = time 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 =  velocity vector (m/s)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 = thermal conductivity (W/m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 = heat sources other than viscous heating</a:t>
            </a:r>
          </a:p>
        </p:txBody>
      </p:sp>
    </p:spTree>
    <p:extLst>
      <p:ext uri="{BB962C8B-B14F-4D97-AF65-F5344CB8AC3E}">
        <p14:creationId xmlns:p14="http://schemas.microsoft.com/office/powerpoint/2010/main" val="325685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9AFE-0595-4E5A-BC02-B1B25046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Model-Implemented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E0D8-5778-406B-9909-4AA394E5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806079" cy="3599316"/>
          </a:xfrm>
        </p:spPr>
        <p:txBody>
          <a:bodyPr/>
          <a:lstStyle/>
          <a:p>
            <a:r>
              <a:rPr lang="en-US" dirty="0"/>
              <a:t>The experimental setup is characterized in Figures </a:t>
            </a:r>
            <a:r>
              <a:rPr lang="en-US" dirty="0" err="1"/>
              <a:t>A,B,and</a:t>
            </a:r>
            <a:r>
              <a:rPr lang="en-US" dirty="0"/>
              <a:t> C.</a:t>
            </a:r>
          </a:p>
          <a:p>
            <a:r>
              <a:rPr lang="en-US" dirty="0"/>
              <a:t>A small portion of the experimental setup is used in the model, shown in Fig. D.</a:t>
            </a:r>
          </a:p>
          <a:p>
            <a:r>
              <a:rPr lang="en-US" dirty="0"/>
              <a:t> The model uses a 3-Dimensional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CFE6F-6732-4BFE-B436-3F60F339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2" y="2234132"/>
            <a:ext cx="4250356" cy="2122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88C76-BD10-4D1C-84A7-FB7FC831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4307619"/>
            <a:ext cx="2211340" cy="207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4990D-EA11-4248-88A2-E242855CA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942" y="4319385"/>
            <a:ext cx="2039016" cy="2054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A4BE3-8C02-4311-9A1F-A34B2AE53C40}"/>
              </a:ext>
            </a:extLst>
          </p:cNvPr>
          <p:cNvSpPr txBox="1"/>
          <p:nvPr/>
        </p:nvSpPr>
        <p:spPr>
          <a:xfrm>
            <a:off x="9010841" y="4307618"/>
            <a:ext cx="15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0716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4E84-8DAC-4978-A435-F77465F0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4B339-6879-486C-9646-74B3958A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25" y="2446632"/>
            <a:ext cx="4294839" cy="290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309D7-7F36-40E7-8384-B91522A3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96" y="2546030"/>
            <a:ext cx="4728420" cy="27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43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</TotalTime>
  <Words>514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Fall Update 1</vt:lpstr>
      <vt:lpstr>Paper Analysis</vt:lpstr>
      <vt:lpstr>Abstract</vt:lpstr>
      <vt:lpstr>The Heating Model – General Description</vt:lpstr>
      <vt:lpstr>The Heating Model- Beam Properties</vt:lpstr>
      <vt:lpstr>Beam Properties, cont.</vt:lpstr>
      <vt:lpstr>The Heating Model – Heat Transfer</vt:lpstr>
      <vt:lpstr>Model-Implemented Experimental Design</vt:lpstr>
      <vt:lpstr>Model Parameters</vt:lpstr>
      <vt:lpstr>Model Validation</vt:lpstr>
      <vt:lpstr>Next Steps: Two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1</dc:title>
  <dc:creator>Dev B</dc:creator>
  <cp:lastModifiedBy>Dev B</cp:lastModifiedBy>
  <cp:revision>11</cp:revision>
  <dcterms:created xsi:type="dcterms:W3CDTF">2020-10-13T14:28:50Z</dcterms:created>
  <dcterms:modified xsi:type="dcterms:W3CDTF">2020-10-13T16:33:57Z</dcterms:modified>
</cp:coreProperties>
</file>