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6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BC4F-C0E7-4417-BEBD-7EBD2C44ED86}" type="datetimeFigureOut">
              <a:rPr lang="en-US" smtClean="0"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D615A5B-A40A-4C46-A9C5-87D82BD0D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BC4F-C0E7-4417-BEBD-7EBD2C44ED86}" type="datetimeFigureOut">
              <a:rPr lang="en-US" smtClean="0"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D615A5B-A40A-4C46-A9C5-87D82BD0D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72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BC4F-C0E7-4417-BEBD-7EBD2C44ED86}" type="datetimeFigureOut">
              <a:rPr lang="en-US" smtClean="0"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D615A5B-A40A-4C46-A9C5-87D82BD0D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085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BC4F-C0E7-4417-BEBD-7EBD2C44ED86}" type="datetimeFigureOut">
              <a:rPr lang="en-US" smtClean="0"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D615A5B-A40A-4C46-A9C5-87D82BD0DA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1792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BC4F-C0E7-4417-BEBD-7EBD2C44ED86}" type="datetimeFigureOut">
              <a:rPr lang="en-US" smtClean="0"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D615A5B-A40A-4C46-A9C5-87D82BD0D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74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BC4F-C0E7-4417-BEBD-7EBD2C44ED86}" type="datetimeFigureOut">
              <a:rPr lang="en-US" smtClean="0"/>
              <a:t>3/27/2020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5A5B-A40A-4C46-A9C5-87D82BD0D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108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BC4F-C0E7-4417-BEBD-7EBD2C44ED86}" type="datetimeFigureOut">
              <a:rPr lang="en-US" smtClean="0"/>
              <a:t>3/27/2020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5A5B-A40A-4C46-A9C5-87D82BD0D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737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BC4F-C0E7-4417-BEBD-7EBD2C44ED86}" type="datetimeFigureOut">
              <a:rPr lang="en-US" smtClean="0"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5A5B-A40A-4C46-A9C5-87D82BD0D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969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B05BC4F-C0E7-4417-BEBD-7EBD2C44ED86}" type="datetimeFigureOut">
              <a:rPr lang="en-US" smtClean="0"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D615A5B-A40A-4C46-A9C5-87D82BD0D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4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BC4F-C0E7-4417-BEBD-7EBD2C44ED86}" type="datetimeFigureOut">
              <a:rPr lang="en-US" smtClean="0"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5A5B-A40A-4C46-A9C5-87D82BD0D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BC4F-C0E7-4417-BEBD-7EBD2C44ED86}" type="datetimeFigureOut">
              <a:rPr lang="en-US" smtClean="0"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D615A5B-A40A-4C46-A9C5-87D82BD0D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2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BC4F-C0E7-4417-BEBD-7EBD2C44ED86}" type="datetimeFigureOut">
              <a:rPr lang="en-US" smtClean="0"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5A5B-A40A-4C46-A9C5-87D82BD0D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0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BC4F-C0E7-4417-BEBD-7EBD2C44ED86}" type="datetimeFigureOut">
              <a:rPr lang="en-US" smtClean="0"/>
              <a:t>3/27/2020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5A5B-A40A-4C46-A9C5-87D82BD0D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8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BC4F-C0E7-4417-BEBD-7EBD2C44ED86}" type="datetimeFigureOut">
              <a:rPr lang="en-US" smtClean="0"/>
              <a:t>3/27/2020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5A5B-A40A-4C46-A9C5-87D82BD0D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9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BC4F-C0E7-4417-BEBD-7EBD2C44ED86}" type="datetimeFigureOut">
              <a:rPr lang="en-US" smtClean="0"/>
              <a:t>3/27/2020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5A5B-A40A-4C46-A9C5-87D82BD0D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2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BC4F-C0E7-4417-BEBD-7EBD2C44ED86}" type="datetimeFigureOut">
              <a:rPr lang="en-US" smtClean="0"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5A5B-A40A-4C46-A9C5-87D82BD0D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3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BC4F-C0E7-4417-BEBD-7EBD2C44ED86}" type="datetimeFigureOut">
              <a:rPr lang="en-US" smtClean="0"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5A5B-A40A-4C46-A9C5-87D82BD0D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1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5BC4F-C0E7-4417-BEBD-7EBD2C44ED86}" type="datetimeFigureOut">
              <a:rPr lang="en-US" smtClean="0"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15A5B-A40A-4C46-A9C5-87D82BD0D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85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2/21 – 3/30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 Bhatia</a:t>
            </a:r>
          </a:p>
          <a:p>
            <a:r>
              <a:rPr lang="en-US" dirty="0" smtClean="0"/>
              <a:t>Ultrafast Optics Laboratory</a:t>
            </a:r>
          </a:p>
          <a:p>
            <a:r>
              <a:rPr lang="en-US" dirty="0" smtClean="0"/>
              <a:t>Boston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2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Enlarged Action Potential and Phase Plot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5" y="2338777"/>
            <a:ext cx="5760687" cy="24062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018" y="2338777"/>
            <a:ext cx="5760687" cy="24062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678" y="4869526"/>
            <a:ext cx="481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 16. Twin Action Potentials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27091" y="4826601"/>
            <a:ext cx="481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 17. Twin Phase Plots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55139" y="5238858"/>
            <a:ext cx="4378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Parameters:</a:t>
            </a:r>
          </a:p>
          <a:p>
            <a:pPr algn="ctr"/>
            <a:r>
              <a:rPr lang="en-US" dirty="0" smtClean="0"/>
              <a:t>865ns &lt; t &lt; 885ns</a:t>
            </a:r>
          </a:p>
          <a:p>
            <a:pPr algn="ctr"/>
            <a:r>
              <a:rPr lang="en-US" dirty="0" err="1"/>
              <a:t>i</a:t>
            </a:r>
            <a:r>
              <a:rPr lang="en-US" dirty="0" smtClean="0"/>
              <a:t> = 20nA</a:t>
            </a:r>
          </a:p>
          <a:p>
            <a:pPr algn="ctr"/>
            <a:r>
              <a:rPr lang="en-US" dirty="0" smtClean="0"/>
              <a:t>Injected at 5000 µm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8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Potential Propagation Block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Current is injected at 10 µm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Voltage is measured at 6000 µm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43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Current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72" y="2064936"/>
            <a:ext cx="5091383" cy="21266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48" y="2064936"/>
            <a:ext cx="5091383" cy="21266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72" y="4595108"/>
            <a:ext cx="5091383" cy="212667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609845" y="2064936"/>
            <a:ext cx="1354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Fig 18. -10 nA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75216" y="2064936"/>
            <a:ext cx="1354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Fig 20. 0nA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09845" y="4595108"/>
            <a:ext cx="1354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Fig 19. -5 nA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462" y="4595108"/>
            <a:ext cx="5111969" cy="21352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575216" y="4558602"/>
            <a:ext cx="1354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Fig 21. 5 nA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11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Current cont.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6" y="2300141"/>
            <a:ext cx="5763455" cy="240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422" y="2300141"/>
            <a:ext cx="5763455" cy="2407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65869" y="2300140"/>
            <a:ext cx="1354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Fig 22. 17nA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9034" y="2300140"/>
            <a:ext cx="1354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Fig 23. 20nA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13107" y="5310554"/>
            <a:ext cx="482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There is a sharp increase in the amount of action potentials between 17nA and 20nA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9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Fig. 24 - </a:t>
            </a:r>
            <a:r>
              <a:rPr lang="en-US" dirty="0"/>
              <a:t>i</a:t>
            </a:r>
            <a:r>
              <a:rPr lang="en-US" dirty="0" smtClean="0"/>
              <a:t> = 17.6nA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8" y="2646889"/>
            <a:ext cx="8059077" cy="33662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70066" y="3670620"/>
            <a:ext cx="25295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the IR is activated with an injection current of 17.6nA, the membrane potential does not recover to that of the off IR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63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Nearby Plots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200215"/>
            <a:ext cx="5172403" cy="21605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4496480"/>
            <a:ext cx="5172403" cy="21605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68756" y="2174780"/>
            <a:ext cx="2136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Fig 25 – 17 nA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68756" y="4474544"/>
            <a:ext cx="2136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Fig 26 – 17.2 nA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772" y="4503651"/>
            <a:ext cx="5103743" cy="21318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771" y="2200215"/>
            <a:ext cx="5103743" cy="216051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411308" y="2167097"/>
            <a:ext cx="2136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Fig 27 –17.4 </a:t>
            </a:r>
            <a:r>
              <a:rPr lang="en-US" sz="1400" dirty="0" err="1" smtClean="0">
                <a:solidFill>
                  <a:schemeClr val="bg1"/>
                </a:solidFill>
              </a:rPr>
              <a:t>nA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76520" y="4496480"/>
            <a:ext cx="2136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Fig 28 – 17.8 nA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64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Plot – </a:t>
            </a:r>
            <a:r>
              <a:rPr lang="en-US" dirty="0" err="1" smtClean="0"/>
              <a:t>i</a:t>
            </a:r>
            <a:r>
              <a:rPr lang="en-US" dirty="0" smtClean="0"/>
              <a:t> = 17.8 </a:t>
            </a:r>
            <a:r>
              <a:rPr lang="en-US" dirty="0" err="1" smtClean="0"/>
              <a:t>nA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17" y="2299020"/>
            <a:ext cx="10058400" cy="420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80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Enlarged Action Potential and Phase Plot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5" y="2338777"/>
            <a:ext cx="5760687" cy="2406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018" y="2338777"/>
            <a:ext cx="5760687" cy="24062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678" y="4869526"/>
            <a:ext cx="481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 29 - Twin Action Potentials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27091" y="4826601"/>
            <a:ext cx="481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 30</a:t>
            </a:r>
            <a:r>
              <a:rPr lang="en-US" dirty="0"/>
              <a:t> </a:t>
            </a:r>
            <a:r>
              <a:rPr lang="en-US" dirty="0" smtClean="0"/>
              <a:t>- Twin Phase Plots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55139" y="5238858"/>
            <a:ext cx="4378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Parameters:</a:t>
            </a:r>
          </a:p>
          <a:p>
            <a:pPr algn="ctr"/>
            <a:r>
              <a:rPr lang="en-US" dirty="0" smtClean="0"/>
              <a:t>890ns &lt; t &lt; 900ns</a:t>
            </a:r>
          </a:p>
          <a:p>
            <a:pPr algn="ctr"/>
            <a:r>
              <a:rPr lang="en-US" dirty="0" err="1"/>
              <a:t>i</a:t>
            </a:r>
            <a:r>
              <a:rPr lang="en-US" dirty="0" smtClean="0"/>
              <a:t> = 20nA</a:t>
            </a:r>
          </a:p>
        </p:txBody>
      </p:sp>
    </p:spTree>
    <p:extLst>
      <p:ext uri="{BB962C8B-B14F-4D97-AF65-F5344CB8AC3E}">
        <p14:creationId xmlns:p14="http://schemas.microsoft.com/office/powerpoint/2010/main" val="263790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Fitting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200ns &lt; t &lt; 700ns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38915" y="2336874"/>
            <a:ext cx="4474028" cy="692076"/>
          </a:xfrm>
        </p:spPr>
        <p:txBody>
          <a:bodyPr/>
          <a:lstStyle/>
          <a:p>
            <a:pPr algn="ctr"/>
            <a:r>
              <a:rPr lang="en-US" dirty="0" smtClean="0"/>
              <a:t>700 ns &lt; t &lt; 1700 ns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35" y="3255064"/>
            <a:ext cx="3796748" cy="28475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55" y="3255064"/>
            <a:ext cx="3796748" cy="2847561"/>
          </a:xfrm>
          <a:prstGeom prst="rect">
            <a:avLst/>
          </a:prstGeom>
        </p:spPr>
      </p:pic>
      <p:sp>
        <p:nvSpPr>
          <p:cNvPr id="8" name="Text Placeholder 3"/>
          <p:cNvSpPr txBox="1">
            <a:spLocks/>
          </p:cNvSpPr>
          <p:nvPr/>
        </p:nvSpPr>
        <p:spPr>
          <a:xfrm>
            <a:off x="6408064" y="900152"/>
            <a:ext cx="3036633" cy="78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600" dirty="0" smtClean="0"/>
              <a:t>General Model:</a:t>
            </a:r>
          </a:p>
          <a:p>
            <a:pPr marL="0" indent="0" algn="ctr">
              <a:buNone/>
            </a:pPr>
            <a:r>
              <a:rPr lang="pt-BR" sz="1600" dirty="0"/>
              <a:t>f</a:t>
            </a:r>
            <a:r>
              <a:rPr lang="pt-BR" sz="1600" dirty="0" smtClean="0"/>
              <a:t>(x) = a*exp(b*x) + c*exp(d*x)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2638" y="6184988"/>
            <a:ext cx="18329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Fig 1. IR on Temp. Increase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8123843" y="6196876"/>
            <a:ext cx="1904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Fig 2. IR off Temp. Decrease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60133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Fitting (2)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55" y="2119497"/>
            <a:ext cx="7643190" cy="453495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21729" y="2678762"/>
                <a:ext cx="1675010" cy="2874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𝒃𝒕</m:t>
                          </m:r>
                        </m:sup>
                      </m:sSup>
                      <m:r>
                        <a:rPr lang="en-US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729" y="2678762"/>
                <a:ext cx="1675010" cy="287451"/>
              </a:xfrm>
              <a:prstGeom prst="rect">
                <a:avLst/>
              </a:prstGeom>
              <a:blipFill>
                <a:blip r:embed="rId3"/>
                <a:stretch>
                  <a:fillRect l="-2182" t="-4167" r="-109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9650896" y="4139648"/>
            <a:ext cx="24450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 3. Complete Temperature Depiction using Matlab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180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 in NEURON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" t="37203" r="15299" b="43972"/>
          <a:stretch/>
        </p:blipFill>
        <p:spPr>
          <a:xfrm>
            <a:off x="2062368" y="5143500"/>
            <a:ext cx="7772401" cy="12622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8" t="38760" r="72068" b="46269"/>
          <a:stretch/>
        </p:blipFill>
        <p:spPr>
          <a:xfrm>
            <a:off x="4957139" y="2425148"/>
            <a:ext cx="1982858" cy="1003852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5548518" y="3717235"/>
            <a:ext cx="800100" cy="113803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51943" y="6480314"/>
            <a:ext cx="2440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Fig 4. Equations with Scaling Factor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0406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Potential Initiation Inhibition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Current measured from 5000 </a:t>
            </a:r>
            <a:r>
              <a:rPr lang="en-US" dirty="0"/>
              <a:t>µ</a:t>
            </a:r>
            <a:r>
              <a:rPr lang="en-US" dirty="0" smtClean="0"/>
              <a:t>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Potential difference measured from 5300 </a:t>
            </a:r>
            <a:r>
              <a:rPr lang="en-US" dirty="0"/>
              <a:t>µ</a:t>
            </a:r>
            <a:r>
              <a:rPr lang="en-US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7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Current with new Equations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72" y="2064936"/>
            <a:ext cx="5091384" cy="21266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48" y="2064936"/>
            <a:ext cx="5091384" cy="21266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72" y="4595108"/>
            <a:ext cx="5091384" cy="212667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609845" y="2064936"/>
            <a:ext cx="1354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Fig 5. -10 nA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75216" y="2064936"/>
            <a:ext cx="1354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Fig 7. 0nA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09845" y="4595108"/>
            <a:ext cx="1354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Fig 6. -5 nA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462" y="4595108"/>
            <a:ext cx="5111970" cy="21352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575216" y="4558602"/>
            <a:ext cx="1354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Fig 8. 5 nA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28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Current cont.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6" y="2300141"/>
            <a:ext cx="5763455" cy="24074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422" y="2300141"/>
            <a:ext cx="5763455" cy="24074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65869" y="2300140"/>
            <a:ext cx="1354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Fig 9. 15nA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9034" y="2300140"/>
            <a:ext cx="1354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Fig 10. 20nA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13107" y="5310554"/>
            <a:ext cx="482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There is a sharp increase in the amount of action potentials between 15nA and 20nA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3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Fig. 11 - </a:t>
            </a:r>
            <a:r>
              <a:rPr lang="en-US" dirty="0"/>
              <a:t>i</a:t>
            </a:r>
            <a:r>
              <a:rPr lang="en-US" dirty="0" smtClean="0"/>
              <a:t> = 19nA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8" y="2646889"/>
            <a:ext cx="8059078" cy="33662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70066" y="3670620"/>
            <a:ext cx="25295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the IR is activated with an injection current of 19nA, the membrane potential does not recover to that of the off IR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54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Nearby Plots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200215"/>
            <a:ext cx="5172404" cy="21605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4496480"/>
            <a:ext cx="5172404" cy="21605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68756" y="2174780"/>
            <a:ext cx="2136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Fig 12 – 18.75 nA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68756" y="4474544"/>
            <a:ext cx="2136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Fig 13 – 18.8 nA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772" y="4496481"/>
            <a:ext cx="5103743" cy="21461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772" y="2200215"/>
            <a:ext cx="5103743" cy="216051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411308" y="2167097"/>
            <a:ext cx="2136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Fig 14 – 19.4 nA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76520" y="4496480"/>
            <a:ext cx="2136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Fig 15 – 18.75 nA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54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886</TotalTime>
  <Words>384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Cambria Math</vt:lpstr>
      <vt:lpstr>Trebuchet MS</vt:lpstr>
      <vt:lpstr>Berlin</vt:lpstr>
      <vt:lpstr>2/21 – 3/30</vt:lpstr>
      <vt:lpstr>Temperature Fitting</vt:lpstr>
      <vt:lpstr>Temperature Fitting (2)</vt:lpstr>
      <vt:lpstr>Equations in NEURON</vt:lpstr>
      <vt:lpstr>Action Potential Initiation Inhibition</vt:lpstr>
      <vt:lpstr>Varying Current with new Equations</vt:lpstr>
      <vt:lpstr>Varying Current cont.</vt:lpstr>
      <vt:lpstr>Fig. 11 - i = 19nA</vt:lpstr>
      <vt:lpstr>Nearby Plots</vt:lpstr>
      <vt:lpstr>Enlarged Action Potential and Phase Plot</vt:lpstr>
      <vt:lpstr>Action Potential Propagation Block</vt:lpstr>
      <vt:lpstr>Varying Current</vt:lpstr>
      <vt:lpstr>Varying Current cont.</vt:lpstr>
      <vt:lpstr>Fig. 24 - i = 17.6nA</vt:lpstr>
      <vt:lpstr>Nearby Plots</vt:lpstr>
      <vt:lpstr>Phase Plot – i = 17.8 nA</vt:lpstr>
      <vt:lpstr>Enlarged Action Potential and Phase Plot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2/21 – 3/9</dc:title>
  <dc:creator>Dev B</dc:creator>
  <cp:lastModifiedBy>Dev B</cp:lastModifiedBy>
  <cp:revision>33</cp:revision>
  <dcterms:created xsi:type="dcterms:W3CDTF">2020-03-06T06:26:41Z</dcterms:created>
  <dcterms:modified xsi:type="dcterms:W3CDTF">2020-03-27T19:59:42Z</dcterms:modified>
</cp:coreProperties>
</file>