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63" r:id="rId7"/>
    <p:sldId id="257" r:id="rId8"/>
    <p:sldId id="264" r:id="rId9"/>
    <p:sldId id="269" r:id="rId10"/>
    <p:sldId id="266" r:id="rId11"/>
    <p:sldId id="265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1785" autoAdjust="0"/>
  </p:normalViewPr>
  <p:slideViewPr>
    <p:cSldViewPr snapToGrid="0">
      <p:cViewPr varScale="1">
        <p:scale>
          <a:sx n="97" d="100"/>
          <a:sy n="9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31:18.954" idx="9">
    <p:pos x="10" y="10"/>
    <p:text>I guess one big question is: What are the differences between these two models and which one do you think would work better for us? A summary/conclusion slide at the end would be very helpful.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4:42.063" idx="4">
    <p:pos x="10" y="10"/>
    <p:text>In this paper, what kind of parameters did they use for the simulation? e.g. laser duration?</p:text>
    <p:extLst>
      <p:ext uri="{C676402C-5697-4E1C-873F-D02D1690AC5C}">
        <p15:threadingInfo xmlns:p15="http://schemas.microsoft.com/office/powerpoint/2012/main" timeZoneBias="240"/>
      </p:ext>
    </p:extLst>
  </p:cm>
  <p:cm authorId="1" dt="2020-06-12T11:26:14.123" idx="5">
    <p:pos x="106" y="106"/>
    <p:text>Can you perhaps show some of their temperature simulation traces as well? Those you have on slides#9 Fig. A for example.  If there was any in the paper.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8:29.908" idx="6">
    <p:pos x="10" y="10"/>
    <p:text>Notations for these variables? As well as the parameters they used for simulation? e.g. laser power, duration, fiber diameter, wavelength...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8:45.107" idx="7">
    <p:pos x="10" y="10"/>
    <p:text>This is essentially the same temperature calibration or measurement technique you mentioned on slide #4.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46075-87B0-4086-B7CD-DEF0C2B69B37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4A44B-B3A0-4B95-AAB7-AE9D7132B7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90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5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3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2CCE-D9DF-461F-B237-83D854F2CEA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F2E9-C384-4A4D-B166-47070F7459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 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4682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708713" cy="3599316"/>
          </a:xfrm>
        </p:spPr>
        <p:txBody>
          <a:bodyPr/>
          <a:lstStyle/>
          <a:p>
            <a:r>
              <a:rPr lang="en-US" dirty="0"/>
              <a:t>Actual laser induced temperature changes are measured by monitoring current flowing through an open patch pipette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calibrate the temperature from the current, the temperature dependence of electrode current was premeasured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44" y="2336873"/>
            <a:ext cx="2981380" cy="1400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2216" y="4136531"/>
            <a:ext cx="298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calibrated from the pipette current</a:t>
            </a:r>
          </a:p>
        </p:txBody>
      </p:sp>
    </p:spTree>
    <p:extLst>
      <p:ext uri="{BB962C8B-B14F-4D97-AF65-F5344CB8AC3E}">
        <p14:creationId xmlns:p14="http://schemas.microsoft.com/office/powerpoint/2010/main" val="1668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laser-induced temp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95" y="2056607"/>
            <a:ext cx="3404052" cy="4650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272" y="4097679"/>
            <a:ext cx="27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of 8 W at 980 nm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1582" y="4097679"/>
            <a:ext cx="27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of 3 W at 1460 nm</a:t>
            </a:r>
          </a:p>
        </p:txBody>
      </p:sp>
      <p:sp>
        <p:nvSpPr>
          <p:cNvPr id="7" name="Left Brace 6"/>
          <p:cNvSpPr/>
          <p:nvPr/>
        </p:nvSpPr>
        <p:spPr>
          <a:xfrm>
            <a:off x="3759831" y="2215006"/>
            <a:ext cx="420283" cy="41346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flipH="1">
            <a:off x="8136696" y="2215006"/>
            <a:ext cx="420283" cy="41346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813" y="5273227"/>
            <a:ext cx="233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**Both laser fibers assume a 100 </a:t>
            </a:r>
            <a:r>
              <a:rPr lang="el-GR" dirty="0"/>
              <a:t>μ</a:t>
            </a:r>
            <a:r>
              <a:rPr lang="en-US" dirty="0" smtClean="0"/>
              <a:t>m diameter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3" y="2636199"/>
            <a:ext cx="4366355" cy="3029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080" y="5884697"/>
            <a:ext cx="43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Representative temperature transients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5187" y="2759615"/>
            <a:ext cx="468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experimental data, it can be seen that the beginning area is sublinear.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7251" y="4212972"/>
            <a:ext cx="6142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from: </a:t>
            </a:r>
          </a:p>
          <a:p>
            <a:r>
              <a:rPr lang="en-US" dirty="0"/>
              <a:t>Zhu, Xuedong, Jen-Wei Lin, and Michelle Y Sander. "Infrared Inhibition and Waveform Modulation of Action Potentials in the Crayfish Motor Axon." Biomedical Optics Express 10, no. 12 (2019): 6580-6594.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Python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81883" y="227235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4" y="3571484"/>
            <a:ext cx="3610001" cy="66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961" y="4330499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Absorption Driven Temperature Rise [3]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72" y="2301850"/>
            <a:ext cx="3939223" cy="440931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26471" y="3705184"/>
            <a:ext cx="1406012" cy="399353"/>
          </a:xfrm>
          <a:prstGeom prst="rightArrow">
            <a:avLst>
              <a:gd name="adj1" fmla="val 52462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second theoretical temperature simulation with our laser parameters </a:t>
            </a:r>
          </a:p>
          <a:p>
            <a:endParaRPr lang="en-US" dirty="0"/>
          </a:p>
          <a:p>
            <a:r>
              <a:rPr lang="en-US" dirty="0" smtClean="0"/>
              <a:t>Deconstruct Vanderbilt code (repository found + cloned)</a:t>
            </a:r>
          </a:p>
          <a:p>
            <a:endParaRPr lang="en-US" dirty="0" smtClean="0"/>
          </a:p>
          <a:p>
            <a:r>
              <a:rPr lang="en-US" dirty="0" smtClean="0"/>
              <a:t>Fix first theoretical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5696" y="4232171"/>
            <a:ext cx="7958485" cy="1704017"/>
          </a:xfrm>
        </p:spPr>
        <p:txBody>
          <a:bodyPr/>
          <a:lstStyle/>
          <a:p>
            <a:r>
              <a:rPr lang="en-US" dirty="0"/>
              <a:t>Li, Xinyu, Jia Liu, Shanshan Liang, and Changsen Sun. "980-nm Infrared Laser Modulation of Sodium Channel Kinetics in a Neuron Cell Linearly Mediated by Photothermal Effect." Journal of Biomedical Optics 19, no. 10 (2014): 105002-105002.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Equation </a:t>
            </a:r>
            <a:r>
              <a:rPr lang="en-US" dirty="0"/>
              <a:t>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805264" cy="3599316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</a:t>
            </a:r>
            <a:r>
              <a:rPr lang="en-US" dirty="0" err="1"/>
              <a:t>microamp</a:t>
            </a:r>
            <a:r>
              <a:rPr lang="en-US" dirty="0"/>
              <a:t> current amplifier</a:t>
            </a:r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r>
              <a:rPr lang="en-US" dirty="0"/>
              <a:t>The measured pipette resistance was calibrated as a function of the ATR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69" y="2296708"/>
            <a:ext cx="3555370" cy="419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29" y="6001975"/>
            <a:ext cx="3937061" cy="3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</a:t>
            </a:r>
            <a:r>
              <a:rPr lang="en-US" sz="1400" dirty="0" smtClean="0"/>
              <a:t>73.9 cm^-1	Optical </a:t>
            </a:r>
            <a:r>
              <a:rPr lang="en-US" sz="1400" dirty="0"/>
              <a:t>Absorption Coefficient</a:t>
            </a:r>
          </a:p>
          <a:p>
            <a:r>
              <a:rPr lang="en-US" sz="1400" dirty="0"/>
              <a:t>R </a:t>
            </a:r>
            <a:r>
              <a:rPr lang="en-US" sz="1400" dirty="0" smtClean="0"/>
              <a:t>= 93.41 </a:t>
            </a:r>
            <a:r>
              <a:rPr lang="el-GR" sz="1400" dirty="0" smtClean="0"/>
              <a:t>μ</a:t>
            </a:r>
            <a:r>
              <a:rPr lang="en-US" sz="1400" dirty="0" smtClean="0"/>
              <a:t>m  	Beam </a:t>
            </a:r>
            <a:r>
              <a:rPr lang="en-US" sz="1400" dirty="0"/>
              <a:t>waist at axial distance</a:t>
            </a:r>
          </a:p>
          <a:p>
            <a:r>
              <a:rPr lang="en-US" sz="1400" dirty="0"/>
              <a:t>z = </a:t>
            </a:r>
            <a:r>
              <a:rPr lang="en-US" sz="1400" dirty="0" smtClean="0"/>
              <a:t>164.56 </a:t>
            </a:r>
            <a:r>
              <a:rPr lang="el-GR" sz="1400" dirty="0" smtClean="0"/>
              <a:t>μ</a:t>
            </a:r>
            <a:r>
              <a:rPr lang="en-US" sz="1400" dirty="0" smtClean="0"/>
              <a:t>m	Axial </a:t>
            </a:r>
            <a:r>
              <a:rPr lang="en-US" sz="1400" dirty="0"/>
              <a:t>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</a:t>
            </a:r>
            <a:r>
              <a:rPr lang="en-US" sz="1400" dirty="0" smtClean="0"/>
              <a:t>.01523 s	Characteristic </a:t>
            </a:r>
            <a:r>
              <a:rPr lang="en-US" sz="1400" dirty="0"/>
              <a:t>time of the thermal lens</a:t>
            </a:r>
          </a:p>
          <a:p>
            <a:r>
              <a:rPr lang="en-US" sz="1400" dirty="0"/>
              <a:t>P = </a:t>
            </a:r>
            <a:r>
              <a:rPr lang="en-US" sz="1400" dirty="0" smtClean="0"/>
              <a:t>.009999 W	irradiation </a:t>
            </a:r>
            <a:r>
              <a:rPr lang="en-US" sz="1400" dirty="0"/>
              <a:t>laser power, obeys Beer-Lambert </a:t>
            </a:r>
            <a:r>
              <a:rPr lang="en-US" sz="1400" dirty="0" smtClean="0"/>
              <a:t>law		with </a:t>
            </a:r>
            <a:r>
              <a:rPr lang="en-US" sz="1400" dirty="0"/>
              <a:t>the initial laser power Po</a:t>
            </a:r>
          </a:p>
          <a:p>
            <a:r>
              <a:rPr lang="el-GR" sz="1400" dirty="0"/>
              <a:t>κ</a:t>
            </a:r>
            <a:r>
              <a:rPr lang="en-US" sz="1400" dirty="0"/>
              <a:t> </a:t>
            </a:r>
            <a:r>
              <a:rPr lang="en-US" sz="1400" dirty="0" smtClean="0"/>
              <a:t>= 0.6 W/</a:t>
            </a:r>
            <a:r>
              <a:rPr lang="en-US" sz="1400" dirty="0" err="1" smtClean="0"/>
              <a:t>mK</a:t>
            </a:r>
            <a:r>
              <a:rPr lang="en-US" sz="1400" dirty="0" smtClean="0"/>
              <a:t> 	thermal </a:t>
            </a:r>
            <a:r>
              <a:rPr lang="en-US" sz="1400" dirty="0"/>
              <a:t>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</a:t>
            </a:r>
            <a:r>
              <a:rPr lang="en-US" sz="1400" dirty="0" smtClean="0"/>
              <a:t>1000 kg/m^3	density </a:t>
            </a:r>
            <a:r>
              <a:rPr lang="en-US" sz="1400" dirty="0"/>
              <a:t>of water</a:t>
            </a:r>
          </a:p>
          <a:p>
            <a:r>
              <a:rPr lang="en-US" sz="1400" i="1" dirty="0"/>
              <a:t>c = </a:t>
            </a:r>
            <a:r>
              <a:rPr lang="en-US" sz="1400" dirty="0" smtClean="0"/>
              <a:t>4188 J kg^-1 K^-1</a:t>
            </a:r>
            <a:r>
              <a:rPr lang="en-US" sz="1400" i="1" dirty="0" smtClean="0"/>
              <a:t>	</a:t>
            </a:r>
            <a:r>
              <a:rPr lang="en-US" sz="1400" dirty="0" smtClean="0"/>
              <a:t>heat </a:t>
            </a:r>
            <a:r>
              <a:rPr lang="en-US" sz="1400" dirty="0"/>
              <a:t>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25 </a:t>
            </a:r>
            <a:r>
              <a:rPr lang="el-GR" sz="1400" dirty="0" smtClean="0"/>
              <a:t>μ</a:t>
            </a:r>
            <a:r>
              <a:rPr lang="en-US" sz="1400" dirty="0" smtClean="0"/>
              <a:t>m		radius </a:t>
            </a:r>
            <a:r>
              <a:rPr lang="en-US" sz="1400" dirty="0"/>
              <a:t>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3" y="2275442"/>
            <a:ext cx="6017761" cy="4115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05" y="2371847"/>
            <a:ext cx="4742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relationship between the scales of the infrared laser exposures and that of the </a:t>
            </a:r>
            <a:r>
              <a:rPr lang="en-US" dirty="0" smtClean="0"/>
              <a:t>absorption - </a:t>
            </a:r>
            <a:r>
              <a:rPr lang="en-US" dirty="0"/>
              <a:t>driven temperature rises generation in the extracellular solution. This trend was predicted by the theoretical calculation of the ADTR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Laser Parameters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Laser duration =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Fiber core radius = 5 </a:t>
            </a:r>
            <a:r>
              <a:rPr lang="el-GR" dirty="0"/>
              <a:t>μ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1556" y="4232171"/>
            <a:ext cx="7282625" cy="1704017"/>
          </a:xfrm>
        </p:spPr>
        <p:txBody>
          <a:bodyPr/>
          <a:lstStyle/>
          <a:p>
            <a:r>
              <a:rPr lang="en-US" dirty="0"/>
              <a:t>Yao, Jing, Beiying Liu, and Feng Qin. "Rapid Temperature Jump by Infrared Diode Laser Irradiation for Patch-Clamp Studies." Biophysical Journal 96, no. 9 (2009): 3611-619.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Temperature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73" y="2755384"/>
            <a:ext cx="3839750" cy="873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73" y="4550419"/>
            <a:ext cx="3839751" cy="87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321" y="3115912"/>
            <a:ext cx="5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collimated laser beam is assumed in order to approximate the power with a cylindrical geometry centered along the z-axis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ignores the loss of power of the beam due to water absorption (&lt;3%) and temperature dependence of </a:t>
            </a:r>
            <a:r>
              <a:rPr lang="en-US" i="1" dirty="0"/>
              <a:t>c</a:t>
            </a:r>
            <a:r>
              <a:rPr lang="en-US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6268" y="3629201"/>
            <a:ext cx="306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Conductance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0998" y="5424236"/>
            <a:ext cx="378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Spatial Distribution of Laser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Considerations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84" y="2422324"/>
            <a:ext cx="3839750" cy="873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05" y="2422324"/>
            <a:ext cx="3839751" cy="873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184" y="3936159"/>
            <a:ext cx="42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cp</a:t>
            </a:r>
            <a:r>
              <a:rPr lang="en-US" dirty="0" smtClean="0"/>
              <a:t> = specific heat capacity of water</a:t>
            </a:r>
          </a:p>
          <a:p>
            <a:r>
              <a:rPr lang="el-GR" dirty="0" smtClean="0"/>
              <a:t>κ</a:t>
            </a:r>
            <a:r>
              <a:rPr lang="en-US" dirty="0" smtClean="0"/>
              <a:t> = </a:t>
            </a:r>
            <a:r>
              <a:rPr lang="en-US" dirty="0" smtClean="0"/>
              <a:t>thermal conductivity</a:t>
            </a:r>
          </a:p>
          <a:p>
            <a:r>
              <a:rPr lang="en-US" i="1" dirty="0" smtClean="0"/>
              <a:t>ε = </a:t>
            </a:r>
            <a:r>
              <a:rPr lang="en-US" dirty="0" smtClean="0"/>
              <a:t>optical </a:t>
            </a:r>
            <a:r>
              <a:rPr lang="en-US" dirty="0" smtClean="0"/>
              <a:t>absorption </a:t>
            </a:r>
            <a:r>
              <a:rPr lang="en-US" dirty="0" smtClean="0"/>
              <a:t>coefficient</a:t>
            </a:r>
            <a:endParaRPr lang="en-US" i="1" dirty="0" smtClean="0"/>
          </a:p>
          <a:p>
            <a:r>
              <a:rPr lang="en-US" i="1" dirty="0" smtClean="0"/>
              <a:t>u = </a:t>
            </a:r>
            <a:r>
              <a:rPr lang="en-US" dirty="0" smtClean="0"/>
              <a:t>spatial </a:t>
            </a:r>
            <a:r>
              <a:rPr lang="en-US" dirty="0" smtClean="0"/>
              <a:t>distribution </a:t>
            </a:r>
            <a:r>
              <a:rPr lang="en-US" dirty="0" smtClean="0"/>
              <a:t>of laser power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79030" y="3839269"/>
            <a:ext cx="40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total output power</a:t>
            </a:r>
          </a:p>
          <a:p>
            <a:r>
              <a:rPr lang="en-US" dirty="0" smtClean="0"/>
              <a:t>R = Fiber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2339</TotalTime>
  <Words>584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Update 2</vt:lpstr>
      <vt:lpstr>Paper Analysis</vt:lpstr>
      <vt:lpstr>Theoretical Calculation of the ADTR</vt:lpstr>
      <vt:lpstr>Open Pipette Method for ADTR Measurement</vt:lpstr>
      <vt:lpstr>Variable Considerations</vt:lpstr>
      <vt:lpstr>Results</vt:lpstr>
      <vt:lpstr>Paper Analysis</vt:lpstr>
      <vt:lpstr>Theoretical Temperature Simulation</vt:lpstr>
      <vt:lpstr>Variable Considerations</vt:lpstr>
      <vt:lpstr>Experimental Calibration</vt:lpstr>
      <vt:lpstr>Simulation of laser-induced temp change</vt:lpstr>
      <vt:lpstr>Conclusion</vt:lpstr>
      <vt:lpstr>Implementation in Python</vt:lpstr>
      <vt:lpstr>Next Steps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B</dc:creator>
  <cp:lastModifiedBy>Dev B</cp:lastModifiedBy>
  <cp:revision>80</cp:revision>
  <dcterms:created xsi:type="dcterms:W3CDTF">2020-06-09T20:12:39Z</dcterms:created>
  <dcterms:modified xsi:type="dcterms:W3CDTF">2020-06-15T19:07:19Z</dcterms:modified>
</cp:coreProperties>
</file>