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0" r:id="rId8"/>
    <p:sldId id="261" r:id="rId9"/>
    <p:sldId id="262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3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4 &amp;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Ultrafast Optics Laboratory</a:t>
            </a:r>
          </a:p>
          <a:p>
            <a:r>
              <a:rPr lang="en-US" smtClean="0"/>
              <a:t>Boston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9537" r="8380" b="3924"/>
          <a:stretch/>
        </p:blipFill>
        <p:spPr>
          <a:xfrm>
            <a:off x="210621" y="2809982"/>
            <a:ext cx="5950577" cy="2589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71" y="2233091"/>
            <a:ext cx="4834547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1735"/>
            <a:ext cx="9613861" cy="3786526"/>
          </a:xfrm>
        </p:spPr>
        <p:txBody>
          <a:bodyPr>
            <a:normAutofit/>
          </a:bodyPr>
          <a:lstStyle/>
          <a:p>
            <a:r>
              <a:rPr lang="en-US" dirty="0" smtClean="0"/>
              <a:t>Traces of this paper can be found in certain pieces of the written code</a:t>
            </a:r>
          </a:p>
          <a:p>
            <a:endParaRPr lang="en-US" dirty="0" smtClean="0"/>
          </a:p>
          <a:p>
            <a:r>
              <a:rPr lang="en-US" dirty="0" smtClean="0"/>
              <a:t>It will be further elucidated with the following paper – this was the proceedings paper</a:t>
            </a:r>
          </a:p>
          <a:p>
            <a:endParaRPr lang="en-US" dirty="0" smtClean="0"/>
          </a:p>
          <a:p>
            <a:r>
              <a:rPr lang="en-US" dirty="0" smtClean="0"/>
              <a:t>This model can be utilized for our purposes – the geometry is indicative of such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9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full </a:t>
            </a:r>
            <a:r>
              <a:rPr lang="en-US" dirty="0" smtClean="0"/>
              <a:t>paper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Continue to search the code for implementation strategies</a:t>
            </a:r>
          </a:p>
          <a:p>
            <a:endParaRPr lang="en-US" dirty="0" smtClean="0"/>
          </a:p>
          <a:p>
            <a:r>
              <a:rPr lang="en-US" dirty="0" smtClean="0"/>
              <a:t>Further develop my temperature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Ganguly</a:t>
            </a:r>
            <a:r>
              <a:rPr lang="en-US" sz="1800" dirty="0"/>
              <a:t>, M., Jenkins, M. W., </a:t>
            </a:r>
            <a:r>
              <a:rPr lang="en-US" sz="1800" dirty="0" err="1"/>
              <a:t>Chiel</a:t>
            </a:r>
            <a:r>
              <a:rPr lang="en-US" sz="1800" dirty="0"/>
              <a:t>, H. J., &amp;amp; Jansen, E. D. (2016). Modeling the effects of elevated temperatures on action potential propagation in unmyelinated axons. Clinical and Translational </a:t>
            </a:r>
            <a:r>
              <a:rPr lang="en-US" sz="1800" dirty="0" err="1"/>
              <a:t>Neurophotonics</a:t>
            </a:r>
            <a:r>
              <a:rPr lang="en-US" sz="1800" dirty="0"/>
              <a:t>; Neural Imaging and Sensing; and </a:t>
            </a:r>
            <a:r>
              <a:rPr lang="en-US" sz="1800" dirty="0" err="1"/>
              <a:t>Optogenetics</a:t>
            </a:r>
            <a:r>
              <a:rPr lang="en-US" sz="1800" dirty="0"/>
              <a:t> and Optical Manipulation. doi:10.1117/12.2211048</a:t>
            </a:r>
          </a:p>
        </p:txBody>
      </p:sp>
    </p:spTree>
    <p:extLst>
      <p:ext uri="{BB962C8B-B14F-4D97-AF65-F5344CB8AC3E}">
        <p14:creationId xmlns:p14="http://schemas.microsoft.com/office/powerpoint/2010/main" val="22695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predictions demonstrate that increased temperatures cause disruptions in voltage gated ion channels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model utilizing the NEURON library was created in order to simulate the behavior of unmyelinated nerve axons with varying temperature distributions</a:t>
            </a:r>
          </a:p>
          <a:p>
            <a:endParaRPr lang="en-US" dirty="0"/>
          </a:p>
          <a:p>
            <a:r>
              <a:rPr lang="en-US" dirty="0" smtClean="0"/>
              <a:t>Axon behavior and associated underlying mechanisms are investigated</a:t>
            </a:r>
          </a:p>
        </p:txBody>
      </p:sp>
    </p:spTree>
    <p:extLst>
      <p:ext uri="{BB962C8B-B14F-4D97-AF65-F5344CB8AC3E}">
        <p14:creationId xmlns:p14="http://schemas.microsoft.com/office/powerpoint/2010/main" val="3414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Methodology – 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32" y="2533729"/>
            <a:ext cx="1993607" cy="605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692" y="2533729"/>
            <a:ext cx="1993607" cy="605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595" y="3570270"/>
            <a:ext cx="4777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Conductance for Potassium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n</a:t>
            </a:r>
            <a:r>
              <a:rPr lang="en-US" dirty="0" smtClean="0"/>
              <a:t> = the probability that a potassium gating element will move into a conducting state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755" y="3570270"/>
            <a:ext cx="4777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Conductance for Sodium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m = </a:t>
            </a:r>
            <a:r>
              <a:rPr lang="en-US" dirty="0" smtClean="0"/>
              <a:t>the probability that a sodium gating element will move into a conducting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h = </a:t>
            </a:r>
            <a:r>
              <a:rPr lang="en-US" dirty="0" smtClean="0"/>
              <a:t>probability that another gating element is initially open at rest then closes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8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Methodology - 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41" y="2470935"/>
            <a:ext cx="3366631" cy="3152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9762" y="2470935"/>
            <a:ext cx="5131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Rate of change in the probability in the probability of the gates conducting –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= the rate at which a gate that is currently not conducting would become conducting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β = the rate at which a gate that is currently conducting would become non conducting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α, </a:t>
            </a:r>
            <a:r>
              <a:rPr lang="el-GR" dirty="0" smtClean="0"/>
              <a:t>β</a:t>
            </a:r>
            <a:r>
              <a:rPr lang="en-US" dirty="0" smtClean="0"/>
              <a:t> are functions of the membrane voltage </a:t>
            </a:r>
            <a:r>
              <a:rPr lang="en-US" i="1" dirty="0" err="1" smtClean="0"/>
              <a:t>Vm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Methodology –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51702"/>
            <a:ext cx="3579184" cy="853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8" y="4645445"/>
            <a:ext cx="2543391" cy="805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7251" y="2841739"/>
            <a:ext cx="62276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x = m, n, or 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n = simultaneous activating of 4 gating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m =</a:t>
            </a:r>
            <a:r>
              <a:rPr lang="en-US" sz="2000" i="1" dirty="0"/>
              <a:t> simultaneous activating of </a:t>
            </a:r>
            <a:r>
              <a:rPr lang="en-US" sz="2000" i="1" dirty="0" smtClean="0"/>
              <a:t>3 </a:t>
            </a:r>
            <a:r>
              <a:rPr lang="en-US" sz="2000" i="1" dirty="0"/>
              <a:t>gating </a:t>
            </a:r>
            <a:r>
              <a:rPr lang="en-US" sz="2000" i="1" dirty="0" smtClean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h = probability of a gating element open at rest, but closes with a probability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k = thermic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T = experimental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To = Baseline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err="1" smtClean="0"/>
              <a:t>ai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</a:t>
            </a:r>
            <a:r>
              <a:rPr lang="en-US" sz="2000" i="1" dirty="0" err="1" smtClean="0"/>
              <a:t>m,n,h</a:t>
            </a:r>
            <a:r>
              <a:rPr lang="en-US" sz="2000" i="1" dirty="0" smtClean="0"/>
              <a:t>) &amp; bi(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</a:t>
            </a:r>
            <a:r>
              <a:rPr lang="en-US" sz="2000" i="1" dirty="0" err="1" smtClean="0"/>
              <a:t>m,n,h</a:t>
            </a:r>
            <a:r>
              <a:rPr lang="en-US" sz="2000" i="1" dirty="0" smtClean="0"/>
              <a:t>) = Functions of the membrane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692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Methodology -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NEURON contains several built-in functions that allow for simple solving of the differential equations involved in the H-H mechanism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Imported libraries include Numpy and 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Methodology -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used assumes a 40mm x .5mm one-dimensional axon</a:t>
            </a:r>
          </a:p>
          <a:p>
            <a:r>
              <a:rPr lang="en-US" dirty="0" smtClean="0"/>
              <a:t>This axon is divided into 999 segments, with the membrane voltage, gating variables, and ionic currents calculated at each node</a:t>
            </a:r>
          </a:p>
          <a:p>
            <a:r>
              <a:rPr lang="en-US" dirty="0" smtClean="0"/>
              <a:t>The NEURON </a:t>
            </a:r>
            <a:r>
              <a:rPr lang="en-US" dirty="0" err="1" smtClean="0"/>
              <a:t>Iclamp</a:t>
            </a:r>
            <a:r>
              <a:rPr lang="en-US" dirty="0" smtClean="0"/>
              <a:t> function is used to deliver electrode current into the cell</a:t>
            </a:r>
          </a:p>
          <a:p>
            <a:r>
              <a:rPr lang="en-US" dirty="0" smtClean="0"/>
              <a:t>Current is measured from the middle of the 40mm axon, stimulated with 2000 </a:t>
            </a:r>
            <a:r>
              <a:rPr lang="en-US" dirty="0" err="1" smtClean="0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Model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8" y="2407865"/>
            <a:ext cx="4830821" cy="3868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2282" y="2910826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modeling and published experimental data show good agreement at low temperatures, but show large deviations at higher temperatures</a:t>
            </a:r>
          </a:p>
          <a:p>
            <a:endParaRPr lang="en-US" sz="2000" dirty="0"/>
          </a:p>
          <a:p>
            <a:r>
              <a:rPr lang="en-US" sz="2000" dirty="0" smtClean="0"/>
              <a:t>**The x-axis is the temperature delta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9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1138</TotalTime>
  <Words>496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Update 4 &amp; 5</vt:lpstr>
      <vt:lpstr>Paper Analysis</vt:lpstr>
      <vt:lpstr>Abstract</vt:lpstr>
      <vt:lpstr>Modeling Methodology – Equations</vt:lpstr>
      <vt:lpstr>Modeling Methodology - Equations</vt:lpstr>
      <vt:lpstr>Modeling Methodology – Equations</vt:lpstr>
      <vt:lpstr>Modeling Methodology - Environment</vt:lpstr>
      <vt:lpstr>Modeling Methodology - Geometry</vt:lpstr>
      <vt:lpstr>Results – Model Validation</vt:lpstr>
      <vt:lpstr>Conclusion</vt:lpstr>
      <vt:lpstr>Conclusion</vt:lpstr>
      <vt:lpstr>Next Steps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4</dc:title>
  <dc:creator>Dev B</dc:creator>
  <cp:lastModifiedBy>Dev B</cp:lastModifiedBy>
  <cp:revision>34</cp:revision>
  <dcterms:created xsi:type="dcterms:W3CDTF">2020-06-23T19:54:35Z</dcterms:created>
  <dcterms:modified xsi:type="dcterms:W3CDTF">2020-07-06T17:25:59Z</dcterms:modified>
</cp:coreProperties>
</file>