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2" r:id="rId8"/>
    <p:sldId id="274" r:id="rId9"/>
    <p:sldId id="275" r:id="rId10"/>
    <p:sldId id="276" r:id="rId11"/>
    <p:sldId id="280" r:id="rId12"/>
    <p:sldId id="277" r:id="rId13"/>
    <p:sldId id="263" r:id="rId14"/>
    <p:sldId id="264" r:id="rId15"/>
    <p:sldId id="279" r:id="rId16"/>
    <p:sldId id="266" r:id="rId17"/>
    <p:sldId id="270" r:id="rId18"/>
    <p:sldId id="273" r:id="rId19"/>
    <p:sldId id="281" r:id="rId20"/>
    <p:sldId id="265" r:id="rId21"/>
    <p:sldId id="271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2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36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0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8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6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1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5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8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5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1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8390-7D93-4355-B301-6B9139DE321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7245-2C53-4A5E-A183-ACF71EEC04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11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- Week 6 &amp;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Ultrafast Optics Laboratory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Sodium-Potassium Pump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47444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original Hodgkin and Huxley model, the sodium/potassium pump was not </a:t>
            </a:r>
            <a:r>
              <a:rPr lang="en-US" dirty="0" smtClean="0"/>
              <a:t>incorporated, because </a:t>
            </a:r>
            <a:r>
              <a:rPr lang="en-US" dirty="0"/>
              <a:t>their initial studies suggested that the resting </a:t>
            </a:r>
            <a:r>
              <a:rPr lang="en-US" dirty="0" smtClean="0"/>
              <a:t>membrane potential </a:t>
            </a:r>
            <a:r>
              <a:rPr lang="en-US" dirty="0"/>
              <a:t>was unchanged by </a:t>
            </a:r>
            <a:r>
              <a:rPr lang="en-US" dirty="0" smtClean="0"/>
              <a:t>temperature</a:t>
            </a:r>
          </a:p>
          <a:p>
            <a:endParaRPr lang="en-US" dirty="0"/>
          </a:p>
          <a:p>
            <a:r>
              <a:rPr lang="en-US" dirty="0" smtClean="0"/>
              <a:t>This model relies on more contemporary findings, stating that </a:t>
            </a:r>
            <a:r>
              <a:rPr lang="en-US" dirty="0"/>
              <a:t>a temperature-dependent sodium–potassium </a:t>
            </a:r>
            <a:r>
              <a:rPr lang="en-US" dirty="0" smtClean="0"/>
              <a:t>pump significantly </a:t>
            </a:r>
            <a:r>
              <a:rPr lang="en-US" dirty="0"/>
              <a:t>contributed to changes in the resting potential </a:t>
            </a:r>
            <a:r>
              <a:rPr lang="en-US" dirty="0" smtClean="0"/>
              <a:t>with temperature </a:t>
            </a:r>
          </a:p>
          <a:p>
            <a:endParaRPr lang="en-US" dirty="0"/>
          </a:p>
          <a:p>
            <a:r>
              <a:rPr lang="en-US" dirty="0" smtClean="0"/>
              <a:t>Equations for this sodium-potassium pump, estimating for the pump Q10, were utilized from van </a:t>
            </a:r>
            <a:r>
              <a:rPr lang="en-US" dirty="0" err="1" smtClean="0"/>
              <a:t>Egeraat</a:t>
            </a:r>
            <a:r>
              <a:rPr lang="en-US" dirty="0" smtClean="0"/>
              <a:t> and </a:t>
            </a:r>
            <a:r>
              <a:rPr lang="en-US" dirty="0" err="1" smtClean="0"/>
              <a:t>Wikswo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0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Sodium-Potassium Pump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047067" cy="3599316"/>
          </a:xfrm>
        </p:spPr>
        <p:txBody>
          <a:bodyPr/>
          <a:lstStyle/>
          <a:p>
            <a:r>
              <a:rPr lang="en-US" dirty="0" err="1"/>
              <a:t>INa_pump</a:t>
            </a:r>
            <a:r>
              <a:rPr lang="en-US" dirty="0"/>
              <a:t> and </a:t>
            </a:r>
            <a:r>
              <a:rPr lang="en-US" dirty="0" err="1"/>
              <a:t>IK_pump</a:t>
            </a:r>
            <a:r>
              <a:rPr lang="en-US" dirty="0"/>
              <a:t> are the sodium and </a:t>
            </a:r>
            <a:r>
              <a:rPr lang="en-US" dirty="0" smtClean="0"/>
              <a:t>potassium currents </a:t>
            </a:r>
            <a:r>
              <a:rPr lang="en-US" dirty="0"/>
              <a:t>due to the </a:t>
            </a:r>
            <a:r>
              <a:rPr lang="en-US" dirty="0" smtClean="0"/>
              <a:t>pump</a:t>
            </a:r>
          </a:p>
          <a:p>
            <a:r>
              <a:rPr lang="en-US" dirty="0" err="1"/>
              <a:t>Vm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membrane </a:t>
            </a:r>
            <a:r>
              <a:rPr lang="en-US" dirty="0" smtClean="0"/>
              <a:t>potential</a:t>
            </a:r>
          </a:p>
          <a:p>
            <a:r>
              <a:rPr lang="en-US" dirty="0" err="1" smtClean="0"/>
              <a:t>Epump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reversal potential of the </a:t>
            </a:r>
            <a:r>
              <a:rPr lang="en-US" dirty="0" smtClean="0"/>
              <a:t>pump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13" y="2956154"/>
            <a:ext cx="4155369" cy="17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Sodium and Potassium </a:t>
            </a:r>
            <a:r>
              <a:rPr lang="en-US" dirty="0" err="1" smtClean="0"/>
              <a:t>Conductances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08950" cy="3599316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original Hodgkin </a:t>
            </a:r>
            <a:r>
              <a:rPr lang="en-US" dirty="0"/>
              <a:t>and Huxley model, the peak sodium and potassium </a:t>
            </a:r>
            <a:r>
              <a:rPr lang="en-US" dirty="0" err="1" smtClean="0"/>
              <a:t>conductances</a:t>
            </a:r>
            <a:r>
              <a:rPr lang="en-US" dirty="0" smtClean="0"/>
              <a:t> </a:t>
            </a:r>
            <a:r>
              <a:rPr lang="en-US" dirty="0"/>
              <a:t>were assumed to be constant and independent of </a:t>
            </a:r>
            <a:r>
              <a:rPr lang="en-US" dirty="0" smtClean="0"/>
              <a:t>temperature</a:t>
            </a:r>
          </a:p>
          <a:p>
            <a:r>
              <a:rPr lang="en-US" dirty="0" smtClean="0"/>
              <a:t>Contemporary studies suggest otherwise</a:t>
            </a:r>
          </a:p>
          <a:p>
            <a:r>
              <a:rPr lang="en-US" dirty="0" smtClean="0"/>
              <a:t>By </a:t>
            </a:r>
            <a:r>
              <a:rPr lang="en-US" dirty="0"/>
              <a:t>extrapolating data from Rosenthal and </a:t>
            </a:r>
            <a:r>
              <a:rPr lang="en-US" dirty="0" err="1" smtClean="0"/>
              <a:t>Bezanilla</a:t>
            </a:r>
            <a:r>
              <a:rPr lang="en-US" dirty="0" smtClean="0"/>
              <a:t> (2000) and fitting the curve, the following equations were created: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36" y="2928470"/>
            <a:ext cx="3763071" cy="16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6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Model Verification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102"/>
          <a:stretch/>
        </p:blipFill>
        <p:spPr>
          <a:xfrm>
            <a:off x="6873064" y="2192924"/>
            <a:ext cx="4225119" cy="3239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778" y="5560064"/>
            <a:ext cx="522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 - </a:t>
            </a:r>
            <a:r>
              <a:rPr lang="en-US" i="1" dirty="0"/>
              <a:t>Comparisons of model outputs to experimental data measuring rates of rise or fall of squid action </a:t>
            </a:r>
            <a:r>
              <a:rPr lang="en-US" i="1" dirty="0" smtClean="0"/>
              <a:t>potentials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73905" y="5602941"/>
            <a:ext cx="522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 - </a:t>
            </a:r>
            <a:r>
              <a:rPr lang="en-US" i="1" dirty="0"/>
              <a:t>Comparisons of measured conduction velocity to model predictions.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7069"/>
          <a:stretch/>
        </p:blipFill>
        <p:spPr>
          <a:xfrm>
            <a:off x="1057958" y="2208373"/>
            <a:ext cx="4267077" cy="32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5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13750" cy="38726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of the numbered items corresponds to the associated numbered figure in the paper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NEURON functions and modalities mentioned in the paper are nowhere in this repository</a:t>
            </a:r>
          </a:p>
          <a:p>
            <a:endParaRPr lang="en-US" dirty="0" smtClean="0"/>
          </a:p>
          <a:p>
            <a:r>
              <a:rPr lang="en-US" dirty="0" smtClean="0"/>
              <a:t>Indicate that the source NEURON file is not here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20" y="2108796"/>
            <a:ext cx="2642026" cy="44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information presented by this paper, it is clear that this model would be valuable to our group</a:t>
            </a:r>
          </a:p>
          <a:p>
            <a:endParaRPr lang="en-US" dirty="0"/>
          </a:p>
          <a:p>
            <a:r>
              <a:rPr lang="en-US" dirty="0" smtClean="0"/>
              <a:t>The modified HH model more accurately describes experimental data</a:t>
            </a:r>
          </a:p>
          <a:p>
            <a:endParaRPr lang="en-US" dirty="0"/>
          </a:p>
          <a:p>
            <a:r>
              <a:rPr lang="en-US" dirty="0" smtClean="0"/>
              <a:t>Procuring the source NEURON file would allow us to create models that account for temperature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Former Simulation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Alternate 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73.9 cm^-1	Optical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Absorption Coefficient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93.41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  	Beam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waist at axial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z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164.56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	Axial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tc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.01523 s	Characteristic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time of the thermal lens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variable wattage	irradiation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laser power, obeys Beer-Lambert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law		with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initial laser power 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κ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0.6 W/mK 	thermal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conductivity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ρ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1000 kg/m^3	density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water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4188 J kg^-1 K^-1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heat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capacity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25 </a:t>
            </a:r>
            <a:r>
              <a:rPr kumimoji="0" lang="el-G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		radius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the fiber core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4638" y="2369187"/>
            <a:ext cx="5244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Taken from:</a:t>
            </a:r>
          </a:p>
          <a:p>
            <a:r>
              <a:rPr lang="en-US" sz="1400" dirty="0"/>
              <a:t>Li, Xinyu, Jia Liu, Shanshan Liang, and Changsen Sun. "980-nm Infrared Laser Modulation of Sodium Channel Kinetics in a Neuron Cell Linearly Mediated by Photothermal Effect." Journal of Biomedical Optics 19, no. 10 (2014): 105002-105002.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18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64365"/>
              </p:ext>
            </p:extLst>
          </p:nvPr>
        </p:nvGraphicFramePr>
        <p:xfrm>
          <a:off x="1801059" y="2221152"/>
          <a:ext cx="8705016" cy="4152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1672">
                  <a:extLst>
                    <a:ext uri="{9D8B030D-6E8A-4147-A177-3AD203B41FA5}">
                      <a16:colId xmlns:a16="http://schemas.microsoft.com/office/drawing/2014/main" val="3155804813"/>
                    </a:ext>
                  </a:extLst>
                </a:gridCol>
                <a:gridCol w="2901672">
                  <a:extLst>
                    <a:ext uri="{9D8B030D-6E8A-4147-A177-3AD203B41FA5}">
                      <a16:colId xmlns:a16="http://schemas.microsoft.com/office/drawing/2014/main" val="2520319525"/>
                    </a:ext>
                  </a:extLst>
                </a:gridCol>
                <a:gridCol w="2901672">
                  <a:extLst>
                    <a:ext uri="{9D8B030D-6E8A-4147-A177-3AD203B41FA5}">
                      <a16:colId xmlns:a16="http://schemas.microsoft.com/office/drawing/2014/main" val="4281221820"/>
                    </a:ext>
                  </a:extLst>
                </a:gridCol>
              </a:tblGrid>
              <a:tr h="424532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Xuedong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97733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at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[0mW – 20mW]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2.9mW </a:t>
                      </a:r>
                      <a:r>
                        <a:rPr lang="en-US" i="1" dirty="0" smtClean="0"/>
                        <a:t>or</a:t>
                      </a:r>
                      <a:r>
                        <a:rPr lang="en-US" i="0" dirty="0" smtClean="0"/>
                        <a:t> 5.5mW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6230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 smtClean="0"/>
                        <a:t>Beam Radius at</a:t>
                      </a:r>
                      <a:r>
                        <a:rPr lang="en-US" baseline="0" dirty="0" smtClean="0"/>
                        <a:t>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93.41 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25.18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35666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 smtClean="0"/>
                        <a:t>Beam Radius at the Waist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40930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Plane Position (z-distance)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164.56 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117.55um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63858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 Thermal Time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 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110.54um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67254" y="3408218"/>
                <a:ext cx="3028950" cy="75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R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(62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°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(28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°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254" y="3408218"/>
                <a:ext cx="3028950" cy="757708"/>
              </a:xfrm>
              <a:prstGeom prst="rect">
                <a:avLst/>
              </a:prstGeom>
              <a:blipFill>
                <a:blip r:embed="rId2"/>
                <a:stretch>
                  <a:fillRect l="-3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88995" y="2723490"/>
            <a:ext cx="7218815" cy="3027878"/>
            <a:chOff x="83750" y="2733881"/>
            <a:chExt cx="7218815" cy="3027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0" y="2733881"/>
              <a:ext cx="7218815" cy="3027878"/>
            </a:xfrm>
            <a:prstGeom prst="rect">
              <a:avLst/>
            </a:prstGeom>
          </p:spPr>
        </p:pic>
        <p:sp>
          <p:nvSpPr>
            <p:cNvPr id="5" name="Left Brace 4"/>
            <p:cNvSpPr/>
            <p:nvPr/>
          </p:nvSpPr>
          <p:spPr>
            <a:xfrm rot="16200000">
              <a:off x="4660324" y="4810990"/>
              <a:ext cx="316922" cy="29614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70714" y="5117522"/>
              <a:ext cx="296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6592342">
              <a:off x="4530506" y="3965353"/>
              <a:ext cx="306532" cy="982749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5296" y="4042964"/>
              <a:ext cx="296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Z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205949">
              <a:off x="3832149" y="4255109"/>
              <a:ext cx="306532" cy="46842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6868" y="4247820"/>
              <a:ext cx="296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67254" y="4466313"/>
                <a:ext cx="3397828" cy="75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Z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outerRadius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(62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°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(28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°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254" y="4466313"/>
                <a:ext cx="3397828" cy="757708"/>
              </a:xfrm>
              <a:prstGeom prst="rect">
                <a:avLst/>
              </a:prstGeom>
              <a:blipFill>
                <a:blip r:embed="rId4"/>
                <a:stretch>
                  <a:fillRect l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0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Analysis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Ganguly, M., Jenkins, M. W., Chiel, H. J., &amp;amp; Jansen, E. D. (2016). Modeling the effects of elevated temperatures on action potential propagation in unmyelinated axons. Clinical and Translational Neurophotonics; Neural Imaging and Sensing; and Optogenetics and Optical Manipulation. doi:10.1117/12.2211048</a:t>
            </a:r>
          </a:p>
        </p:txBody>
      </p:sp>
    </p:spTree>
    <p:extLst>
      <p:ext uri="{BB962C8B-B14F-4D97-AF65-F5344CB8AC3E}">
        <p14:creationId xmlns:p14="http://schemas.microsoft.com/office/powerpoint/2010/main" val="131924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62" y="4382213"/>
            <a:ext cx="2787541" cy="2090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882" y="203184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493" y="203184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8915" y="20318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8881" y="438221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6493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4862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69927" y="6465151"/>
            <a:ext cx="82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**The x-axis represents the initial power**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Temperature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41" y="2277517"/>
            <a:ext cx="5470002" cy="410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5" y="2277517"/>
            <a:ext cx="5485713" cy="4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Neuron-based files in the codebase yielded only one result</a:t>
            </a:r>
          </a:p>
          <a:p>
            <a:endParaRPr lang="en-US" dirty="0"/>
          </a:p>
          <a:p>
            <a:r>
              <a:rPr lang="en-US" dirty="0" smtClean="0"/>
              <a:t>Move through the rest of the repository (Jupyter Notebook / CSV files) in order to see the origin for the other graphs</a:t>
            </a:r>
          </a:p>
          <a:p>
            <a:endParaRPr lang="en-US" dirty="0"/>
          </a:p>
          <a:p>
            <a:r>
              <a:rPr lang="en-US" dirty="0" smtClean="0"/>
              <a:t>Implement Varying Radius (accounting for elliptical shape)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IR lasers, </a:t>
            </a:r>
            <a:r>
              <a:rPr lang="en-US" dirty="0"/>
              <a:t>it is possible to deliver infrared light to </a:t>
            </a:r>
            <a:r>
              <a:rPr lang="en-US" dirty="0" smtClean="0"/>
              <a:t>tissue with high </a:t>
            </a:r>
            <a:r>
              <a:rPr lang="en-US" dirty="0"/>
              <a:t>spatial and temporal specificity to control excitable </a:t>
            </a:r>
            <a:r>
              <a:rPr lang="en-US" dirty="0" smtClean="0"/>
              <a:t>tissues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Sought </a:t>
            </a:r>
            <a:r>
              <a:rPr lang="en-US" dirty="0"/>
              <a:t>to analyze the potential mechanism of thermal inhibition by using </a:t>
            </a:r>
            <a:r>
              <a:rPr lang="en-US" dirty="0" smtClean="0"/>
              <a:t>computational models </a:t>
            </a:r>
            <a:r>
              <a:rPr lang="en-US" dirty="0"/>
              <a:t>of a well-studied invertebrate </a:t>
            </a:r>
            <a:r>
              <a:rPr lang="en-US" dirty="0" smtClean="0"/>
              <a:t>model - the </a:t>
            </a:r>
            <a:r>
              <a:rPr lang="en-US" dirty="0"/>
              <a:t>squid </a:t>
            </a:r>
            <a:r>
              <a:rPr lang="en-US" dirty="0" smtClean="0"/>
              <a:t>giant axon</a:t>
            </a:r>
          </a:p>
          <a:p>
            <a:endParaRPr lang="en-US" dirty="0" smtClean="0"/>
          </a:p>
          <a:p>
            <a:r>
              <a:rPr lang="en-US" dirty="0" smtClean="0"/>
              <a:t>Sought </a:t>
            </a:r>
            <a:r>
              <a:rPr lang="en-US" dirty="0"/>
              <a:t>to test Huxley’s hypothesis that </a:t>
            </a:r>
            <a:r>
              <a:rPr lang="en-US" dirty="0" smtClean="0"/>
              <a:t>activation of </a:t>
            </a:r>
            <a:r>
              <a:rPr lang="en-US" dirty="0"/>
              <a:t>voltage-dependent potassium ion channels was </a:t>
            </a:r>
            <a:r>
              <a:rPr lang="en-US" dirty="0" smtClean="0"/>
              <a:t>primarily responsible </a:t>
            </a:r>
            <a:r>
              <a:rPr lang="en-US" dirty="0"/>
              <a:t>for thermal inhibition.</a:t>
            </a:r>
          </a:p>
        </p:txBody>
      </p:sp>
    </p:spTree>
    <p:extLst>
      <p:ext uri="{BB962C8B-B14F-4D97-AF65-F5344CB8AC3E}">
        <p14:creationId xmlns:p14="http://schemas.microsoft.com/office/powerpoint/2010/main" val="105267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Axon Geometry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79119" cy="3599316"/>
          </a:xfrm>
        </p:spPr>
        <p:txBody>
          <a:bodyPr/>
          <a:lstStyle/>
          <a:p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smtClean="0"/>
              <a:t>100mm</a:t>
            </a:r>
          </a:p>
          <a:p>
            <a:r>
              <a:rPr lang="en-US" dirty="0" smtClean="0"/>
              <a:t>Diameter </a:t>
            </a:r>
            <a:r>
              <a:rPr lang="en-US" dirty="0"/>
              <a:t>of </a:t>
            </a:r>
            <a:r>
              <a:rPr lang="en-US" dirty="0" smtClean="0"/>
              <a:t>0.5mm</a:t>
            </a:r>
          </a:p>
          <a:p>
            <a:r>
              <a:rPr lang="en-US" dirty="0" smtClean="0"/>
              <a:t>Current Injected for 250ms</a:t>
            </a:r>
          </a:p>
          <a:p>
            <a:r>
              <a:rPr lang="en-US" dirty="0" smtClean="0"/>
              <a:t>Simulation timer for 500ms</a:t>
            </a:r>
          </a:p>
          <a:p>
            <a:r>
              <a:rPr lang="en-US" dirty="0" smtClean="0"/>
              <a:t>If model ion axon diameter &gt; 10 um -&gt; depolarizing current = 2000na</a:t>
            </a:r>
          </a:p>
          <a:p>
            <a:r>
              <a:rPr lang="en-US" dirty="0"/>
              <a:t>If model ion axon diameter </a:t>
            </a:r>
            <a:r>
              <a:rPr lang="en-US" dirty="0" smtClean="0"/>
              <a:t>&lt; </a:t>
            </a:r>
            <a:r>
              <a:rPr lang="en-US" dirty="0"/>
              <a:t>10 um -&gt; depolarizing current = </a:t>
            </a:r>
            <a:r>
              <a:rPr lang="en-US" dirty="0" smtClean="0"/>
              <a:t>100na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Axon Geometry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24786" cy="3599316"/>
          </a:xfrm>
        </p:spPr>
        <p:txBody>
          <a:bodyPr/>
          <a:lstStyle/>
          <a:p>
            <a:r>
              <a:rPr lang="en-US" dirty="0" smtClean="0"/>
              <a:t>In order to assess the effect of axonal diameter on temperature response, axon diameter was varied from .5 to 500 um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axial radii vary with temperature in the HH model, the model was fitted with varying axial resistances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70" y="3622595"/>
            <a:ext cx="4890179" cy="1027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9450" y="4790209"/>
            <a:ext cx="413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Segmental Current over </a:t>
            </a:r>
            <a:r>
              <a:rPr lang="en-US" i="1" dirty="0" smtClean="0"/>
              <a:t>j</a:t>
            </a:r>
            <a:r>
              <a:rPr lang="en-US" dirty="0" smtClean="0"/>
              <a:t> different segments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Temperature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71047" cy="359931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One half of the axon would remain at a base temperature (6.3 °C) while the other half’s temperature would be varied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Done to ensure that the transient currents induced by the initiation of an action potential were minimized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61" y="2518714"/>
            <a:ext cx="4958418" cy="190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8618" y="4686300"/>
            <a:ext cx="4644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T(x) = Temperature profile</a:t>
            </a:r>
          </a:p>
          <a:p>
            <a:pPr algn="ctr"/>
            <a:r>
              <a:rPr lang="en-US" i="1" dirty="0" smtClean="0"/>
              <a:t>T1 = Initial temperature at location a</a:t>
            </a:r>
          </a:p>
          <a:p>
            <a:pPr algn="ctr"/>
            <a:r>
              <a:rPr lang="en-US" i="1" dirty="0" smtClean="0"/>
              <a:t>T2 = Initial temperature at location 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621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Temperature Change – Alt.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83373" cy="3599316"/>
          </a:xfrm>
        </p:spPr>
        <p:txBody>
          <a:bodyPr/>
          <a:lstStyle/>
          <a:p>
            <a:r>
              <a:rPr lang="en-US" dirty="0" smtClean="0"/>
              <a:t>Temperature change is applied along the central region of a three-section axon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to determine the minimum length of the elevated temperature region that could block action potentials</a:t>
            </a:r>
          </a:p>
          <a:p>
            <a:pPr lvl="1"/>
            <a:r>
              <a:rPr lang="en-US" dirty="0" smtClean="0"/>
              <a:t>An action potential is considered “blocked” if the potential at the end of the axon never exceeds -60mV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9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– Dependent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580" y="2659602"/>
            <a:ext cx="9613861" cy="3599316"/>
          </a:xfrm>
        </p:spPr>
        <p:txBody>
          <a:bodyPr/>
          <a:lstStyle/>
          <a:p>
            <a:r>
              <a:rPr lang="en-US" dirty="0" smtClean="0"/>
              <a:t>Several features of the original HH model would become temperature dependent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Temperature varying Q10 factor</a:t>
            </a:r>
          </a:p>
          <a:p>
            <a:pPr lvl="1"/>
            <a:r>
              <a:rPr lang="en-US" dirty="0" smtClean="0"/>
              <a:t>Peak potassium and sodium conductance's</a:t>
            </a:r>
          </a:p>
          <a:p>
            <a:pPr lvl="1"/>
            <a:r>
              <a:rPr lang="en-US" dirty="0" smtClean="0"/>
              <a:t>Temperature dependent sodium-potassium pump</a:t>
            </a:r>
          </a:p>
          <a:p>
            <a:pPr lvl="1"/>
            <a:r>
              <a:rPr lang="en-US" dirty="0" smtClean="0"/>
              <a:t>Axial resistance as a function of temperature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 Temperature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993466" cy="3599316"/>
          </a:xfrm>
        </p:spPr>
        <p:txBody>
          <a:bodyPr/>
          <a:lstStyle/>
          <a:p>
            <a:r>
              <a:rPr lang="en-US" dirty="0"/>
              <a:t>In the standard Hodgkin and Huxley </a:t>
            </a:r>
            <a:r>
              <a:rPr lang="en-US" dirty="0" smtClean="0"/>
              <a:t>model temperature </a:t>
            </a:r>
            <a:r>
              <a:rPr lang="en-US" dirty="0"/>
              <a:t>dependence is captured by altering the rate constants for the three gates controlling the voltage gated ion </a:t>
            </a:r>
            <a:r>
              <a:rPr lang="en-US" dirty="0" smtClean="0"/>
              <a:t>channels</a:t>
            </a:r>
          </a:p>
          <a:p>
            <a:endParaRPr lang="en-US" dirty="0"/>
          </a:p>
          <a:p>
            <a:r>
              <a:rPr lang="en-US" dirty="0" smtClean="0"/>
              <a:t>This model multiplies the differential equations for the m, n, and h gates by the Q10 term of the Q10 Relationship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44" y="2939627"/>
            <a:ext cx="3307934" cy="12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776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1682</TotalTime>
  <Words>902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Trebuchet MS</vt:lpstr>
      <vt:lpstr>Berlin</vt:lpstr>
      <vt:lpstr>Update - Week 6 &amp; 7</vt:lpstr>
      <vt:lpstr>Paper Analysis</vt:lpstr>
      <vt:lpstr>Introduction</vt:lpstr>
      <vt:lpstr>Model Axon Geometry </vt:lpstr>
      <vt:lpstr>Model Axon Geometry </vt:lpstr>
      <vt:lpstr>Simulating Temperature Changes</vt:lpstr>
      <vt:lpstr>Simulation Temperature Change – Alt. Method</vt:lpstr>
      <vt:lpstr>Temperature – Dependent Parameters</vt:lpstr>
      <vt:lpstr>Q10 Temperature Dependency</vt:lpstr>
      <vt:lpstr>Sodium-Potassium Pump</vt:lpstr>
      <vt:lpstr>Sodium-Potassium Pump Equations</vt:lpstr>
      <vt:lpstr>Peak Sodium and Potassium Conductances</vt:lpstr>
      <vt:lpstr>Results – Model Verification</vt:lpstr>
      <vt:lpstr>Codebase Structure</vt:lpstr>
      <vt:lpstr>Conclusion</vt:lpstr>
      <vt:lpstr>Former Simulation Updates</vt:lpstr>
      <vt:lpstr>Varying Alternate Parameters</vt:lpstr>
      <vt:lpstr>Computed Values</vt:lpstr>
      <vt:lpstr>Calculations</vt:lpstr>
      <vt:lpstr>Varying Time</vt:lpstr>
      <vt:lpstr>Comparison to Temperature Data</vt:lpstr>
      <vt:lpstr>Next Steps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- Week 6 &amp; 7</dc:title>
  <dc:creator>Dev B</dc:creator>
  <cp:lastModifiedBy>Dev B</cp:lastModifiedBy>
  <cp:revision>70</cp:revision>
  <dcterms:created xsi:type="dcterms:W3CDTF">2020-07-16T21:34:07Z</dcterms:created>
  <dcterms:modified xsi:type="dcterms:W3CDTF">2020-07-22T15:04:46Z</dcterms:modified>
</cp:coreProperties>
</file>