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8F44E-0DE2-4EF8-93CF-0B289303A960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B5A66AD-9FB0-4C0D-961F-99B473077F57}">
      <dgm:prSet phldrT="[Text]"/>
      <dgm:spPr/>
      <dgm:t>
        <a:bodyPr/>
        <a:lstStyle/>
        <a:p>
          <a:r>
            <a:rPr lang="en-US" dirty="0" smtClean="0"/>
            <a:t>Temperature Fitting</a:t>
          </a:r>
          <a:endParaRPr lang="en-US" dirty="0"/>
        </a:p>
      </dgm:t>
    </dgm:pt>
    <dgm:pt modelId="{0C0BCC3E-E176-4B47-B51E-03ECD1E99888}" type="parTrans" cxnId="{21771845-198F-4D9C-B526-7064FC45F93E}">
      <dgm:prSet/>
      <dgm:spPr/>
      <dgm:t>
        <a:bodyPr/>
        <a:lstStyle/>
        <a:p>
          <a:endParaRPr lang="en-US"/>
        </a:p>
      </dgm:t>
    </dgm:pt>
    <dgm:pt modelId="{2EB22315-18D9-437F-AFB0-FC3DD8DF390D}" type="sibTrans" cxnId="{21771845-198F-4D9C-B526-7064FC45F93E}">
      <dgm:prSet/>
      <dgm:spPr/>
      <dgm:t>
        <a:bodyPr/>
        <a:lstStyle/>
        <a:p>
          <a:endParaRPr lang="en-US"/>
        </a:p>
      </dgm:t>
    </dgm:pt>
    <dgm:pt modelId="{C6951E5C-E125-4C86-9F59-34807EB8E4CC}">
      <dgm:prSet phldrT="[Text]"/>
      <dgm:spPr/>
      <dgm:t>
        <a:bodyPr/>
        <a:lstStyle/>
        <a:p>
          <a:r>
            <a:rPr lang="en-US" dirty="0" smtClean="0"/>
            <a:t>Gain fitted equations from the temperature transient </a:t>
          </a:r>
          <a:endParaRPr lang="en-US" dirty="0"/>
        </a:p>
      </dgm:t>
    </dgm:pt>
    <dgm:pt modelId="{0CE28ED8-BC50-4A41-A947-434521FEF66F}" type="parTrans" cxnId="{4DBFC861-242E-4D7D-B08B-768928A25175}">
      <dgm:prSet/>
      <dgm:spPr/>
      <dgm:t>
        <a:bodyPr/>
        <a:lstStyle/>
        <a:p>
          <a:endParaRPr lang="en-US"/>
        </a:p>
      </dgm:t>
    </dgm:pt>
    <dgm:pt modelId="{DC3D93C3-E691-489A-B077-B3C3C5FFD113}" type="sibTrans" cxnId="{4DBFC861-242E-4D7D-B08B-768928A25175}">
      <dgm:prSet/>
      <dgm:spPr/>
      <dgm:t>
        <a:bodyPr/>
        <a:lstStyle/>
        <a:p>
          <a:endParaRPr lang="en-US"/>
        </a:p>
      </dgm:t>
    </dgm:pt>
    <dgm:pt modelId="{396D2EB6-14F2-40D0-9686-6F1581A8FA83}">
      <dgm:prSet phldrT="[Text]"/>
      <dgm:spPr/>
      <dgm:t>
        <a:bodyPr/>
        <a:lstStyle/>
        <a:p>
          <a:r>
            <a:rPr lang="en-US" dirty="0" smtClean="0"/>
            <a:t>Implement equations in established NEURON file</a:t>
          </a:r>
          <a:endParaRPr lang="en-US" dirty="0"/>
        </a:p>
      </dgm:t>
    </dgm:pt>
    <dgm:pt modelId="{F3A0CCCC-1E3C-41F5-AD8D-98D4A9DA301E}" type="parTrans" cxnId="{96039DAF-31DB-4367-9F3B-F4E43BAF8A92}">
      <dgm:prSet/>
      <dgm:spPr/>
      <dgm:t>
        <a:bodyPr/>
        <a:lstStyle/>
        <a:p>
          <a:endParaRPr lang="en-US"/>
        </a:p>
      </dgm:t>
    </dgm:pt>
    <dgm:pt modelId="{2B441738-C6D0-426E-BF51-1CADA5BD4A49}" type="sibTrans" cxnId="{96039DAF-31DB-4367-9F3B-F4E43BAF8A92}">
      <dgm:prSet/>
      <dgm:spPr/>
      <dgm:t>
        <a:bodyPr/>
        <a:lstStyle/>
        <a:p>
          <a:endParaRPr lang="en-US"/>
        </a:p>
      </dgm:t>
    </dgm:pt>
    <dgm:pt modelId="{BD99E691-A1AF-4D3A-831B-CD58631F3E08}">
      <dgm:prSet phldrT="[Text]"/>
      <dgm:spPr/>
      <dgm:t>
        <a:bodyPr/>
        <a:lstStyle/>
        <a:p>
          <a:r>
            <a:rPr lang="en-US" dirty="0" smtClean="0"/>
            <a:t>Implement equations from [3] in python</a:t>
          </a:r>
          <a:endParaRPr lang="en-US" dirty="0"/>
        </a:p>
      </dgm:t>
    </dgm:pt>
    <dgm:pt modelId="{000754E5-1124-44BE-BE0D-0F2695E52D60}" type="parTrans" cxnId="{794F362F-2EE7-416A-8A13-314E5526FABD}">
      <dgm:prSet/>
      <dgm:spPr/>
      <dgm:t>
        <a:bodyPr/>
        <a:lstStyle/>
        <a:p>
          <a:endParaRPr lang="en-US"/>
        </a:p>
      </dgm:t>
    </dgm:pt>
    <dgm:pt modelId="{A4E49753-8ADF-4AE1-89FD-43C607CABA11}" type="sibTrans" cxnId="{794F362F-2EE7-416A-8A13-314E5526FABD}">
      <dgm:prSet/>
      <dgm:spPr/>
      <dgm:t>
        <a:bodyPr/>
        <a:lstStyle/>
        <a:p>
          <a:endParaRPr lang="en-US"/>
        </a:p>
      </dgm:t>
    </dgm:pt>
    <dgm:pt modelId="{16FB2CD8-EE1F-4CEC-A288-1B62D6D2A380}">
      <dgm:prSet phldrT="[Text]"/>
      <dgm:spPr/>
      <dgm:t>
        <a:bodyPr/>
        <a:lstStyle/>
        <a:p>
          <a:r>
            <a:rPr lang="en-US" dirty="0" smtClean="0"/>
            <a:t>Modify certain parameters to understand effects </a:t>
          </a:r>
          <a:endParaRPr lang="en-US" dirty="0"/>
        </a:p>
      </dgm:t>
    </dgm:pt>
    <dgm:pt modelId="{43C7835B-B6D5-419D-9F83-3788F881E6FD}" type="parTrans" cxnId="{7F492B4F-8B45-4DDA-A5FB-9B962A5CA58A}">
      <dgm:prSet/>
      <dgm:spPr/>
      <dgm:t>
        <a:bodyPr/>
        <a:lstStyle/>
        <a:p>
          <a:endParaRPr lang="en-US"/>
        </a:p>
      </dgm:t>
    </dgm:pt>
    <dgm:pt modelId="{A6E18ECA-64B8-4931-83BE-4C164C1E4840}" type="sibTrans" cxnId="{7F492B4F-8B45-4DDA-A5FB-9B962A5CA58A}">
      <dgm:prSet/>
      <dgm:spPr/>
      <dgm:t>
        <a:bodyPr/>
        <a:lstStyle/>
        <a:p>
          <a:endParaRPr lang="en-US"/>
        </a:p>
      </dgm:t>
    </dgm:pt>
    <dgm:pt modelId="{F3FB3ED9-FB10-4192-9B4B-CA16AF51751E}">
      <dgm:prSet phldrT="[Text]"/>
      <dgm:spPr/>
      <dgm:t>
        <a:bodyPr/>
        <a:lstStyle/>
        <a:p>
          <a:r>
            <a:rPr lang="en-US" dirty="0" smtClean="0"/>
            <a:t>Gain a deeper understanding of the Hodgkin-</a:t>
          </a:r>
          <a:r>
            <a:rPr lang="en-US" dirty="0" err="1" smtClean="0"/>
            <a:t>Huxely</a:t>
          </a:r>
          <a:r>
            <a:rPr lang="en-US" dirty="0" smtClean="0"/>
            <a:t> model</a:t>
          </a:r>
          <a:endParaRPr lang="en-US" dirty="0"/>
        </a:p>
      </dgm:t>
    </dgm:pt>
    <dgm:pt modelId="{4FAE77A5-51A9-418F-89B8-DB958756A614}" type="parTrans" cxnId="{71B3F344-85E7-420C-B9FC-BF47FD5050E3}">
      <dgm:prSet/>
      <dgm:spPr/>
      <dgm:t>
        <a:bodyPr/>
        <a:lstStyle/>
        <a:p>
          <a:endParaRPr lang="en-US"/>
        </a:p>
      </dgm:t>
    </dgm:pt>
    <dgm:pt modelId="{E45D0386-2473-46A2-A832-6E2A89918FF7}" type="sibTrans" cxnId="{71B3F344-85E7-420C-B9FC-BF47FD5050E3}">
      <dgm:prSet/>
      <dgm:spPr/>
      <dgm:t>
        <a:bodyPr/>
        <a:lstStyle/>
        <a:p>
          <a:endParaRPr lang="en-US"/>
        </a:p>
      </dgm:t>
    </dgm:pt>
    <dgm:pt modelId="{0D590032-08F3-45AB-BDD5-3E5C761A0F03}">
      <dgm:prSet phldrT="[Text]"/>
      <dgm:spPr/>
      <dgm:t>
        <a:bodyPr/>
        <a:lstStyle/>
        <a:p>
          <a:r>
            <a:rPr lang="en-US" dirty="0" smtClean="0"/>
            <a:t>Understand the effects of temperature on ion channel kinetics</a:t>
          </a:r>
          <a:endParaRPr lang="en-US" dirty="0"/>
        </a:p>
      </dgm:t>
    </dgm:pt>
    <dgm:pt modelId="{A16A4640-CC13-4E98-86B5-76C766FE39C4}" type="parTrans" cxnId="{6C410D06-FB75-4968-8A5B-95296ED09FA1}">
      <dgm:prSet/>
      <dgm:spPr/>
      <dgm:t>
        <a:bodyPr/>
        <a:lstStyle/>
        <a:p>
          <a:endParaRPr lang="en-US"/>
        </a:p>
      </dgm:t>
    </dgm:pt>
    <dgm:pt modelId="{F87E5477-AB50-454D-A7CD-195AE2CE4E52}" type="sibTrans" cxnId="{6C410D06-FB75-4968-8A5B-95296ED09FA1}">
      <dgm:prSet/>
      <dgm:spPr/>
      <dgm:t>
        <a:bodyPr/>
        <a:lstStyle/>
        <a:p>
          <a:endParaRPr lang="en-US"/>
        </a:p>
      </dgm:t>
    </dgm:pt>
    <dgm:pt modelId="{4EA0455E-3324-41AE-94B8-7E23E5FC9552}">
      <dgm:prSet phldrT="[Text]" custT="1"/>
      <dgm:spPr/>
      <dgm:t>
        <a:bodyPr/>
        <a:lstStyle/>
        <a:p>
          <a:r>
            <a:rPr lang="en-US" sz="1200" dirty="0" smtClean="0"/>
            <a:t>     Temperature Simulation Script</a:t>
          </a:r>
          <a:endParaRPr lang="en-US" sz="1200" dirty="0"/>
        </a:p>
      </dgm:t>
    </dgm:pt>
    <dgm:pt modelId="{436CDD25-9BD7-4550-B009-B19BCA7A7ABC}" type="parTrans" cxnId="{199445AB-9501-42D2-8D97-DB0C92CE7D66}">
      <dgm:prSet/>
      <dgm:spPr/>
      <dgm:t>
        <a:bodyPr/>
        <a:lstStyle/>
        <a:p>
          <a:endParaRPr lang="en-US"/>
        </a:p>
      </dgm:t>
    </dgm:pt>
    <dgm:pt modelId="{15B25A78-B433-4288-9C55-94CAEB9530DA}" type="sibTrans" cxnId="{199445AB-9501-42D2-8D97-DB0C92CE7D66}">
      <dgm:prSet/>
      <dgm:spPr/>
      <dgm:t>
        <a:bodyPr/>
        <a:lstStyle/>
        <a:p>
          <a:endParaRPr lang="en-US"/>
        </a:p>
      </dgm:t>
    </dgm:pt>
    <dgm:pt modelId="{1620FD40-ED55-4CA8-8E19-962D45607531}">
      <dgm:prSet phldrT="[Text]"/>
      <dgm:spPr/>
      <dgm:t>
        <a:bodyPr/>
        <a:lstStyle/>
        <a:p>
          <a:r>
            <a:rPr lang="en-US" dirty="0" smtClean="0"/>
            <a:t>NEURON Library</a:t>
          </a:r>
          <a:endParaRPr lang="en-US" dirty="0"/>
        </a:p>
      </dgm:t>
    </dgm:pt>
    <dgm:pt modelId="{FB413DDC-BE7B-4755-B85F-D15CB8335552}" type="sibTrans" cxnId="{9B8E3267-1772-4425-AC74-5BEEA2105F6B}">
      <dgm:prSet/>
      <dgm:spPr/>
      <dgm:t>
        <a:bodyPr/>
        <a:lstStyle/>
        <a:p>
          <a:endParaRPr lang="en-US"/>
        </a:p>
      </dgm:t>
    </dgm:pt>
    <dgm:pt modelId="{69B7F9CA-4A9C-43F4-9A3B-81006944A485}" type="parTrans" cxnId="{9B8E3267-1772-4425-AC74-5BEEA2105F6B}">
      <dgm:prSet/>
      <dgm:spPr/>
      <dgm:t>
        <a:bodyPr/>
        <a:lstStyle/>
        <a:p>
          <a:endParaRPr lang="en-US"/>
        </a:p>
      </dgm:t>
    </dgm:pt>
    <dgm:pt modelId="{60598516-6C50-4246-BC63-2D59C1FBE861}" type="pres">
      <dgm:prSet presAssocID="{8DC8F44E-0DE2-4EF8-93CF-0B289303A9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5FBC09-14E8-4381-8113-43CE0C6028BC}" type="pres">
      <dgm:prSet presAssocID="{EB5A66AD-9FB0-4C0D-961F-99B473077F57}" presName="composite" presStyleCnt="0"/>
      <dgm:spPr/>
    </dgm:pt>
    <dgm:pt modelId="{FD2C3041-57C7-4857-999D-A77A65359F71}" type="pres">
      <dgm:prSet presAssocID="{EB5A66AD-9FB0-4C0D-961F-99B473077F5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5D9FE-F4A5-4ECD-BC82-CD1907B95726}" type="pres">
      <dgm:prSet presAssocID="{EB5A66AD-9FB0-4C0D-961F-99B473077F5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AF8C5-061E-4B36-B471-BDFF8F2B05F6}" type="pres">
      <dgm:prSet presAssocID="{2EB22315-18D9-437F-AFB0-FC3DD8DF390D}" presName="sp" presStyleCnt="0"/>
      <dgm:spPr/>
    </dgm:pt>
    <dgm:pt modelId="{6D4626F3-AE2A-4E41-9B59-63EE7F4BD7D1}" type="pres">
      <dgm:prSet presAssocID="{4EA0455E-3324-41AE-94B8-7E23E5FC9552}" presName="composite" presStyleCnt="0"/>
      <dgm:spPr/>
    </dgm:pt>
    <dgm:pt modelId="{AA3DC81B-043B-4318-8D83-30C24379A273}" type="pres">
      <dgm:prSet presAssocID="{4EA0455E-3324-41AE-94B8-7E23E5FC955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6B846-5C26-4A10-86A6-59AFA695F27B}" type="pres">
      <dgm:prSet presAssocID="{4EA0455E-3324-41AE-94B8-7E23E5FC955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586D8-E8B3-4DFD-B4BF-43D3140A5F2B}" type="pres">
      <dgm:prSet presAssocID="{15B25A78-B433-4288-9C55-94CAEB9530DA}" presName="sp" presStyleCnt="0"/>
      <dgm:spPr/>
    </dgm:pt>
    <dgm:pt modelId="{F67B385C-470A-42EF-B0A0-049B48EE11F0}" type="pres">
      <dgm:prSet presAssocID="{1620FD40-ED55-4CA8-8E19-962D45607531}" presName="composite" presStyleCnt="0"/>
      <dgm:spPr/>
    </dgm:pt>
    <dgm:pt modelId="{BB61EAC7-6316-4A91-8F12-11756A1CE415}" type="pres">
      <dgm:prSet presAssocID="{1620FD40-ED55-4CA8-8E19-962D4560753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D8AC7-DD63-46A1-999A-C643B50BE652}" type="pres">
      <dgm:prSet presAssocID="{1620FD40-ED55-4CA8-8E19-962D4560753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92B4F-8B45-4DDA-A5FB-9B962A5CA58A}" srcId="{4EA0455E-3324-41AE-94B8-7E23E5FC9552}" destId="{16FB2CD8-EE1F-4CEC-A288-1B62D6D2A380}" srcOrd="1" destOrd="0" parTransId="{43C7835B-B6D5-419D-9F83-3788F881E6FD}" sibTransId="{A6E18ECA-64B8-4931-83BE-4C164C1E4840}"/>
    <dgm:cxn modelId="{16929E51-6FEF-421A-802F-6E20BA62AD0A}" type="presOf" srcId="{4EA0455E-3324-41AE-94B8-7E23E5FC9552}" destId="{AA3DC81B-043B-4318-8D83-30C24379A273}" srcOrd="0" destOrd="0" presId="urn:microsoft.com/office/officeart/2005/8/layout/chevron2"/>
    <dgm:cxn modelId="{ED1A88B1-1BB1-4A8D-A146-808D81BD7534}" type="presOf" srcId="{396D2EB6-14F2-40D0-9686-6F1581A8FA83}" destId="{1925D9FE-F4A5-4ECD-BC82-CD1907B95726}" srcOrd="0" destOrd="1" presId="urn:microsoft.com/office/officeart/2005/8/layout/chevron2"/>
    <dgm:cxn modelId="{96039DAF-31DB-4367-9F3B-F4E43BAF8A92}" srcId="{EB5A66AD-9FB0-4C0D-961F-99B473077F57}" destId="{396D2EB6-14F2-40D0-9686-6F1581A8FA83}" srcOrd="1" destOrd="0" parTransId="{F3A0CCCC-1E3C-41F5-AD8D-98D4A9DA301E}" sibTransId="{2B441738-C6D0-426E-BF51-1CADA5BD4A49}"/>
    <dgm:cxn modelId="{4B4B4F25-D673-4F75-A124-864883BEFFE6}" type="presOf" srcId="{1620FD40-ED55-4CA8-8E19-962D45607531}" destId="{BB61EAC7-6316-4A91-8F12-11756A1CE415}" srcOrd="0" destOrd="0" presId="urn:microsoft.com/office/officeart/2005/8/layout/chevron2"/>
    <dgm:cxn modelId="{4E000B8D-C491-4014-90D3-7A9F02205612}" type="presOf" srcId="{BD99E691-A1AF-4D3A-831B-CD58631F3E08}" destId="{7A16B846-5C26-4A10-86A6-59AFA695F27B}" srcOrd="0" destOrd="0" presId="urn:microsoft.com/office/officeart/2005/8/layout/chevron2"/>
    <dgm:cxn modelId="{4DBFC861-242E-4D7D-B08B-768928A25175}" srcId="{EB5A66AD-9FB0-4C0D-961F-99B473077F57}" destId="{C6951E5C-E125-4C86-9F59-34807EB8E4CC}" srcOrd="0" destOrd="0" parTransId="{0CE28ED8-BC50-4A41-A947-434521FEF66F}" sibTransId="{DC3D93C3-E691-489A-B077-B3C3C5FFD113}"/>
    <dgm:cxn modelId="{21771845-198F-4D9C-B526-7064FC45F93E}" srcId="{8DC8F44E-0DE2-4EF8-93CF-0B289303A960}" destId="{EB5A66AD-9FB0-4C0D-961F-99B473077F57}" srcOrd="0" destOrd="0" parTransId="{0C0BCC3E-E176-4B47-B51E-03ECD1E99888}" sibTransId="{2EB22315-18D9-437F-AFB0-FC3DD8DF390D}"/>
    <dgm:cxn modelId="{794F362F-2EE7-416A-8A13-314E5526FABD}" srcId="{4EA0455E-3324-41AE-94B8-7E23E5FC9552}" destId="{BD99E691-A1AF-4D3A-831B-CD58631F3E08}" srcOrd="0" destOrd="0" parTransId="{000754E5-1124-44BE-BE0D-0F2695E52D60}" sibTransId="{A4E49753-8ADF-4AE1-89FD-43C607CABA11}"/>
    <dgm:cxn modelId="{9B8E3267-1772-4425-AC74-5BEEA2105F6B}" srcId="{8DC8F44E-0DE2-4EF8-93CF-0B289303A960}" destId="{1620FD40-ED55-4CA8-8E19-962D45607531}" srcOrd="2" destOrd="0" parTransId="{69B7F9CA-4A9C-43F4-9A3B-81006944A485}" sibTransId="{FB413DDC-BE7B-4755-B85F-D15CB8335552}"/>
    <dgm:cxn modelId="{0619D964-1F7E-4052-B026-A8773F7B7999}" type="presOf" srcId="{EB5A66AD-9FB0-4C0D-961F-99B473077F57}" destId="{FD2C3041-57C7-4857-999D-A77A65359F71}" srcOrd="0" destOrd="0" presId="urn:microsoft.com/office/officeart/2005/8/layout/chevron2"/>
    <dgm:cxn modelId="{6C410D06-FB75-4968-8A5B-95296ED09FA1}" srcId="{1620FD40-ED55-4CA8-8E19-962D45607531}" destId="{0D590032-08F3-45AB-BDD5-3E5C761A0F03}" srcOrd="1" destOrd="0" parTransId="{A16A4640-CC13-4E98-86B5-76C766FE39C4}" sibTransId="{F87E5477-AB50-454D-A7CD-195AE2CE4E52}"/>
    <dgm:cxn modelId="{1FC8ED1F-BA23-4485-9ABA-9BC58C5FFA37}" type="presOf" srcId="{16FB2CD8-EE1F-4CEC-A288-1B62D6D2A380}" destId="{7A16B846-5C26-4A10-86A6-59AFA695F27B}" srcOrd="0" destOrd="1" presId="urn:microsoft.com/office/officeart/2005/8/layout/chevron2"/>
    <dgm:cxn modelId="{FF365EE8-1120-4085-BE40-D2659CAFF6B6}" type="presOf" srcId="{C6951E5C-E125-4C86-9F59-34807EB8E4CC}" destId="{1925D9FE-F4A5-4ECD-BC82-CD1907B95726}" srcOrd="0" destOrd="0" presId="urn:microsoft.com/office/officeart/2005/8/layout/chevron2"/>
    <dgm:cxn modelId="{FCFEC5B1-C239-4CF5-A48A-4582A9323C00}" type="presOf" srcId="{8DC8F44E-0DE2-4EF8-93CF-0B289303A960}" destId="{60598516-6C50-4246-BC63-2D59C1FBE861}" srcOrd="0" destOrd="0" presId="urn:microsoft.com/office/officeart/2005/8/layout/chevron2"/>
    <dgm:cxn modelId="{D0742463-B795-40A5-9C41-F017104D9CDF}" type="presOf" srcId="{0D590032-08F3-45AB-BDD5-3E5C761A0F03}" destId="{434D8AC7-DD63-46A1-999A-C643B50BE652}" srcOrd="0" destOrd="1" presId="urn:microsoft.com/office/officeart/2005/8/layout/chevron2"/>
    <dgm:cxn modelId="{B3FDC014-199A-4462-8A3F-0BB5E94C8991}" type="presOf" srcId="{F3FB3ED9-FB10-4192-9B4B-CA16AF51751E}" destId="{434D8AC7-DD63-46A1-999A-C643B50BE652}" srcOrd="0" destOrd="0" presId="urn:microsoft.com/office/officeart/2005/8/layout/chevron2"/>
    <dgm:cxn modelId="{199445AB-9501-42D2-8D97-DB0C92CE7D66}" srcId="{8DC8F44E-0DE2-4EF8-93CF-0B289303A960}" destId="{4EA0455E-3324-41AE-94B8-7E23E5FC9552}" srcOrd="1" destOrd="0" parTransId="{436CDD25-9BD7-4550-B009-B19BCA7A7ABC}" sibTransId="{15B25A78-B433-4288-9C55-94CAEB9530DA}"/>
    <dgm:cxn modelId="{71B3F344-85E7-420C-B9FC-BF47FD5050E3}" srcId="{1620FD40-ED55-4CA8-8E19-962D45607531}" destId="{F3FB3ED9-FB10-4192-9B4B-CA16AF51751E}" srcOrd="0" destOrd="0" parTransId="{4FAE77A5-51A9-418F-89B8-DB958756A614}" sibTransId="{E45D0386-2473-46A2-A832-6E2A89918FF7}"/>
    <dgm:cxn modelId="{FF09A4D4-7258-4577-B555-32F1A0158D8A}" type="presParOf" srcId="{60598516-6C50-4246-BC63-2D59C1FBE861}" destId="{BF5FBC09-14E8-4381-8113-43CE0C6028BC}" srcOrd="0" destOrd="0" presId="urn:microsoft.com/office/officeart/2005/8/layout/chevron2"/>
    <dgm:cxn modelId="{B05A56B7-B481-4ADE-8293-585E5328045E}" type="presParOf" srcId="{BF5FBC09-14E8-4381-8113-43CE0C6028BC}" destId="{FD2C3041-57C7-4857-999D-A77A65359F71}" srcOrd="0" destOrd="0" presId="urn:microsoft.com/office/officeart/2005/8/layout/chevron2"/>
    <dgm:cxn modelId="{B5BBB7F3-6D5B-4AE2-A786-873AFDE2942E}" type="presParOf" srcId="{BF5FBC09-14E8-4381-8113-43CE0C6028BC}" destId="{1925D9FE-F4A5-4ECD-BC82-CD1907B95726}" srcOrd="1" destOrd="0" presId="urn:microsoft.com/office/officeart/2005/8/layout/chevron2"/>
    <dgm:cxn modelId="{E6EA5525-1A78-48F4-87FA-1AB1AA3112E1}" type="presParOf" srcId="{60598516-6C50-4246-BC63-2D59C1FBE861}" destId="{4D6AF8C5-061E-4B36-B471-BDFF8F2B05F6}" srcOrd="1" destOrd="0" presId="urn:microsoft.com/office/officeart/2005/8/layout/chevron2"/>
    <dgm:cxn modelId="{4947F889-05FB-4197-88CE-1574DA78ECF7}" type="presParOf" srcId="{60598516-6C50-4246-BC63-2D59C1FBE861}" destId="{6D4626F3-AE2A-4E41-9B59-63EE7F4BD7D1}" srcOrd="2" destOrd="0" presId="urn:microsoft.com/office/officeart/2005/8/layout/chevron2"/>
    <dgm:cxn modelId="{34A34E8E-E44D-498B-BB81-A18E36BAE77C}" type="presParOf" srcId="{6D4626F3-AE2A-4E41-9B59-63EE7F4BD7D1}" destId="{AA3DC81B-043B-4318-8D83-30C24379A273}" srcOrd="0" destOrd="0" presId="urn:microsoft.com/office/officeart/2005/8/layout/chevron2"/>
    <dgm:cxn modelId="{6530DD6A-E1CB-45C0-BC44-7A04C4AF5A25}" type="presParOf" srcId="{6D4626F3-AE2A-4E41-9B59-63EE7F4BD7D1}" destId="{7A16B846-5C26-4A10-86A6-59AFA695F27B}" srcOrd="1" destOrd="0" presId="urn:microsoft.com/office/officeart/2005/8/layout/chevron2"/>
    <dgm:cxn modelId="{9664D36A-22F3-45EC-849B-6D1872BA3C70}" type="presParOf" srcId="{60598516-6C50-4246-BC63-2D59C1FBE861}" destId="{DF7586D8-E8B3-4DFD-B4BF-43D3140A5F2B}" srcOrd="3" destOrd="0" presId="urn:microsoft.com/office/officeart/2005/8/layout/chevron2"/>
    <dgm:cxn modelId="{BA265A88-255E-4759-9F06-1100BCCDD0B0}" type="presParOf" srcId="{60598516-6C50-4246-BC63-2D59C1FBE861}" destId="{F67B385C-470A-42EF-B0A0-049B48EE11F0}" srcOrd="4" destOrd="0" presId="urn:microsoft.com/office/officeart/2005/8/layout/chevron2"/>
    <dgm:cxn modelId="{3AC7373A-C474-428A-B1A4-6686E5FC0B9B}" type="presParOf" srcId="{F67B385C-470A-42EF-B0A0-049B48EE11F0}" destId="{BB61EAC7-6316-4A91-8F12-11756A1CE415}" srcOrd="0" destOrd="0" presId="urn:microsoft.com/office/officeart/2005/8/layout/chevron2"/>
    <dgm:cxn modelId="{24A6BA8F-6366-45D3-A0E0-F12AE69E3C0F}" type="presParOf" srcId="{F67B385C-470A-42EF-B0A0-049B48EE11F0}" destId="{434D8AC7-DD63-46A1-999A-C643B50BE6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C3041-57C7-4857-999D-A77A65359F71}">
      <dsp:nvSpPr>
        <dsp:cNvPr id="0" name=""/>
        <dsp:cNvSpPr/>
      </dsp:nvSpPr>
      <dsp:spPr>
        <a:xfrm rot="5400000">
          <a:off x="-226045" y="228585"/>
          <a:ext cx="1506970" cy="10548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Temperature Fitting</a:t>
          </a:r>
          <a:endParaRPr lang="en-US" sz="1400" kern="1200" dirty="0"/>
        </a:p>
      </dsp:txBody>
      <dsp:txXfrm rot="-5400000">
        <a:off x="1" y="529980"/>
        <a:ext cx="1054879" cy="452091"/>
      </dsp:txXfrm>
    </dsp:sp>
    <dsp:sp modelId="{1925D9FE-F4A5-4ECD-BC82-CD1907B95726}">
      <dsp:nvSpPr>
        <dsp:cNvPr id="0" name=""/>
        <dsp:cNvSpPr/>
      </dsp:nvSpPr>
      <dsp:spPr>
        <a:xfrm rot="5400000">
          <a:off x="4306806" y="-3249387"/>
          <a:ext cx="979530" cy="748338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Gain fitted equations from the temperature transient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Implement equations in established NEURON file</a:t>
          </a:r>
          <a:endParaRPr lang="en-US" sz="2000" kern="1200" dirty="0"/>
        </a:p>
      </dsp:txBody>
      <dsp:txXfrm rot="-5400000">
        <a:off x="1054879" y="50357"/>
        <a:ext cx="7435568" cy="883896"/>
      </dsp:txXfrm>
    </dsp:sp>
    <dsp:sp modelId="{AA3DC81B-043B-4318-8D83-30C24379A273}">
      <dsp:nvSpPr>
        <dsp:cNvPr id="0" name=""/>
        <dsp:cNvSpPr/>
      </dsp:nvSpPr>
      <dsp:spPr>
        <a:xfrm rot="5400000">
          <a:off x="-226045" y="1540359"/>
          <a:ext cx="1506970" cy="10548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Temperature Simulation Script</a:t>
          </a:r>
          <a:endParaRPr lang="en-US" sz="1200" kern="1200" dirty="0"/>
        </a:p>
      </dsp:txBody>
      <dsp:txXfrm rot="-5400000">
        <a:off x="1" y="1841754"/>
        <a:ext cx="1054879" cy="452091"/>
      </dsp:txXfrm>
    </dsp:sp>
    <dsp:sp modelId="{7A16B846-5C26-4A10-86A6-59AFA695F27B}">
      <dsp:nvSpPr>
        <dsp:cNvPr id="0" name=""/>
        <dsp:cNvSpPr/>
      </dsp:nvSpPr>
      <dsp:spPr>
        <a:xfrm rot="5400000">
          <a:off x="4306549" y="-1937356"/>
          <a:ext cx="980045" cy="748338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Implement equations from [3] in python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Modify certain parameters to understand effects </a:t>
          </a:r>
          <a:endParaRPr lang="en-US" sz="2000" kern="1200" dirty="0"/>
        </a:p>
      </dsp:txBody>
      <dsp:txXfrm rot="-5400000">
        <a:off x="1054879" y="1362156"/>
        <a:ext cx="7435543" cy="884361"/>
      </dsp:txXfrm>
    </dsp:sp>
    <dsp:sp modelId="{BB61EAC7-6316-4A91-8F12-11756A1CE415}">
      <dsp:nvSpPr>
        <dsp:cNvPr id="0" name=""/>
        <dsp:cNvSpPr/>
      </dsp:nvSpPr>
      <dsp:spPr>
        <a:xfrm rot="5400000">
          <a:off x="-226045" y="2852133"/>
          <a:ext cx="1506970" cy="10548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NEURON Library</a:t>
          </a:r>
          <a:endParaRPr lang="en-US" sz="1400" kern="1200" dirty="0"/>
        </a:p>
      </dsp:txBody>
      <dsp:txXfrm rot="-5400000">
        <a:off x="1" y="3153528"/>
        <a:ext cx="1054879" cy="452091"/>
      </dsp:txXfrm>
    </dsp:sp>
    <dsp:sp modelId="{434D8AC7-DD63-46A1-999A-C643B50BE652}">
      <dsp:nvSpPr>
        <dsp:cNvPr id="0" name=""/>
        <dsp:cNvSpPr/>
      </dsp:nvSpPr>
      <dsp:spPr>
        <a:xfrm rot="5400000">
          <a:off x="4306806" y="-625839"/>
          <a:ext cx="979530" cy="748338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Gain a deeper understanding of the Hodgkin-</a:t>
          </a:r>
          <a:r>
            <a:rPr lang="en-US" sz="2000" kern="1200" dirty="0" err="1" smtClean="0"/>
            <a:t>Huxely</a:t>
          </a:r>
          <a:r>
            <a:rPr lang="en-US" sz="2000" kern="1200" dirty="0" smtClean="0"/>
            <a:t> model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Understand the effects of temperature on ion channel kinetics</a:t>
          </a:r>
          <a:endParaRPr lang="en-US" sz="2000" kern="1200" dirty="0"/>
        </a:p>
      </dsp:txBody>
      <dsp:txXfrm rot="-5400000">
        <a:off x="1054879" y="2673905"/>
        <a:ext cx="7435568" cy="88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7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7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985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6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8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1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2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4768-B7DD-4159-ABA6-55A3DDCE4DB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7399-8F3C-4019-86CB-8562BAC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Weeks 8 &amp;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 Bhatia</a:t>
            </a:r>
          </a:p>
          <a:p>
            <a:r>
              <a:rPr lang="en-US" dirty="0" smtClean="0"/>
              <a:t>Boston University</a:t>
            </a:r>
          </a:p>
          <a:p>
            <a:r>
              <a:rPr lang="en-US" dirty="0" smtClean="0"/>
              <a:t>Ultrafast Optics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Vanderbilt 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Ganguly</a:t>
            </a:r>
            <a:r>
              <a:rPr lang="en-US" dirty="0"/>
              <a:t>, M., Jenkins, M. W., </a:t>
            </a:r>
            <a:r>
              <a:rPr lang="en-US" dirty="0" err="1"/>
              <a:t>Chiel</a:t>
            </a:r>
            <a:r>
              <a:rPr lang="en-US" dirty="0"/>
              <a:t>, H. J., &amp;amp; Jansen, E. D. (2016). Modeling the effects of elevated temperatures on action potential propagation in unmyelinated axons. Clinical and Translational </a:t>
            </a:r>
            <a:r>
              <a:rPr lang="en-US" dirty="0" err="1"/>
              <a:t>Neurophotonics</a:t>
            </a:r>
            <a:r>
              <a:rPr lang="en-US" dirty="0"/>
              <a:t>; Neural Imaging and Sensing; and </a:t>
            </a:r>
            <a:r>
              <a:rPr lang="en-US" dirty="0" err="1"/>
              <a:t>Optogenetics</a:t>
            </a:r>
            <a:r>
              <a:rPr lang="en-US" dirty="0"/>
              <a:t> and Optical Manipulation. doi:10.1117/12.2211048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what way are the axial resistance and temperature linked? Similarly, how are segmental current and temperature linked particularly in the context of connecting regions of different temperature?</a:t>
            </a:r>
          </a:p>
          <a:p>
            <a:endParaRPr lang="en-US" dirty="0"/>
          </a:p>
          <a:p>
            <a:r>
              <a:rPr lang="en-US" dirty="0" smtClean="0"/>
              <a:t>How can the global variable temperature built into NEURON be localized, then applied to each segment individually? Would this be done via the variable segmental current?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temperature dependent behavior (i.e. the model equations) integrated into each segment of the NEURON model?</a:t>
            </a:r>
          </a:p>
          <a:p>
            <a:endParaRPr lang="en-US" dirty="0"/>
          </a:p>
          <a:p>
            <a:r>
              <a:rPr lang="en-US" dirty="0" smtClean="0"/>
              <a:t>How are the modeling equations factored into each segment of the NEURON model? Are these equations built into the library?</a:t>
            </a:r>
          </a:p>
          <a:p>
            <a:endParaRPr lang="en-US" dirty="0"/>
          </a:p>
          <a:p>
            <a:r>
              <a:rPr lang="en-US" dirty="0" smtClean="0"/>
              <a:t>Is there a list of the parameters used for the modeling, particularly the segmental voltages and axial resistances used in calculating the current for each segment?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58690789"/>
              </p:ext>
            </p:extLst>
          </p:nvPr>
        </p:nvGraphicFramePr>
        <p:xfrm>
          <a:off x="1669222" y="2245324"/>
          <a:ext cx="8538265" cy="413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0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Read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8977" y="2266122"/>
            <a:ext cx="3070034" cy="1238393"/>
          </a:xfrm>
        </p:spPr>
        <p:txBody>
          <a:bodyPr anchor="t"/>
          <a:lstStyle/>
          <a:p>
            <a:r>
              <a:rPr lang="en-US" sz="1200" dirty="0" smtClean="0"/>
              <a:t>[1] - Zhu</a:t>
            </a:r>
            <a:r>
              <a:rPr lang="en-US" sz="1200" dirty="0"/>
              <a:t>, Xuedong, Jen-Wei Lin, and Michelle Y Sander. "Infrared Inhibition and Waveform Modulation of Action Potentials in the Crayfish Motor Axon." Biomedical Optics Express 10, no. 12 (2019): 6580-6594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18353" y="3614053"/>
            <a:ext cx="3049702" cy="23941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Initial Starting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Gained a basis for experimental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Rudimentary understanding of the IR-induced effects on the input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Rudimentary understanding of the temperature dependent changes in channel kinetics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4622" y="2266122"/>
            <a:ext cx="3063240" cy="1238393"/>
          </a:xfrm>
        </p:spPr>
        <p:txBody>
          <a:bodyPr anchor="t"/>
          <a:lstStyle/>
          <a:p>
            <a:r>
              <a:rPr lang="en-US" sz="1200" dirty="0" smtClean="0"/>
              <a:t>[2] - Yao</a:t>
            </a:r>
            <a:r>
              <a:rPr lang="en-US" sz="1200" dirty="0"/>
              <a:t>, Jing, </a:t>
            </a:r>
            <a:r>
              <a:rPr lang="en-US" sz="1200" dirty="0" err="1"/>
              <a:t>Beiying</a:t>
            </a:r>
            <a:r>
              <a:rPr lang="en-US" sz="1200" dirty="0"/>
              <a:t> Liu, and Feng Qin. "Rapid Temperature Jump by Infrared Diode Laser Irradiation for Patch-Clamp Studies." Biophysical Journal 96, no. 9 (2009): 3611-619</a:t>
            </a:r>
            <a:r>
              <a:rPr lang="en-US" sz="1200" dirty="0" smtClean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624067" y="3614053"/>
            <a:ext cx="3063240" cy="23941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study of the underlying mechanisms of temperature gated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Thermal ion channels can be activated rapidly by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Limited modeling equations; assume a perfectly collimated beam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48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Read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843988" y="2194103"/>
            <a:ext cx="3070025" cy="1238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[3] - Li, </a:t>
            </a:r>
            <a:r>
              <a:rPr lang="en-US" sz="1200" dirty="0" err="1" smtClean="0"/>
              <a:t>Xinyu</a:t>
            </a:r>
            <a:r>
              <a:rPr lang="en-US" sz="1200" dirty="0" smtClean="0"/>
              <a:t>, </a:t>
            </a:r>
            <a:r>
              <a:rPr lang="en-US" sz="1200" dirty="0" err="1" smtClean="0"/>
              <a:t>Jia</a:t>
            </a:r>
            <a:r>
              <a:rPr lang="en-US" sz="1200" dirty="0" smtClean="0"/>
              <a:t> Liu, </a:t>
            </a:r>
            <a:r>
              <a:rPr lang="en-US" sz="1200" dirty="0" err="1" smtClean="0"/>
              <a:t>Shanshan</a:t>
            </a:r>
            <a:r>
              <a:rPr lang="en-US" sz="1200" dirty="0" smtClean="0"/>
              <a:t> Liang, and </a:t>
            </a:r>
            <a:r>
              <a:rPr lang="en-US" sz="1200" dirty="0" err="1" smtClean="0"/>
              <a:t>Changsen</a:t>
            </a:r>
            <a:r>
              <a:rPr lang="en-US" sz="1200" dirty="0" smtClean="0"/>
              <a:t> Sun. "980-nm Infrared Laser Modulation of Sodium Channel Kinetics in a Neuron Cell Linearly Mediated by </a:t>
            </a:r>
            <a:r>
              <a:rPr lang="en-US" sz="1200" dirty="0" err="1" smtClean="0"/>
              <a:t>Photothermal</a:t>
            </a:r>
            <a:r>
              <a:rPr lang="en-US" sz="1200" dirty="0" smtClean="0"/>
              <a:t> Effect." Journal of Biomedical Optics 19, no. 10 (2014): 105002-105002.</a:t>
            </a:r>
            <a:endParaRPr lang="en-US" sz="1200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1843988" y="3889904"/>
            <a:ext cx="3070025" cy="2394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Modeling laser-induced temperature 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Equations from this paper are used in our python temperature delta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160883" y="2194103"/>
            <a:ext cx="3758369" cy="1238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[4] - </a:t>
            </a:r>
            <a:r>
              <a:rPr lang="en-US" sz="1200" dirty="0" err="1"/>
              <a:t>Ganguly</a:t>
            </a:r>
            <a:r>
              <a:rPr lang="en-US" sz="1200" dirty="0"/>
              <a:t>, M., Jenkins, M. W., </a:t>
            </a:r>
            <a:r>
              <a:rPr lang="en-US" sz="1200" dirty="0" err="1"/>
              <a:t>Chiel</a:t>
            </a:r>
            <a:r>
              <a:rPr lang="en-US" sz="1200" dirty="0"/>
              <a:t>, H. J., &amp;amp; Jansen, E. D. (2016). Modeling the effects of elevated temperatures on action potential propagation in unmyelinated axons. Clinical and Translational </a:t>
            </a:r>
            <a:r>
              <a:rPr lang="en-US" sz="1200" dirty="0" err="1"/>
              <a:t>Neurophotonics</a:t>
            </a:r>
            <a:r>
              <a:rPr lang="en-US" sz="1200" dirty="0"/>
              <a:t>; Neural Imaging and Sensing; and </a:t>
            </a:r>
            <a:r>
              <a:rPr lang="en-US" sz="1200" dirty="0" err="1"/>
              <a:t>Optogenetics</a:t>
            </a:r>
            <a:r>
              <a:rPr lang="en-US" sz="1200" dirty="0"/>
              <a:t> and Optical Manipulation. doi:10.1117/12.2211048</a:t>
            </a:r>
          </a:p>
          <a:p>
            <a:endParaRPr lang="en-US" sz="1200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6160882" y="3889904"/>
            <a:ext cx="3070025" cy="2394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study of both the original Hodgkin-</a:t>
            </a:r>
            <a:r>
              <a:rPr lang="en-US" sz="1600" dirty="0" err="1" smtClean="0"/>
              <a:t>Huxely</a:t>
            </a:r>
            <a:r>
              <a:rPr lang="en-US" sz="1600" dirty="0" smtClean="0"/>
              <a:t> model and a modified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Suggests that higher temperatures lead to faster activation of gated potassium ion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(Possibly) </a:t>
            </a:r>
            <a:r>
              <a:rPr lang="en-US" sz="1600" dirty="0"/>
              <a:t>e</a:t>
            </a:r>
            <a:r>
              <a:rPr lang="en-US" sz="1600" dirty="0" smtClean="0"/>
              <a:t>xportable codebase</a:t>
            </a:r>
          </a:p>
        </p:txBody>
      </p:sp>
    </p:spTree>
    <p:extLst>
      <p:ext uri="{BB962C8B-B14F-4D97-AF65-F5344CB8AC3E}">
        <p14:creationId xmlns:p14="http://schemas.microsoft.com/office/powerpoint/2010/main" val="17790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7314"/>
          </a:xfrm>
        </p:spPr>
        <p:txBody>
          <a:bodyPr/>
          <a:lstStyle/>
          <a:p>
            <a:r>
              <a:rPr lang="en-US" dirty="0" smtClean="0"/>
              <a:t>Action Potentials can be thermally blocked</a:t>
            </a:r>
          </a:p>
          <a:p>
            <a:r>
              <a:rPr lang="en-US" dirty="0" smtClean="0"/>
              <a:t>Voltage Dependent ion channels are necessary for thermal blocking</a:t>
            </a:r>
          </a:p>
          <a:p>
            <a:pPr lvl="1"/>
            <a:r>
              <a:rPr lang="en-US" dirty="0" smtClean="0"/>
              <a:t>The temperature and axonal length at which blocking occurred was minimized </a:t>
            </a:r>
          </a:p>
          <a:p>
            <a:pPr lvl="1"/>
            <a:r>
              <a:rPr lang="en-US" dirty="0" smtClean="0"/>
              <a:t>Action potentials in this region showed an increase in width relative to the control</a:t>
            </a:r>
          </a:p>
          <a:p>
            <a:r>
              <a:rPr lang="en-US" dirty="0" smtClean="0"/>
              <a:t>Action potential amplitude &amp; duration recover at different rates after the IR pulse ends </a:t>
            </a:r>
          </a:p>
          <a:p>
            <a:r>
              <a:rPr lang="en-US" dirty="0" smtClean="0"/>
              <a:t>Linear mediation property exists between the responsive ADTR and laser power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299</TotalTime>
  <Words>636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Weeks 8 &amp; 9</vt:lpstr>
      <vt:lpstr>Questions for Vanderbilt Group</vt:lpstr>
      <vt:lpstr>Questions</vt:lpstr>
      <vt:lpstr>Questions cont.</vt:lpstr>
      <vt:lpstr>Summer Overview</vt:lpstr>
      <vt:lpstr>Timeline</vt:lpstr>
      <vt:lpstr>Papers Read</vt:lpstr>
      <vt:lpstr>Papers Read</vt:lpstr>
      <vt:lpstr>Conclusions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8 &amp; 9</dc:title>
  <dc:creator>Dev B</dc:creator>
  <cp:lastModifiedBy>Dev B</cp:lastModifiedBy>
  <cp:revision>20</cp:revision>
  <dcterms:created xsi:type="dcterms:W3CDTF">2020-08-03T04:12:41Z</dcterms:created>
  <dcterms:modified xsi:type="dcterms:W3CDTF">2020-08-03T17:49:05Z</dcterms:modified>
</cp:coreProperties>
</file>